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102"/>
  </p:notesMasterIdLst>
  <p:handoutMasterIdLst>
    <p:handoutMasterId r:id="rId103"/>
  </p:handoutMasterIdLst>
  <p:sldIdLst>
    <p:sldId id="256" r:id="rId3"/>
    <p:sldId id="257" r:id="rId4"/>
    <p:sldId id="496" r:id="rId5"/>
    <p:sldId id="331" r:id="rId6"/>
    <p:sldId id="334" r:id="rId7"/>
    <p:sldId id="335" r:id="rId8"/>
    <p:sldId id="332" r:id="rId9"/>
    <p:sldId id="336" r:id="rId10"/>
    <p:sldId id="393" r:id="rId11"/>
    <p:sldId id="497" r:id="rId12"/>
    <p:sldId id="427" r:id="rId13"/>
    <p:sldId id="428" r:id="rId14"/>
    <p:sldId id="435" r:id="rId15"/>
    <p:sldId id="528" r:id="rId16"/>
    <p:sldId id="432" r:id="rId17"/>
    <p:sldId id="436" r:id="rId18"/>
    <p:sldId id="437" r:id="rId19"/>
    <p:sldId id="529" r:id="rId20"/>
    <p:sldId id="394" r:id="rId21"/>
    <p:sldId id="438" r:id="rId22"/>
    <p:sldId id="499" r:id="rId23"/>
    <p:sldId id="500" r:id="rId24"/>
    <p:sldId id="397" r:id="rId25"/>
    <p:sldId id="395" r:id="rId26"/>
    <p:sldId id="396" r:id="rId27"/>
    <p:sldId id="501" r:id="rId28"/>
    <p:sldId id="498" r:id="rId29"/>
    <p:sldId id="398" r:id="rId30"/>
    <p:sldId id="502" r:id="rId31"/>
    <p:sldId id="503" r:id="rId32"/>
    <p:sldId id="504" r:id="rId33"/>
    <p:sldId id="447" r:id="rId34"/>
    <p:sldId id="506" r:id="rId35"/>
    <p:sldId id="507" r:id="rId36"/>
    <p:sldId id="508" r:id="rId37"/>
    <p:sldId id="517" r:id="rId38"/>
    <p:sldId id="425" r:id="rId39"/>
    <p:sldId id="509" r:id="rId40"/>
    <p:sldId id="485" r:id="rId41"/>
    <p:sldId id="487" r:id="rId42"/>
    <p:sldId id="488" r:id="rId43"/>
    <p:sldId id="486" r:id="rId44"/>
    <p:sldId id="510" r:id="rId45"/>
    <p:sldId id="491" r:id="rId46"/>
    <p:sldId id="511" r:id="rId47"/>
    <p:sldId id="492" r:id="rId48"/>
    <p:sldId id="514" r:id="rId49"/>
    <p:sldId id="512" r:id="rId50"/>
    <p:sldId id="493" r:id="rId51"/>
    <p:sldId id="515" r:id="rId52"/>
    <p:sldId id="516" r:id="rId53"/>
    <p:sldId id="494" r:id="rId54"/>
    <p:sldId id="519" r:id="rId55"/>
    <p:sldId id="520" r:id="rId56"/>
    <p:sldId id="360" r:id="rId57"/>
    <p:sldId id="423" r:id="rId58"/>
    <p:sldId id="368" r:id="rId59"/>
    <p:sldId id="521" r:id="rId60"/>
    <p:sldId id="371" r:id="rId61"/>
    <p:sldId id="372" r:id="rId62"/>
    <p:sldId id="373" r:id="rId63"/>
    <p:sldId id="399" r:id="rId64"/>
    <p:sldId id="328" r:id="rId65"/>
    <p:sldId id="374" r:id="rId66"/>
    <p:sldId id="375" r:id="rId67"/>
    <p:sldId id="329" r:id="rId68"/>
    <p:sldId id="376" r:id="rId69"/>
    <p:sldId id="377" r:id="rId70"/>
    <p:sldId id="429" r:id="rId71"/>
    <p:sldId id="430" r:id="rId72"/>
    <p:sldId id="431" r:id="rId73"/>
    <p:sldId id="380" r:id="rId74"/>
    <p:sldId id="381" r:id="rId75"/>
    <p:sldId id="330" r:id="rId76"/>
    <p:sldId id="383" r:id="rId77"/>
    <p:sldId id="333" r:id="rId78"/>
    <p:sldId id="384" r:id="rId79"/>
    <p:sldId id="385" r:id="rId80"/>
    <p:sldId id="392" r:id="rId81"/>
    <p:sldId id="386" r:id="rId82"/>
    <p:sldId id="387" r:id="rId83"/>
    <p:sldId id="388" r:id="rId84"/>
    <p:sldId id="389" r:id="rId85"/>
    <p:sldId id="522" r:id="rId86"/>
    <p:sldId id="525" r:id="rId87"/>
    <p:sldId id="526" r:id="rId88"/>
    <p:sldId id="414" r:id="rId89"/>
    <p:sldId id="413" r:id="rId90"/>
    <p:sldId id="415" r:id="rId91"/>
    <p:sldId id="419" r:id="rId92"/>
    <p:sldId id="422" r:id="rId93"/>
    <p:sldId id="421" r:id="rId94"/>
    <p:sldId id="390" r:id="rId95"/>
    <p:sldId id="530" r:id="rId96"/>
    <p:sldId id="531" r:id="rId97"/>
    <p:sldId id="391" r:id="rId98"/>
    <p:sldId id="264" r:id="rId99"/>
    <p:sldId id="433" r:id="rId100"/>
    <p:sldId id="434" r:id="rId10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6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49" autoAdjust="0"/>
    <p:restoredTop sz="67618" autoAdjust="0"/>
  </p:normalViewPr>
  <p:slideViewPr>
    <p:cSldViewPr>
      <p:cViewPr>
        <p:scale>
          <a:sx n="84" d="100"/>
          <a:sy n="84" d="100"/>
        </p:scale>
        <p:origin x="344" y="144"/>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0"/>
    </p:cViewPr>
  </p:outlineViewPr>
  <p:notesTextViewPr>
    <p:cViewPr>
      <p:scale>
        <a:sx n="130" d="100"/>
        <a:sy n="130" d="100"/>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11/1/25</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11/1/25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33" name="Google Shape;1433;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781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18</a:t>
            </a:fld>
            <a:endParaRPr lang="en-US"/>
          </a:p>
        </p:txBody>
      </p:sp>
    </p:spTree>
    <p:extLst>
      <p:ext uri="{BB962C8B-B14F-4D97-AF65-F5344CB8AC3E}">
        <p14:creationId xmlns:p14="http://schemas.microsoft.com/office/powerpoint/2010/main" val="963418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26</a:t>
            </a:fld>
            <a:endParaRPr lang="en-US"/>
          </a:p>
        </p:txBody>
      </p:sp>
    </p:spTree>
    <p:extLst>
      <p:ext uri="{BB962C8B-B14F-4D97-AF65-F5344CB8AC3E}">
        <p14:creationId xmlns:p14="http://schemas.microsoft.com/office/powerpoint/2010/main" val="1815027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 </a:t>
            </a:r>
            <a:r>
              <a:rPr lang="en-US" dirty="0" err="1"/>
              <a:t>presupus</a:t>
            </a:r>
            <a:r>
              <a:rPr lang="en-US" dirty="0"/>
              <a:t> </a:t>
            </a:r>
            <a:r>
              <a:rPr lang="en-US" dirty="0" err="1"/>
              <a:t>aici</a:t>
            </a:r>
            <a:r>
              <a:rPr lang="en-US" dirty="0"/>
              <a:t> ca </a:t>
            </a:r>
            <a:r>
              <a:rPr lang="en-US" dirty="0" err="1"/>
              <a:t>toate</a:t>
            </a:r>
            <a:r>
              <a:rPr lang="en-US" dirty="0"/>
              <a:t> </a:t>
            </a:r>
            <a:r>
              <a:rPr lang="en-US" dirty="0" err="1"/>
              <a:t>weighturile</a:t>
            </a:r>
            <a:r>
              <a:rPr lang="en-US" dirty="0"/>
              <a:t> </a:t>
            </a:r>
            <a:r>
              <a:rPr lang="en-US" dirty="0" err="1"/>
              <a:t>si</a:t>
            </a:r>
            <a:r>
              <a:rPr lang="en-US" dirty="0"/>
              <a:t> x_1 au </a:t>
            </a:r>
            <a:r>
              <a:rPr lang="en-US" dirty="0" err="1"/>
              <a:t>aceasi</a:t>
            </a:r>
            <a:r>
              <a:rPr lang="en-US" dirty="0"/>
              <a:t> </a:t>
            </a:r>
            <a:r>
              <a:rPr lang="en-US" dirty="0" err="1"/>
              <a:t>varianta</a:t>
            </a: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29</a:t>
            </a:fld>
            <a:endParaRPr lang="en-US"/>
          </a:p>
        </p:txBody>
      </p:sp>
    </p:spTree>
    <p:extLst>
      <p:ext uri="{BB962C8B-B14F-4D97-AF65-F5344CB8AC3E}">
        <p14:creationId xmlns:p14="http://schemas.microsoft.com/office/powerpoint/2010/main" val="4136120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E1005-4A37-11C1-4B49-92C893383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2DE0C1-49AC-3C71-6570-C64DD37C23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FBC723-B1AC-C4E5-5330-0F6774C120D5}"/>
              </a:ext>
            </a:extLst>
          </p:cNvPr>
          <p:cNvSpPr>
            <a:spLocks noGrp="1"/>
          </p:cNvSpPr>
          <p:nvPr>
            <p:ph type="body" idx="1"/>
          </p:nvPr>
        </p:nvSpPr>
        <p:spPr/>
        <p:txBody>
          <a:bodyPr/>
          <a:lstStyle/>
          <a:p>
            <a:r>
              <a:rPr lang="en-US" dirty="0"/>
              <a:t>Am </a:t>
            </a:r>
            <a:r>
              <a:rPr lang="en-US" dirty="0" err="1"/>
              <a:t>presupus</a:t>
            </a:r>
            <a:r>
              <a:rPr lang="en-US" dirty="0"/>
              <a:t> </a:t>
            </a:r>
            <a:r>
              <a:rPr lang="en-US" dirty="0" err="1"/>
              <a:t>aici</a:t>
            </a:r>
            <a:r>
              <a:rPr lang="en-US" dirty="0"/>
              <a:t> ca </a:t>
            </a:r>
            <a:r>
              <a:rPr lang="en-US" dirty="0" err="1"/>
              <a:t>toate</a:t>
            </a:r>
            <a:r>
              <a:rPr lang="en-US" dirty="0"/>
              <a:t> </a:t>
            </a:r>
            <a:r>
              <a:rPr lang="en-US" dirty="0" err="1"/>
              <a:t>weighturile</a:t>
            </a:r>
            <a:r>
              <a:rPr lang="en-US" dirty="0"/>
              <a:t> </a:t>
            </a:r>
            <a:r>
              <a:rPr lang="en-US" dirty="0" err="1"/>
              <a:t>si</a:t>
            </a:r>
            <a:r>
              <a:rPr lang="en-US" dirty="0"/>
              <a:t> x_1 au </a:t>
            </a:r>
            <a:r>
              <a:rPr lang="en-US" dirty="0" err="1"/>
              <a:t>aceasi</a:t>
            </a:r>
            <a:r>
              <a:rPr lang="en-US" dirty="0"/>
              <a:t> </a:t>
            </a:r>
            <a:r>
              <a:rPr lang="en-US" dirty="0" err="1"/>
              <a:t>varianta</a:t>
            </a:r>
            <a:endParaRPr lang="en-US" dirty="0"/>
          </a:p>
        </p:txBody>
      </p:sp>
      <p:sp>
        <p:nvSpPr>
          <p:cNvPr id="4" name="Slide Number Placeholder 3">
            <a:extLst>
              <a:ext uri="{FF2B5EF4-FFF2-40B4-BE49-F238E27FC236}">
                <a16:creationId xmlns:a16="http://schemas.microsoft.com/office/drawing/2014/main" id="{5B8CB37C-C390-4E85-262E-C016C1E7A9B0}"/>
              </a:ext>
            </a:extLst>
          </p:cNvPr>
          <p:cNvSpPr>
            <a:spLocks noGrp="1"/>
          </p:cNvSpPr>
          <p:nvPr>
            <p:ph type="sldNum" sz="quarter" idx="5"/>
          </p:nvPr>
        </p:nvSpPr>
        <p:spPr/>
        <p:txBody>
          <a:bodyPr/>
          <a:lstStyle/>
          <a:p>
            <a:fld id="{01F2A70B-78F2-4DCF-B53B-C990D2FAFB8A}" type="slidenum">
              <a:rPr lang="en-US" smtClean="0"/>
              <a:t>30</a:t>
            </a:fld>
            <a:endParaRPr lang="en-US"/>
          </a:p>
        </p:txBody>
      </p:sp>
    </p:spTree>
    <p:extLst>
      <p:ext uri="{BB962C8B-B14F-4D97-AF65-F5344CB8AC3E}">
        <p14:creationId xmlns:p14="http://schemas.microsoft.com/office/powerpoint/2010/main" val="2897721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9A238-2C9A-B5DD-E8F6-777F3CF58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B4DF15-9A79-17F5-5A67-8DA2EFAFA9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28C34-CE60-6C5A-5CF6-6502D05E0865}"/>
              </a:ext>
            </a:extLst>
          </p:cNvPr>
          <p:cNvSpPr>
            <a:spLocks noGrp="1"/>
          </p:cNvSpPr>
          <p:nvPr>
            <p:ph type="body" idx="1"/>
          </p:nvPr>
        </p:nvSpPr>
        <p:spPr/>
        <p:txBody>
          <a:bodyPr/>
          <a:lstStyle/>
          <a:p>
            <a:r>
              <a:rPr lang="ro-RO" dirty="0"/>
              <a:t>Daca ne uitam, avem </a:t>
            </a:r>
            <a:r>
              <a:rPr lang="ro-RO" dirty="0" err="1"/>
              <a:t>acelasi</a:t>
            </a:r>
            <a:r>
              <a:rPr lang="ro-RO" dirty="0"/>
              <a:t> caz.. Suma de </a:t>
            </a:r>
            <a:r>
              <a:rPr lang="ro-RO" dirty="0" err="1"/>
              <a:t>wx</a:t>
            </a:r>
            <a:r>
              <a:rPr lang="ro-RO" dirty="0"/>
              <a:t>, dar de data asta e suma de w*delta. Deci si in sens invers avem </a:t>
            </a:r>
            <a:r>
              <a:rPr lang="ro-RO" dirty="0" err="1"/>
              <a:t>aceasi</a:t>
            </a:r>
            <a:r>
              <a:rPr lang="ro-RO" dirty="0"/>
              <a:t> problema.. Gradientul dispare..</a:t>
            </a:r>
            <a:br>
              <a:rPr lang="ro-RO" dirty="0"/>
            </a:br>
            <a:r>
              <a:rPr lang="ro-RO" dirty="0" err="1"/>
              <a:t>Pentur</a:t>
            </a:r>
            <a:r>
              <a:rPr lang="ro-RO" dirty="0"/>
              <a:t> a nu avea problema </a:t>
            </a:r>
            <a:r>
              <a:rPr lang="ro-RO" dirty="0" err="1"/>
              <a:t>asta,trebuie</a:t>
            </a:r>
            <a:r>
              <a:rPr lang="ro-RO" dirty="0"/>
              <a:t> sa </a:t>
            </a:r>
            <a:r>
              <a:rPr lang="ro-RO" dirty="0" err="1"/>
              <a:t>tinem</a:t>
            </a:r>
            <a:r>
              <a:rPr lang="ro-RO" dirty="0"/>
              <a:t> cont si de </a:t>
            </a:r>
            <a:r>
              <a:rPr lang="ro-RO" dirty="0" err="1"/>
              <a:t>numarul</a:t>
            </a:r>
            <a:r>
              <a:rPr lang="ro-RO" dirty="0"/>
              <a:t> de </a:t>
            </a:r>
            <a:r>
              <a:rPr lang="ro-RO" dirty="0" err="1"/>
              <a:t>iesiri</a:t>
            </a:r>
            <a:r>
              <a:rPr lang="ro-RO" dirty="0"/>
              <a:t> din fiecare neuron.</a:t>
            </a:r>
          </a:p>
        </p:txBody>
      </p:sp>
      <p:sp>
        <p:nvSpPr>
          <p:cNvPr id="4" name="Slide Number Placeholder 3">
            <a:extLst>
              <a:ext uri="{FF2B5EF4-FFF2-40B4-BE49-F238E27FC236}">
                <a16:creationId xmlns:a16="http://schemas.microsoft.com/office/drawing/2014/main" id="{D1EDB7AA-116C-A552-BA24-0F582DDF92C5}"/>
              </a:ext>
            </a:extLst>
          </p:cNvPr>
          <p:cNvSpPr>
            <a:spLocks noGrp="1"/>
          </p:cNvSpPr>
          <p:nvPr>
            <p:ph type="sldNum" sz="quarter" idx="10"/>
          </p:nvPr>
        </p:nvSpPr>
        <p:spPr/>
        <p:txBody>
          <a:bodyPr/>
          <a:lstStyle/>
          <a:p>
            <a:fld id="{01F2A70B-78F2-4DCF-B53B-C990D2FAFB8A}" type="slidenum">
              <a:rPr lang="en-US" smtClean="0"/>
              <a:t>32</a:t>
            </a:fld>
            <a:endParaRPr lang="en-US"/>
          </a:p>
        </p:txBody>
      </p:sp>
    </p:spTree>
    <p:extLst>
      <p:ext uri="{BB962C8B-B14F-4D97-AF65-F5344CB8AC3E}">
        <p14:creationId xmlns:p14="http://schemas.microsoft.com/office/powerpoint/2010/main" val="2310838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8C112-B74A-E165-09A8-0B529E7DB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E5C9B-F80B-6C5B-E9E4-38FDED615D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6B1DCE-5717-BC82-37E2-A8FFC43F0D93}"/>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D9715E20-B1F0-06E7-7FD9-1D0C201E066D}"/>
              </a:ext>
            </a:extLst>
          </p:cNvPr>
          <p:cNvSpPr>
            <a:spLocks noGrp="1"/>
          </p:cNvSpPr>
          <p:nvPr>
            <p:ph type="sldNum" sz="quarter" idx="10"/>
          </p:nvPr>
        </p:nvSpPr>
        <p:spPr/>
        <p:txBody>
          <a:bodyPr/>
          <a:lstStyle/>
          <a:p>
            <a:fld id="{01F2A70B-78F2-4DCF-B53B-C990D2FAFB8A}" type="slidenum">
              <a:rPr lang="en-US" smtClean="0"/>
              <a:t>33</a:t>
            </a:fld>
            <a:endParaRPr lang="en-US"/>
          </a:p>
        </p:txBody>
      </p:sp>
    </p:spTree>
    <p:extLst>
      <p:ext uri="{BB962C8B-B14F-4D97-AF65-F5344CB8AC3E}">
        <p14:creationId xmlns:p14="http://schemas.microsoft.com/office/powerpoint/2010/main" val="3365134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CD07D-4123-A7F8-6004-818E0932D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ABA8B-829D-B48F-3961-447C0C5FB5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28C295-545E-C46D-E27D-C849B06089AD}"/>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94903DF6-2685-2CBC-ED5D-67271DA0ED36}"/>
              </a:ext>
            </a:extLst>
          </p:cNvPr>
          <p:cNvSpPr>
            <a:spLocks noGrp="1"/>
          </p:cNvSpPr>
          <p:nvPr>
            <p:ph type="sldNum" sz="quarter" idx="10"/>
          </p:nvPr>
        </p:nvSpPr>
        <p:spPr/>
        <p:txBody>
          <a:bodyPr/>
          <a:lstStyle/>
          <a:p>
            <a:fld id="{01F2A70B-78F2-4DCF-B53B-C990D2FAFB8A}" type="slidenum">
              <a:rPr lang="en-US" smtClean="0"/>
              <a:t>34</a:t>
            </a:fld>
            <a:endParaRPr lang="en-US"/>
          </a:p>
        </p:txBody>
      </p:sp>
    </p:spTree>
    <p:extLst>
      <p:ext uri="{BB962C8B-B14F-4D97-AF65-F5344CB8AC3E}">
        <p14:creationId xmlns:p14="http://schemas.microsoft.com/office/powerpoint/2010/main" val="991091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B0BD0-5303-6E32-C512-812A64E523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0D186-CAE9-EBF9-8756-8EADF0F21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9899E4-D693-5B52-22B7-7A740858B9E9}"/>
              </a:ext>
            </a:extLst>
          </p:cNvPr>
          <p:cNvSpPr>
            <a:spLocks noGrp="1"/>
          </p:cNvSpPr>
          <p:nvPr>
            <p:ph type="body" idx="1"/>
          </p:nvPr>
        </p:nvSpPr>
        <p:spPr/>
        <p:txBody>
          <a:bodyPr/>
          <a:lstStyle/>
          <a:p>
            <a:r>
              <a:rPr lang="ro-RO" dirty="0"/>
              <a:t>In practica nu sunt </a:t>
            </a:r>
            <a:r>
              <a:rPr lang="ro-RO" dirty="0" err="1"/>
              <a:t>diferente</a:t>
            </a:r>
            <a:r>
              <a:rPr lang="ro-RO" dirty="0"/>
              <a:t> mari. Normal </a:t>
            </a:r>
            <a:r>
              <a:rPr lang="ro-RO" dirty="0" err="1"/>
              <a:t>concenteraza</a:t>
            </a:r>
            <a:r>
              <a:rPr lang="ro-RO" dirty="0"/>
              <a:t> mai mult valori spre </a:t>
            </a:r>
            <a:r>
              <a:rPr lang="ro-RO" dirty="0" err="1"/>
              <a:t>zero,ceea</a:t>
            </a:r>
            <a:r>
              <a:rPr lang="ro-RO" dirty="0"/>
              <a:t> ce e posibil ca varianta </a:t>
            </a:r>
            <a:r>
              <a:rPr lang="ro-RO" dirty="0" err="1"/>
              <a:t>gradientilor</a:t>
            </a:r>
            <a:r>
              <a:rPr lang="ro-RO" dirty="0"/>
              <a:t> sa </a:t>
            </a:r>
            <a:r>
              <a:rPr lang="ro-RO" dirty="0" err="1"/>
              <a:t>scada</a:t>
            </a:r>
            <a:r>
              <a:rPr lang="ro-RO" dirty="0"/>
              <a:t>.</a:t>
            </a:r>
          </a:p>
          <a:p>
            <a:endParaRPr lang="ro-RO" dirty="0"/>
          </a:p>
          <a:p>
            <a:endParaRPr lang="ro-RO" dirty="0"/>
          </a:p>
          <a:p>
            <a:r>
              <a:rPr lang="ro-RO" dirty="0" err="1"/>
              <a:t>Unfiorm</a:t>
            </a:r>
            <a:r>
              <a:rPr lang="ro-RO" dirty="0"/>
              <a:t>, </a:t>
            </a:r>
            <a:r>
              <a:rPr lang="ro-RO" dirty="0" err="1"/>
              <a:t>fiindca</a:t>
            </a:r>
            <a:r>
              <a:rPr lang="ro-RO" dirty="0"/>
              <a:t> </a:t>
            </a:r>
            <a:r>
              <a:rPr lang="ro-RO" dirty="0" err="1"/>
              <a:t>gradientii</a:t>
            </a:r>
            <a:r>
              <a:rPr lang="ro-RO" dirty="0"/>
              <a:t> ar fi mai mari, e posibil sa duca spre o </a:t>
            </a:r>
            <a:r>
              <a:rPr lang="ro-RO" dirty="0" err="1"/>
              <a:t>invatare</a:t>
            </a:r>
            <a:r>
              <a:rPr lang="ro-RO" dirty="0"/>
              <a:t> mai rapida si o </a:t>
            </a:r>
            <a:r>
              <a:rPr lang="ro-RO" dirty="0" err="1"/>
              <a:t>disparitie</a:t>
            </a:r>
            <a:r>
              <a:rPr lang="ro-RO" dirty="0"/>
              <a:t> mai lenta a </a:t>
            </a:r>
            <a:r>
              <a:rPr lang="ro-RO" dirty="0" err="1"/>
              <a:t>gradientilor</a:t>
            </a:r>
            <a:r>
              <a:rPr lang="ro-RO" dirty="0"/>
              <a:t>. Am putea folosi normal atunci </a:t>
            </a:r>
            <a:r>
              <a:rPr lang="ro-RO" dirty="0" err="1"/>
              <a:t>cand</a:t>
            </a:r>
            <a:r>
              <a:rPr lang="ro-RO" dirty="0"/>
              <a:t> </a:t>
            </a:r>
            <a:r>
              <a:rPr lang="ro-RO" dirty="0" err="1"/>
              <a:t>reteaua</a:t>
            </a:r>
            <a:r>
              <a:rPr lang="ro-RO" dirty="0"/>
              <a:t> e mai mica... Deci in teorie </a:t>
            </a:r>
            <a:r>
              <a:rPr lang="ro-RO" dirty="0" err="1"/>
              <a:t>xavier</a:t>
            </a:r>
            <a:r>
              <a:rPr lang="ro-RO" dirty="0"/>
              <a:t> normal ar merge mai ok un </a:t>
            </a:r>
            <a:r>
              <a:rPr lang="ro-RO" dirty="0" err="1"/>
              <a:t>learning</a:t>
            </a:r>
            <a:r>
              <a:rPr lang="ro-RO" dirty="0"/>
              <a:t> rate mai </a:t>
            </a:r>
            <a:r>
              <a:rPr lang="ro-RO" dirty="0" err="1"/>
              <a:t>amre</a:t>
            </a:r>
            <a:endParaRPr lang="ro-RO" dirty="0"/>
          </a:p>
          <a:p>
            <a:endParaRPr lang="ro-RO" dirty="0"/>
          </a:p>
        </p:txBody>
      </p:sp>
      <p:sp>
        <p:nvSpPr>
          <p:cNvPr id="4" name="Slide Number Placeholder 3">
            <a:extLst>
              <a:ext uri="{FF2B5EF4-FFF2-40B4-BE49-F238E27FC236}">
                <a16:creationId xmlns:a16="http://schemas.microsoft.com/office/drawing/2014/main" id="{64948850-6713-B524-2BBE-182FEC563264}"/>
              </a:ext>
            </a:extLst>
          </p:cNvPr>
          <p:cNvSpPr>
            <a:spLocks noGrp="1"/>
          </p:cNvSpPr>
          <p:nvPr>
            <p:ph type="sldNum" sz="quarter" idx="10"/>
          </p:nvPr>
        </p:nvSpPr>
        <p:spPr/>
        <p:txBody>
          <a:bodyPr/>
          <a:lstStyle/>
          <a:p>
            <a:fld id="{01F2A70B-78F2-4DCF-B53B-C990D2FAFB8A}" type="slidenum">
              <a:rPr lang="en-US" smtClean="0"/>
              <a:t>35</a:t>
            </a:fld>
            <a:endParaRPr lang="en-US"/>
          </a:p>
        </p:txBody>
      </p:sp>
    </p:spTree>
    <p:extLst>
      <p:ext uri="{BB962C8B-B14F-4D97-AF65-F5344CB8AC3E}">
        <p14:creationId xmlns:p14="http://schemas.microsoft.com/office/powerpoint/2010/main" val="677139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96437-FE5A-F2EB-CEBB-3D56A0732A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93A5A5-9433-2842-75D7-2497A474C2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B4AE34-62B6-4977-18DC-EA1F775D1C18}"/>
              </a:ext>
            </a:extLst>
          </p:cNvPr>
          <p:cNvSpPr>
            <a:spLocks noGrp="1"/>
          </p:cNvSpPr>
          <p:nvPr>
            <p:ph type="body" idx="1"/>
          </p:nvPr>
        </p:nvSpPr>
        <p:spPr/>
        <p:txBody>
          <a:bodyPr/>
          <a:lstStyle/>
          <a:p>
            <a:r>
              <a:rPr lang="ro-RO" dirty="0"/>
              <a:t>In practica nu sunt </a:t>
            </a:r>
            <a:r>
              <a:rPr lang="ro-RO" dirty="0" err="1"/>
              <a:t>diferente</a:t>
            </a:r>
            <a:r>
              <a:rPr lang="ro-RO" dirty="0"/>
              <a:t> mari. Normal </a:t>
            </a:r>
            <a:r>
              <a:rPr lang="ro-RO" dirty="0" err="1"/>
              <a:t>concenteraza</a:t>
            </a:r>
            <a:r>
              <a:rPr lang="ro-RO" dirty="0"/>
              <a:t> mai mult valori spre </a:t>
            </a:r>
            <a:r>
              <a:rPr lang="ro-RO" dirty="0" err="1"/>
              <a:t>zero,ceea</a:t>
            </a:r>
            <a:r>
              <a:rPr lang="ro-RO" dirty="0"/>
              <a:t> ce e posibil ca varianta </a:t>
            </a:r>
            <a:r>
              <a:rPr lang="ro-RO" dirty="0" err="1"/>
              <a:t>gradientilor</a:t>
            </a:r>
            <a:r>
              <a:rPr lang="ro-RO" dirty="0"/>
              <a:t> sa </a:t>
            </a:r>
            <a:r>
              <a:rPr lang="ro-RO" dirty="0" err="1"/>
              <a:t>scada</a:t>
            </a:r>
            <a:r>
              <a:rPr lang="ro-RO" dirty="0"/>
              <a:t>.</a:t>
            </a:r>
          </a:p>
          <a:p>
            <a:endParaRPr lang="ro-RO" dirty="0"/>
          </a:p>
          <a:p>
            <a:endParaRPr lang="ro-RO" dirty="0"/>
          </a:p>
          <a:p>
            <a:r>
              <a:rPr lang="ro-RO" dirty="0" err="1"/>
              <a:t>Unfiorm</a:t>
            </a:r>
            <a:r>
              <a:rPr lang="ro-RO" dirty="0"/>
              <a:t>, </a:t>
            </a:r>
            <a:r>
              <a:rPr lang="ro-RO" dirty="0" err="1"/>
              <a:t>fiindca</a:t>
            </a:r>
            <a:r>
              <a:rPr lang="ro-RO" dirty="0"/>
              <a:t> </a:t>
            </a:r>
            <a:r>
              <a:rPr lang="ro-RO" dirty="0" err="1"/>
              <a:t>gradientii</a:t>
            </a:r>
            <a:r>
              <a:rPr lang="ro-RO" dirty="0"/>
              <a:t> ar fi mai mari, e posibil sa duca spre o </a:t>
            </a:r>
            <a:r>
              <a:rPr lang="ro-RO" dirty="0" err="1"/>
              <a:t>invatare</a:t>
            </a:r>
            <a:r>
              <a:rPr lang="ro-RO" dirty="0"/>
              <a:t> mai rapida si o </a:t>
            </a:r>
            <a:r>
              <a:rPr lang="ro-RO" dirty="0" err="1"/>
              <a:t>disparitie</a:t>
            </a:r>
            <a:r>
              <a:rPr lang="ro-RO" dirty="0"/>
              <a:t> mai lenta a </a:t>
            </a:r>
            <a:r>
              <a:rPr lang="ro-RO" dirty="0" err="1"/>
              <a:t>gradientilor</a:t>
            </a:r>
            <a:r>
              <a:rPr lang="ro-RO" dirty="0"/>
              <a:t>. Am putea folosi normal atunci </a:t>
            </a:r>
            <a:r>
              <a:rPr lang="ro-RO" dirty="0" err="1"/>
              <a:t>cand</a:t>
            </a:r>
            <a:r>
              <a:rPr lang="ro-RO" dirty="0"/>
              <a:t> </a:t>
            </a:r>
            <a:r>
              <a:rPr lang="ro-RO" dirty="0" err="1"/>
              <a:t>reteaua</a:t>
            </a:r>
            <a:r>
              <a:rPr lang="ro-RO" dirty="0"/>
              <a:t> e mai mica... Deci in teorie </a:t>
            </a:r>
            <a:r>
              <a:rPr lang="ro-RO" dirty="0" err="1"/>
              <a:t>xavier</a:t>
            </a:r>
            <a:r>
              <a:rPr lang="ro-RO" dirty="0"/>
              <a:t> normal ar merge mai ok un </a:t>
            </a:r>
            <a:r>
              <a:rPr lang="ro-RO" dirty="0" err="1"/>
              <a:t>learning</a:t>
            </a:r>
            <a:r>
              <a:rPr lang="ro-RO" dirty="0"/>
              <a:t> rate mai </a:t>
            </a:r>
            <a:r>
              <a:rPr lang="ro-RO" dirty="0" err="1"/>
              <a:t>amre</a:t>
            </a:r>
            <a:endParaRPr lang="ro-RO" dirty="0"/>
          </a:p>
          <a:p>
            <a:endParaRPr lang="ro-RO" dirty="0"/>
          </a:p>
        </p:txBody>
      </p:sp>
      <p:sp>
        <p:nvSpPr>
          <p:cNvPr id="4" name="Slide Number Placeholder 3">
            <a:extLst>
              <a:ext uri="{FF2B5EF4-FFF2-40B4-BE49-F238E27FC236}">
                <a16:creationId xmlns:a16="http://schemas.microsoft.com/office/drawing/2014/main" id="{6EB11ED9-6644-F35E-A08F-7018210C1BB9}"/>
              </a:ext>
            </a:extLst>
          </p:cNvPr>
          <p:cNvSpPr>
            <a:spLocks noGrp="1"/>
          </p:cNvSpPr>
          <p:nvPr>
            <p:ph type="sldNum" sz="quarter" idx="10"/>
          </p:nvPr>
        </p:nvSpPr>
        <p:spPr/>
        <p:txBody>
          <a:bodyPr/>
          <a:lstStyle/>
          <a:p>
            <a:fld id="{01F2A70B-78F2-4DCF-B53B-C990D2FAFB8A}" type="slidenum">
              <a:rPr lang="en-US" smtClean="0"/>
              <a:t>36</a:t>
            </a:fld>
            <a:endParaRPr lang="en-US"/>
          </a:p>
        </p:txBody>
      </p:sp>
    </p:spTree>
    <p:extLst>
      <p:ext uri="{BB962C8B-B14F-4D97-AF65-F5344CB8AC3E}">
        <p14:creationId xmlns:p14="http://schemas.microsoft.com/office/powerpoint/2010/main" val="3019640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38</a:t>
            </a:fld>
            <a:endParaRPr lang="en-US"/>
          </a:p>
        </p:txBody>
      </p:sp>
    </p:spTree>
    <p:extLst>
      <p:ext uri="{BB962C8B-B14F-4D97-AF65-F5344CB8AC3E}">
        <p14:creationId xmlns:p14="http://schemas.microsoft.com/office/powerpoint/2010/main" val="2179692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ee11abd19c_0_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gee11abd19c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dirty="0">
              <a:highlight>
                <a:srgbClr val="FFFFFF"/>
              </a:highlight>
            </a:endParaRPr>
          </a:p>
        </p:txBody>
      </p:sp>
      <p:sp>
        <p:nvSpPr>
          <p:cNvPr id="1475" name="Google Shape;1475;gee11abd19c_0_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001271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42</a:t>
            </a:fld>
            <a:endParaRPr lang="en-US"/>
          </a:p>
        </p:txBody>
      </p:sp>
    </p:spTree>
    <p:extLst>
      <p:ext uri="{BB962C8B-B14F-4D97-AF65-F5344CB8AC3E}">
        <p14:creationId xmlns:p14="http://schemas.microsoft.com/office/powerpoint/2010/main" val="1833366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0C6CB-1C8D-8B4A-9BAD-02FE573EF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1F0845-BFFA-C6F7-3465-9D87EC1692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B877BD-23C8-2328-A7A0-2B8B4C533E8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123C23-4129-D3D2-E070-B62539B233E5}"/>
              </a:ext>
            </a:extLst>
          </p:cNvPr>
          <p:cNvSpPr>
            <a:spLocks noGrp="1"/>
          </p:cNvSpPr>
          <p:nvPr>
            <p:ph type="sldNum" sz="quarter" idx="5"/>
          </p:nvPr>
        </p:nvSpPr>
        <p:spPr/>
        <p:txBody>
          <a:bodyPr/>
          <a:lstStyle/>
          <a:p>
            <a:fld id="{01F2A70B-78F2-4DCF-B53B-C990D2FAFB8A}" type="slidenum">
              <a:rPr lang="en-US" smtClean="0"/>
              <a:t>43</a:t>
            </a:fld>
            <a:endParaRPr lang="en-US"/>
          </a:p>
        </p:txBody>
      </p:sp>
    </p:spTree>
    <p:extLst>
      <p:ext uri="{BB962C8B-B14F-4D97-AF65-F5344CB8AC3E}">
        <p14:creationId xmlns:p14="http://schemas.microsoft.com/office/powerpoint/2010/main" val="3959170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entury Gothic"/>
                <a:ea typeface="Century Gothic"/>
                <a:cs typeface="Century Gothic"/>
                <a:sym typeface="Century Gothic"/>
              </a:rPr>
              <a:t>44</a:t>
            </a:fld>
            <a:endParaRPr lang="en-US" sz="12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981357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98DD5-BE88-8DDF-8B23-CB7BFEF24F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FD9A34-C809-6D65-8CA1-0DB7EC63B0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60A4BB-4A05-6D42-F83F-2EE0C00247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6E134D-B9A1-ADA4-5D1C-10567CAA9B29}"/>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entury Gothic"/>
                <a:ea typeface="Century Gothic"/>
                <a:cs typeface="Century Gothic"/>
                <a:sym typeface="Century Gothic"/>
              </a:rPr>
              <a:t>45</a:t>
            </a:fld>
            <a:endParaRPr lang="en-US" sz="1200" b="0" i="0" u="none" strike="noStrike" cap="none">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076592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ee11abd19c_0_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gee11abd19c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dirty="0">
              <a:highlight>
                <a:srgbClr val="FFFFFF"/>
              </a:highlight>
            </a:endParaRPr>
          </a:p>
        </p:txBody>
      </p:sp>
      <p:sp>
        <p:nvSpPr>
          <p:cNvPr id="1475" name="Google Shape;1475;gee11abd19c_0_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14830678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B24C7-634F-EF2B-CBCA-34BF028EB7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253E6-68A2-218A-6AAD-9502496AD2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F21A02-1472-450A-53E2-930C69A6DDC7}"/>
              </a:ext>
            </a:extLst>
          </p:cNvPr>
          <p:cNvSpPr>
            <a:spLocks noGrp="1"/>
          </p:cNvSpPr>
          <p:nvPr>
            <p:ph type="body" idx="1"/>
          </p:nvPr>
        </p:nvSpPr>
        <p:spPr/>
        <p:txBody>
          <a:bodyPr/>
          <a:lstStyle/>
          <a:p>
            <a:r>
              <a:rPr lang="en-US" dirty="0"/>
              <a:t>Sparsity is implemented since the neuron can output a true zero.</a:t>
            </a:r>
          </a:p>
          <a:p>
            <a:r>
              <a:rPr lang="en-US" dirty="0"/>
              <a:t>Sparsity is</a:t>
            </a:r>
            <a:r>
              <a:rPr lang="en-US" baseline="0" dirty="0"/>
              <a:t> a nice way of avoiding overfitting</a:t>
            </a:r>
            <a:endParaRPr lang="ro-RO" dirty="0"/>
          </a:p>
          <a:p>
            <a:endParaRPr lang="ro-RO" dirty="0"/>
          </a:p>
        </p:txBody>
      </p:sp>
      <p:sp>
        <p:nvSpPr>
          <p:cNvPr id="4" name="Slide Number Placeholder 3">
            <a:extLst>
              <a:ext uri="{FF2B5EF4-FFF2-40B4-BE49-F238E27FC236}">
                <a16:creationId xmlns:a16="http://schemas.microsoft.com/office/drawing/2014/main" id="{60053DF6-DAC7-69E6-0DB9-270A8A52CC36}"/>
              </a:ext>
            </a:extLst>
          </p:cNvPr>
          <p:cNvSpPr>
            <a:spLocks noGrp="1"/>
          </p:cNvSpPr>
          <p:nvPr>
            <p:ph type="sldNum" sz="quarter" idx="10"/>
          </p:nvPr>
        </p:nvSpPr>
        <p:spPr/>
        <p:txBody>
          <a:bodyPr/>
          <a:lstStyle/>
          <a:p>
            <a:fld id="{01F2A70B-78F2-4DCF-B53B-C990D2FAFB8A}" type="slidenum">
              <a:rPr lang="ro-RO" smtClean="0"/>
              <a:t>47</a:t>
            </a:fld>
            <a:endParaRPr lang="ro-RO"/>
          </a:p>
        </p:txBody>
      </p:sp>
    </p:spTree>
    <p:extLst>
      <p:ext uri="{BB962C8B-B14F-4D97-AF65-F5344CB8AC3E}">
        <p14:creationId xmlns:p14="http://schemas.microsoft.com/office/powerpoint/2010/main" val="2385175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advantages: Regularization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Other advantages: Easier understanding of the data through the network</a:t>
            </a:r>
            <a:endParaRPr lang="ro-RO" dirty="0"/>
          </a:p>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ro-RO" smtClean="0"/>
              <a:t>48</a:t>
            </a:fld>
            <a:endParaRPr lang="ro-RO"/>
          </a:p>
        </p:txBody>
      </p:sp>
    </p:spTree>
    <p:extLst>
      <p:ext uri="{BB962C8B-B14F-4D97-AF65-F5344CB8AC3E}">
        <p14:creationId xmlns:p14="http://schemas.microsoft.com/office/powerpoint/2010/main" val="2811909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ee11abd19c_0_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gee11abd19c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dirty="0">
              <a:highlight>
                <a:srgbClr val="FFFFFF"/>
              </a:highlight>
            </a:endParaRPr>
          </a:p>
        </p:txBody>
      </p:sp>
      <p:sp>
        <p:nvSpPr>
          <p:cNvPr id="1475" name="Google Shape;1475;gee11abd19c_0_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1376974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a:extLst>
            <a:ext uri="{FF2B5EF4-FFF2-40B4-BE49-F238E27FC236}">
              <a16:creationId xmlns:a16="http://schemas.microsoft.com/office/drawing/2014/main" id="{B34E627E-1791-DD99-C68A-A0124A8BAD11}"/>
            </a:ext>
          </a:extLst>
        </p:cNvPr>
        <p:cNvGrpSpPr/>
        <p:nvPr/>
      </p:nvGrpSpPr>
      <p:grpSpPr>
        <a:xfrm>
          <a:off x="0" y="0"/>
          <a:ext cx="0" cy="0"/>
          <a:chOff x="0" y="0"/>
          <a:chExt cx="0" cy="0"/>
        </a:xfrm>
      </p:grpSpPr>
      <p:sp>
        <p:nvSpPr>
          <p:cNvPr id="1473" name="Google Shape;1473;gee11abd19c_0_53:notes">
            <a:extLst>
              <a:ext uri="{FF2B5EF4-FFF2-40B4-BE49-F238E27FC236}">
                <a16:creationId xmlns:a16="http://schemas.microsoft.com/office/drawing/2014/main" id="{627AD109-160F-13BE-572A-C6CCC581C5F8}"/>
              </a:ext>
            </a:extLst>
          </p:cNvPr>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gee11abd19c_0_53:notes">
            <a:extLst>
              <a:ext uri="{FF2B5EF4-FFF2-40B4-BE49-F238E27FC236}">
                <a16:creationId xmlns:a16="http://schemas.microsoft.com/office/drawing/2014/main" id="{8E70DAEA-1841-ACEE-B961-6E7923A2BDE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r>
              <a:rPr lang="en-US" dirty="0">
                <a:highlight>
                  <a:srgbClr val="FFFFFF"/>
                </a:highlight>
              </a:rPr>
              <a:t>Daca </a:t>
            </a:r>
            <a:r>
              <a:rPr lang="en-US" dirty="0" err="1">
                <a:highlight>
                  <a:srgbClr val="FFFFFF"/>
                </a:highlight>
              </a:rPr>
              <a:t>avem</a:t>
            </a:r>
            <a:r>
              <a:rPr lang="en-US" dirty="0">
                <a:highlight>
                  <a:srgbClr val="FFFFFF"/>
                </a:highlight>
              </a:rPr>
              <a:t> un neuron care da output-ul zero </a:t>
            </a:r>
            <a:r>
              <a:rPr lang="en-US" dirty="0" err="1">
                <a:highlight>
                  <a:srgbClr val="FFFFFF"/>
                </a:highlight>
              </a:rPr>
              <a:t>pentru</a:t>
            </a:r>
            <a:r>
              <a:rPr lang="en-US" dirty="0">
                <a:highlight>
                  <a:srgbClr val="FFFFFF"/>
                </a:highlight>
              </a:rPr>
              <a:t> </a:t>
            </a:r>
            <a:r>
              <a:rPr lang="en-US" dirty="0" err="1">
                <a:highlight>
                  <a:srgbClr val="FFFFFF"/>
                </a:highlight>
              </a:rPr>
              <a:t>toate</a:t>
            </a:r>
            <a:r>
              <a:rPr lang="en-US" dirty="0">
                <a:highlight>
                  <a:srgbClr val="FFFFFF"/>
                </a:highlight>
              </a:rPr>
              <a:t> </a:t>
            </a:r>
            <a:r>
              <a:rPr lang="en-US" dirty="0" err="1">
                <a:highlight>
                  <a:srgbClr val="FFFFFF"/>
                </a:highlight>
              </a:rPr>
              <a:t>inputurile</a:t>
            </a:r>
            <a:r>
              <a:rPr lang="en-US" dirty="0">
                <a:highlight>
                  <a:srgbClr val="FFFFFF"/>
                </a:highlight>
              </a:rPr>
              <a:t> , </a:t>
            </a:r>
            <a:r>
              <a:rPr lang="en-US" dirty="0" err="1">
                <a:highlight>
                  <a:srgbClr val="FFFFFF"/>
                </a:highlight>
              </a:rPr>
              <a:t>atunci</a:t>
            </a:r>
            <a:r>
              <a:rPr lang="en-US" dirty="0">
                <a:highlight>
                  <a:srgbClr val="FFFFFF"/>
                </a:highlight>
              </a:rPr>
              <a:t> </a:t>
            </a:r>
            <a:r>
              <a:rPr lang="en-US" dirty="0" err="1">
                <a:highlight>
                  <a:srgbClr val="FFFFFF"/>
                </a:highlight>
              </a:rPr>
              <a:t>toate</a:t>
            </a:r>
            <a:r>
              <a:rPr lang="en-US" dirty="0">
                <a:highlight>
                  <a:srgbClr val="FFFFFF"/>
                </a:highlight>
              </a:rPr>
              <a:t> </a:t>
            </a:r>
            <a:r>
              <a:rPr lang="en-US" dirty="0" err="1">
                <a:highlight>
                  <a:srgbClr val="FFFFFF"/>
                </a:highlight>
              </a:rPr>
              <a:t>eoririle</a:t>
            </a:r>
            <a:r>
              <a:rPr lang="en-US" dirty="0">
                <a:highlight>
                  <a:srgbClr val="FFFFFF"/>
                </a:highlight>
              </a:rPr>
              <a:t> care </a:t>
            </a:r>
            <a:r>
              <a:rPr lang="en-US" dirty="0" err="1">
                <a:highlight>
                  <a:srgbClr val="FFFFFF"/>
                </a:highlight>
              </a:rPr>
              <a:t>ajung</a:t>
            </a:r>
            <a:r>
              <a:rPr lang="en-US" dirty="0">
                <a:highlight>
                  <a:srgbClr val="FFFFFF"/>
                </a:highlight>
              </a:rPr>
              <a:t> la </a:t>
            </a:r>
            <a:r>
              <a:rPr lang="en-US" dirty="0" err="1">
                <a:highlight>
                  <a:srgbClr val="FFFFFF"/>
                </a:highlight>
              </a:rPr>
              <a:t>el</a:t>
            </a:r>
            <a:r>
              <a:rPr lang="en-US" dirty="0">
                <a:highlight>
                  <a:srgbClr val="FFFFFF"/>
                </a:highlight>
              </a:rPr>
              <a:t> sunt zero , </a:t>
            </a:r>
            <a:r>
              <a:rPr lang="en-US" dirty="0" err="1">
                <a:highlight>
                  <a:srgbClr val="FFFFFF"/>
                </a:highlight>
              </a:rPr>
              <a:t>iar</a:t>
            </a:r>
            <a:r>
              <a:rPr lang="en-US" dirty="0">
                <a:highlight>
                  <a:srgbClr val="FFFFFF"/>
                </a:highlight>
              </a:rPr>
              <a:t> neuronal nu </a:t>
            </a:r>
            <a:r>
              <a:rPr lang="en-US" dirty="0" err="1">
                <a:highlight>
                  <a:srgbClr val="FFFFFF"/>
                </a:highlight>
              </a:rPr>
              <a:t>mai</a:t>
            </a:r>
            <a:r>
              <a:rPr lang="en-US" dirty="0">
                <a:highlight>
                  <a:srgbClr val="FFFFFF"/>
                </a:highlight>
              </a:rPr>
              <a:t> </a:t>
            </a:r>
            <a:r>
              <a:rPr lang="en-US" dirty="0" err="1">
                <a:highlight>
                  <a:srgbClr val="FFFFFF"/>
                </a:highlight>
              </a:rPr>
              <a:t>invata</a:t>
            </a:r>
            <a:r>
              <a:rPr lang="en-US" dirty="0">
                <a:highlight>
                  <a:srgbClr val="FFFFFF"/>
                </a:highlight>
              </a:rPr>
              <a:t>.. </a:t>
            </a:r>
            <a:r>
              <a:rPr lang="en-US" dirty="0" err="1">
                <a:highlight>
                  <a:srgbClr val="FFFFFF"/>
                </a:highlight>
              </a:rPr>
              <a:t>moare</a:t>
            </a:r>
            <a:endParaRPr dirty="0">
              <a:highlight>
                <a:srgbClr val="FFFFFF"/>
              </a:highlight>
            </a:endParaRPr>
          </a:p>
        </p:txBody>
      </p:sp>
      <p:sp>
        <p:nvSpPr>
          <p:cNvPr id="1475" name="Google Shape;1475;gee11abd19c_0_53:notes">
            <a:extLst>
              <a:ext uri="{FF2B5EF4-FFF2-40B4-BE49-F238E27FC236}">
                <a16:creationId xmlns:a16="http://schemas.microsoft.com/office/drawing/2014/main" id="{9021B6E6-12C0-BC17-F5ED-7DDCEC33D1FE}"/>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7118790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a:extLst>
            <a:ext uri="{FF2B5EF4-FFF2-40B4-BE49-F238E27FC236}">
              <a16:creationId xmlns:a16="http://schemas.microsoft.com/office/drawing/2014/main" id="{90986477-AA36-8C92-3E3E-883628E41F6B}"/>
            </a:ext>
          </a:extLst>
        </p:cNvPr>
        <p:cNvGrpSpPr/>
        <p:nvPr/>
      </p:nvGrpSpPr>
      <p:grpSpPr>
        <a:xfrm>
          <a:off x="0" y="0"/>
          <a:ext cx="0" cy="0"/>
          <a:chOff x="0" y="0"/>
          <a:chExt cx="0" cy="0"/>
        </a:xfrm>
      </p:grpSpPr>
      <p:sp>
        <p:nvSpPr>
          <p:cNvPr id="1473" name="Google Shape;1473;gee11abd19c_0_53:notes">
            <a:extLst>
              <a:ext uri="{FF2B5EF4-FFF2-40B4-BE49-F238E27FC236}">
                <a16:creationId xmlns:a16="http://schemas.microsoft.com/office/drawing/2014/main" id="{93FFF892-D465-39EE-AA76-79C14105CA87}"/>
              </a:ext>
            </a:extLst>
          </p:cNvPr>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gee11abd19c_0_53:notes">
            <a:extLst>
              <a:ext uri="{FF2B5EF4-FFF2-40B4-BE49-F238E27FC236}">
                <a16:creationId xmlns:a16="http://schemas.microsoft.com/office/drawing/2014/main" id="{A0D28527-60DC-394A-3916-934CEBA55E4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dirty="0">
              <a:highlight>
                <a:srgbClr val="FFFFFF"/>
              </a:highlight>
            </a:endParaRPr>
          </a:p>
        </p:txBody>
      </p:sp>
      <p:sp>
        <p:nvSpPr>
          <p:cNvPr id="1475" name="Google Shape;1475;gee11abd19c_0_53:notes">
            <a:extLst>
              <a:ext uri="{FF2B5EF4-FFF2-40B4-BE49-F238E27FC236}">
                <a16:creationId xmlns:a16="http://schemas.microsoft.com/office/drawing/2014/main" id="{80DC7017-92C5-49AF-071C-D2260FF99DB9}"/>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776669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ee11abd19c_0_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gee11abd19c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dirty="0">
              <a:highlight>
                <a:srgbClr val="FFFFFF"/>
              </a:highlight>
            </a:endParaRPr>
          </a:p>
        </p:txBody>
      </p:sp>
      <p:sp>
        <p:nvSpPr>
          <p:cNvPr id="1475" name="Google Shape;1475;gee11abd19c_0_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866267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ee11abd19c_0_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gee11abd19c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r>
              <a:rPr lang="en-US" dirty="0">
                <a:highlight>
                  <a:srgbClr val="FFFFFF"/>
                </a:highlight>
              </a:rPr>
              <a:t>Leaky </a:t>
            </a:r>
            <a:r>
              <a:rPr lang="en-US" dirty="0" err="1">
                <a:highlight>
                  <a:srgbClr val="FFFFFF"/>
                </a:highlight>
              </a:rPr>
              <a:t>relu</a:t>
            </a:r>
            <a:r>
              <a:rPr lang="en-US" dirty="0">
                <a:highlight>
                  <a:srgbClr val="FFFFFF"/>
                </a:highlight>
              </a:rPr>
              <a:t>: multiply by a negative value</a:t>
            </a:r>
          </a:p>
          <a:p>
            <a:pPr marL="457200" lvl="0" indent="0" algn="l" rtl="0">
              <a:spcBef>
                <a:spcPts val="0"/>
              </a:spcBef>
              <a:spcAft>
                <a:spcPts val="0"/>
              </a:spcAft>
              <a:buNone/>
            </a:pPr>
            <a:r>
              <a:rPr lang="en-US" dirty="0">
                <a:highlight>
                  <a:srgbClr val="FFFFFF"/>
                </a:highlight>
              </a:rPr>
              <a:t>Parametric </a:t>
            </a:r>
            <a:r>
              <a:rPr lang="en-US" dirty="0" err="1">
                <a:highlight>
                  <a:srgbClr val="FFFFFF"/>
                </a:highlight>
              </a:rPr>
              <a:t>Relu</a:t>
            </a:r>
            <a:r>
              <a:rPr lang="en-US" dirty="0">
                <a:highlight>
                  <a:srgbClr val="FFFFFF"/>
                </a:highlight>
              </a:rPr>
              <a:t>: multiply by a small constant</a:t>
            </a:r>
          </a:p>
          <a:p>
            <a:pPr marL="457200" lvl="0" indent="0" algn="l" rtl="0">
              <a:spcBef>
                <a:spcPts val="0"/>
              </a:spcBef>
              <a:spcAft>
                <a:spcPts val="0"/>
              </a:spcAft>
              <a:buNone/>
            </a:pPr>
            <a:r>
              <a:rPr lang="en-US" dirty="0">
                <a:highlight>
                  <a:srgbClr val="FFFFFF"/>
                </a:highlight>
              </a:rPr>
              <a:t>Exponential </a:t>
            </a:r>
            <a:r>
              <a:rPr lang="en-US" dirty="0" err="1">
                <a:highlight>
                  <a:srgbClr val="FFFFFF"/>
                </a:highlight>
              </a:rPr>
              <a:t>Relu</a:t>
            </a:r>
            <a:r>
              <a:rPr lang="en-US" dirty="0">
                <a:highlight>
                  <a:srgbClr val="FFFFFF"/>
                </a:highlight>
              </a:rPr>
              <a:t>: rely on an exponential function to create the slope, but is more expensive during computation</a:t>
            </a:r>
            <a:endParaRPr dirty="0">
              <a:highlight>
                <a:srgbClr val="FFFFFF"/>
              </a:highlight>
            </a:endParaRPr>
          </a:p>
        </p:txBody>
      </p:sp>
      <p:sp>
        <p:nvSpPr>
          <p:cNvPr id="1475" name="Google Shape;1475;gee11abd19c_0_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extLst>
      <p:ext uri="{BB962C8B-B14F-4D97-AF65-F5344CB8AC3E}">
        <p14:creationId xmlns:p14="http://schemas.microsoft.com/office/powerpoint/2010/main" val="3663844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A53B5-8F5D-83F6-677B-74CDCDBBBB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9CBE33-31F9-614F-97A2-F6D6790CF8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5FF5CD-27C8-1F0A-95E7-BDC121BC2C73}"/>
              </a:ext>
            </a:extLst>
          </p:cNvPr>
          <p:cNvSpPr>
            <a:spLocks noGrp="1"/>
          </p:cNvSpPr>
          <p:nvPr>
            <p:ph type="body" idx="1"/>
          </p:nvPr>
        </p:nvSpPr>
        <p:spPr/>
        <p:txBody>
          <a:bodyPr/>
          <a:lstStyle/>
          <a:p>
            <a:r>
              <a:rPr lang="ro-RO" dirty="0"/>
              <a:t>Daca e sa ne </a:t>
            </a:r>
            <a:r>
              <a:rPr lang="ro-RO" dirty="0" err="1"/>
              <a:t>gandim</a:t>
            </a:r>
            <a:r>
              <a:rPr lang="ro-RO" dirty="0"/>
              <a:t>.. </a:t>
            </a:r>
            <a:r>
              <a:rPr lang="ro-RO" dirty="0" err="1"/>
              <a:t>Tanh</a:t>
            </a:r>
            <a:r>
              <a:rPr lang="ro-RO" dirty="0"/>
              <a:t> </a:t>
            </a:r>
            <a:r>
              <a:rPr lang="ro-RO" dirty="0" err="1"/>
              <a:t>pastreaza</a:t>
            </a:r>
            <a:r>
              <a:rPr lang="ro-RO" dirty="0"/>
              <a:t> si elemente negative , pe </a:t>
            </a:r>
            <a:r>
              <a:rPr lang="ro-RO" dirty="0" err="1"/>
              <a:t>cand</a:t>
            </a:r>
            <a:r>
              <a:rPr lang="ro-RO" dirty="0"/>
              <a:t> </a:t>
            </a:r>
            <a:r>
              <a:rPr lang="ro-RO" dirty="0" err="1"/>
              <a:t>relu</a:t>
            </a:r>
            <a:r>
              <a:rPr lang="ro-RO" dirty="0"/>
              <a:t> face click la 0. Deci s-a dus jumate din varianta..</a:t>
            </a:r>
          </a:p>
          <a:p>
            <a:endParaRPr lang="ro-RO" dirty="0"/>
          </a:p>
          <a:p>
            <a:endParaRPr lang="ro-RO" dirty="0"/>
          </a:p>
        </p:txBody>
      </p:sp>
      <p:sp>
        <p:nvSpPr>
          <p:cNvPr id="4" name="Slide Number Placeholder 3">
            <a:extLst>
              <a:ext uri="{FF2B5EF4-FFF2-40B4-BE49-F238E27FC236}">
                <a16:creationId xmlns:a16="http://schemas.microsoft.com/office/drawing/2014/main" id="{DB28C288-C4FD-03ED-2B59-A6BD2AC39775}"/>
              </a:ext>
            </a:extLst>
          </p:cNvPr>
          <p:cNvSpPr>
            <a:spLocks noGrp="1"/>
          </p:cNvSpPr>
          <p:nvPr>
            <p:ph type="sldNum" sz="quarter" idx="10"/>
          </p:nvPr>
        </p:nvSpPr>
        <p:spPr/>
        <p:txBody>
          <a:bodyPr/>
          <a:lstStyle/>
          <a:p>
            <a:fld id="{01F2A70B-78F2-4DCF-B53B-C990D2FAFB8A}" type="slidenum">
              <a:rPr lang="en-US" smtClean="0"/>
              <a:t>53</a:t>
            </a:fld>
            <a:endParaRPr lang="en-US"/>
          </a:p>
        </p:txBody>
      </p:sp>
    </p:spTree>
    <p:extLst>
      <p:ext uri="{BB962C8B-B14F-4D97-AF65-F5344CB8AC3E}">
        <p14:creationId xmlns:p14="http://schemas.microsoft.com/office/powerpoint/2010/main" val="2390102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D2D4FB-1D3C-3C69-5461-9C90BF5A0F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A16109-B30C-B3FD-D17C-45229586A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7F5C84-DF9D-C060-7108-D9A7475EC400}"/>
              </a:ext>
            </a:extLst>
          </p:cNvPr>
          <p:cNvSpPr>
            <a:spLocks noGrp="1"/>
          </p:cNvSpPr>
          <p:nvPr>
            <p:ph type="body" idx="1"/>
          </p:nvPr>
        </p:nvSpPr>
        <p:spPr/>
        <p:txBody>
          <a:bodyPr/>
          <a:lstStyle/>
          <a:p>
            <a:r>
              <a:rPr lang="ro-RO" dirty="0"/>
              <a:t>Linia </a:t>
            </a:r>
            <a:r>
              <a:rPr lang="ro-RO" dirty="0" err="1"/>
              <a:t>rosie</a:t>
            </a:r>
            <a:r>
              <a:rPr lang="ro-RO" dirty="0"/>
              <a:t> am marcat media</a:t>
            </a:r>
          </a:p>
        </p:txBody>
      </p:sp>
      <p:sp>
        <p:nvSpPr>
          <p:cNvPr id="4" name="Slide Number Placeholder 3">
            <a:extLst>
              <a:ext uri="{FF2B5EF4-FFF2-40B4-BE49-F238E27FC236}">
                <a16:creationId xmlns:a16="http://schemas.microsoft.com/office/drawing/2014/main" id="{D7796874-DBBA-F2A8-B390-9ACE4D367D08}"/>
              </a:ext>
            </a:extLst>
          </p:cNvPr>
          <p:cNvSpPr>
            <a:spLocks noGrp="1"/>
          </p:cNvSpPr>
          <p:nvPr>
            <p:ph type="sldNum" sz="quarter" idx="10"/>
          </p:nvPr>
        </p:nvSpPr>
        <p:spPr/>
        <p:txBody>
          <a:bodyPr/>
          <a:lstStyle/>
          <a:p>
            <a:fld id="{01F2A70B-78F2-4DCF-B53B-C990D2FAFB8A}" type="slidenum">
              <a:rPr lang="en-US" smtClean="0"/>
              <a:t>54</a:t>
            </a:fld>
            <a:endParaRPr lang="en-US"/>
          </a:p>
        </p:txBody>
      </p:sp>
    </p:spTree>
    <p:extLst>
      <p:ext uri="{BB962C8B-B14F-4D97-AF65-F5344CB8AC3E}">
        <p14:creationId xmlns:p14="http://schemas.microsoft.com/office/powerpoint/2010/main" val="33116699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66</a:t>
            </a:fld>
            <a:endParaRPr lang="en-US"/>
          </a:p>
        </p:txBody>
      </p:sp>
    </p:spTree>
    <p:extLst>
      <p:ext uri="{BB962C8B-B14F-4D97-AF65-F5344CB8AC3E}">
        <p14:creationId xmlns:p14="http://schemas.microsoft.com/office/powerpoint/2010/main" val="913609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 = bias  (</a:t>
            </a:r>
            <a:r>
              <a:rPr lang="en-US" dirty="0" err="1"/>
              <a:t>deplasarea</a:t>
            </a:r>
            <a:r>
              <a:rPr lang="en-US" dirty="0"/>
              <a:t>)</a:t>
            </a:r>
          </a:p>
          <a:p>
            <a:r>
              <a:rPr lang="en-US" dirty="0" err="1"/>
              <a:t>Dispersia</a:t>
            </a:r>
            <a:r>
              <a:rPr lang="en-US" baseline="0" dirty="0"/>
              <a:t> = </a:t>
            </a:r>
            <a:r>
              <a:rPr lang="en-US" baseline="0" dirty="0" err="1"/>
              <a:t>varianta</a:t>
            </a:r>
            <a:endParaRPr lang="en-US" baseline="0" dirty="0"/>
          </a:p>
          <a:p>
            <a:endParaRPr lang="en-US" baseline="0" dirty="0"/>
          </a:p>
          <a:p>
            <a:r>
              <a:rPr lang="en-US" baseline="0" dirty="0" err="1"/>
              <a:t>Abaterea</a:t>
            </a:r>
            <a:r>
              <a:rPr lang="en-US" baseline="0" dirty="0"/>
              <a:t> standard = standard deviation</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68</a:t>
            </a:fld>
            <a:endParaRPr lang="en-US"/>
          </a:p>
        </p:txBody>
      </p:sp>
    </p:spTree>
    <p:extLst>
      <p:ext uri="{BB962C8B-B14F-4D97-AF65-F5344CB8AC3E}">
        <p14:creationId xmlns:p14="http://schemas.microsoft.com/office/powerpoint/2010/main" val="430040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ro-RO" smtClean="0"/>
              <a:t>71</a:t>
            </a:fld>
            <a:endParaRPr lang="ro-RO"/>
          </a:p>
        </p:txBody>
      </p:sp>
    </p:spTree>
    <p:extLst>
      <p:ext uri="{BB962C8B-B14F-4D97-AF65-F5344CB8AC3E}">
        <p14:creationId xmlns:p14="http://schemas.microsoft.com/office/powerpoint/2010/main" val="1934158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 cand </a:t>
            </a:r>
            <a:r>
              <a:rPr lang="en-US" dirty="0" err="1"/>
              <a:t>antrenez</a:t>
            </a:r>
            <a:r>
              <a:rPr lang="en-US" dirty="0"/>
              <a:t>, </a:t>
            </a:r>
            <a:r>
              <a:rPr lang="en-US" dirty="0" err="1"/>
              <a:t>eu</a:t>
            </a:r>
            <a:r>
              <a:rPr lang="en-US" dirty="0"/>
              <a:t> de </a:t>
            </a:r>
            <a:r>
              <a:rPr lang="en-US" dirty="0" err="1"/>
              <a:t>fapt</a:t>
            </a:r>
            <a:r>
              <a:rPr lang="en-US" dirty="0"/>
              <a:t> </a:t>
            </a:r>
            <a:r>
              <a:rPr lang="en-US" dirty="0" err="1"/>
              <a:t>micsorez</a:t>
            </a:r>
            <a:r>
              <a:rPr lang="en-US" dirty="0"/>
              <a:t> bias-</a:t>
            </a:r>
            <a:r>
              <a:rPr lang="en-US" dirty="0" err="1"/>
              <a:t>ul</a:t>
            </a:r>
            <a:r>
              <a:rPr lang="en-US" dirty="0"/>
              <a:t>. </a:t>
            </a:r>
          </a:p>
          <a:p>
            <a:r>
              <a:rPr lang="en-US" dirty="0" err="1"/>
              <a:t>Incerc</a:t>
            </a:r>
            <a:r>
              <a:rPr lang="en-US" dirty="0"/>
              <a:t> de </a:t>
            </a:r>
            <a:r>
              <a:rPr lang="en-US" dirty="0" err="1"/>
              <a:t>fapt</a:t>
            </a:r>
            <a:r>
              <a:rPr lang="en-US" dirty="0"/>
              <a:t>, ca media </a:t>
            </a:r>
            <a:r>
              <a:rPr lang="en-US" dirty="0" err="1"/>
              <a:t>modelului</a:t>
            </a:r>
            <a:r>
              <a:rPr lang="en-US" dirty="0"/>
              <a:t> meu </a:t>
            </a:r>
            <a:r>
              <a:rPr lang="en-US" dirty="0" err="1"/>
              <a:t>sa</a:t>
            </a:r>
            <a:r>
              <a:rPr lang="en-US" dirty="0"/>
              <a:t> fie </a:t>
            </a:r>
            <a:r>
              <a:rPr lang="en-US" dirty="0" err="1"/>
              <a:t>aproape</a:t>
            </a:r>
            <a:r>
              <a:rPr lang="en-US" dirty="0"/>
              <a:t> de media </a:t>
            </a:r>
            <a:r>
              <a:rPr lang="en-US" dirty="0" err="1"/>
              <a:t>functiei</a:t>
            </a:r>
            <a:r>
              <a:rPr lang="en-US" dirty="0"/>
              <a:t> de target. </a:t>
            </a:r>
          </a:p>
          <a:p>
            <a:endParaRPr lang="en-US" dirty="0"/>
          </a:p>
          <a:p>
            <a:r>
              <a:rPr lang="en-US" dirty="0"/>
              <a:t>Si , e </a:t>
            </a:r>
            <a:r>
              <a:rPr lang="en-US" dirty="0" err="1"/>
              <a:t>posibil</a:t>
            </a:r>
            <a:r>
              <a:rPr lang="en-US" dirty="0"/>
              <a:t> ca in </a:t>
            </a:r>
            <a:r>
              <a:rPr lang="en-US" dirty="0" err="1"/>
              <a:t>anumite</a:t>
            </a:r>
            <a:r>
              <a:rPr lang="en-US" dirty="0"/>
              <a:t> </a:t>
            </a:r>
            <a:r>
              <a:rPr lang="en-US" dirty="0" err="1"/>
              <a:t>cazuri</a:t>
            </a:r>
            <a:r>
              <a:rPr lang="en-US" dirty="0"/>
              <a:t> </a:t>
            </a:r>
            <a:r>
              <a:rPr lang="en-US" dirty="0" err="1"/>
              <a:t>sa</a:t>
            </a:r>
            <a:r>
              <a:rPr lang="en-US" dirty="0"/>
              <a:t> pot </a:t>
            </a:r>
            <a:r>
              <a:rPr lang="en-US" dirty="0" err="1"/>
              <a:t>micsora</a:t>
            </a:r>
            <a:r>
              <a:rPr lang="en-US" dirty="0"/>
              <a:t> </a:t>
            </a:r>
            <a:r>
              <a:rPr lang="en-US" dirty="0" err="1"/>
              <a:t>aceasta</a:t>
            </a:r>
            <a:r>
              <a:rPr lang="en-US" dirty="0"/>
              <a:t> </a:t>
            </a:r>
            <a:r>
              <a:rPr lang="en-US" dirty="0" err="1"/>
              <a:t>medie</a:t>
            </a:r>
            <a:r>
              <a:rPr lang="en-US" dirty="0"/>
              <a:t>, </a:t>
            </a:r>
            <a:r>
              <a:rPr lang="en-US" dirty="0" err="1"/>
              <a:t>dar</a:t>
            </a:r>
            <a:r>
              <a:rPr lang="en-US" dirty="0"/>
              <a:t> </a:t>
            </a:r>
            <a:r>
              <a:rPr lang="en-US" dirty="0" err="1"/>
              <a:t>cresc</a:t>
            </a:r>
            <a:r>
              <a:rPr lang="en-US" dirty="0"/>
              <a:t> </a:t>
            </a:r>
            <a:r>
              <a:rPr lang="en-US" dirty="0" err="1"/>
              <a:t>varianta</a:t>
            </a:r>
            <a:r>
              <a:rPr lang="en-US" dirty="0"/>
              <a:t> </a:t>
            </a:r>
            <a:r>
              <a:rPr lang="en-US" dirty="0" err="1"/>
              <a:t>modelului</a:t>
            </a:r>
            <a:r>
              <a:rPr lang="en-US" dirty="0"/>
              <a:t> meu.  Mai exact, </a:t>
            </a:r>
            <a:r>
              <a:rPr lang="en-US" dirty="0" err="1"/>
              <a:t>rezultatele</a:t>
            </a:r>
            <a:r>
              <a:rPr lang="en-US" dirty="0"/>
              <a:t> mele </a:t>
            </a:r>
            <a:r>
              <a:rPr lang="en-US" dirty="0" err="1"/>
              <a:t>vor</a:t>
            </a:r>
            <a:r>
              <a:rPr lang="en-US" dirty="0"/>
              <a:t> fi cat </a:t>
            </a:r>
            <a:r>
              <a:rPr lang="en-US" dirty="0" err="1"/>
              <a:t>mai</a:t>
            </a:r>
            <a:r>
              <a:rPr lang="en-US" dirty="0"/>
              <a:t> </a:t>
            </a:r>
            <a:r>
              <a:rPr lang="en-US" dirty="0" err="1"/>
              <a:t>imprastiate</a:t>
            </a:r>
            <a:r>
              <a:rPr lang="en-US" dirty="0"/>
              <a:t>. </a:t>
            </a:r>
          </a:p>
        </p:txBody>
      </p:sp>
      <p:sp>
        <p:nvSpPr>
          <p:cNvPr id="4" name="Slide Number Placeholder 3"/>
          <p:cNvSpPr>
            <a:spLocks noGrp="1"/>
          </p:cNvSpPr>
          <p:nvPr>
            <p:ph type="sldNum" sz="quarter" idx="5"/>
          </p:nvPr>
        </p:nvSpPr>
        <p:spPr/>
        <p:txBody>
          <a:bodyPr/>
          <a:lstStyle/>
          <a:p>
            <a:fld id="{01F2A70B-78F2-4DCF-B53B-C990D2FAFB8A}" type="slidenum">
              <a:rPr lang="en-US" smtClean="0"/>
              <a:t>72</a:t>
            </a:fld>
            <a:endParaRPr lang="en-US"/>
          </a:p>
        </p:txBody>
      </p:sp>
    </p:spTree>
    <p:extLst>
      <p:ext uri="{BB962C8B-B14F-4D97-AF65-F5344CB8AC3E}">
        <p14:creationId xmlns:p14="http://schemas.microsoft.com/office/powerpoint/2010/main" val="1646194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Sunt 2 </a:t>
            </a:r>
            <a:r>
              <a:rPr lang="en-US" dirty="0" err="1"/>
              <a:t>modlaitati</a:t>
            </a:r>
            <a:r>
              <a:rPr lang="en-US" dirty="0"/>
              <a:t> de </a:t>
            </a:r>
            <a:r>
              <a:rPr lang="en-US" dirty="0" err="1"/>
              <a:t>implementare</a:t>
            </a:r>
            <a:r>
              <a:rPr lang="en-US" dirty="0"/>
              <a:t>:</a:t>
            </a:r>
          </a:p>
          <a:p>
            <a:pPr marL="228600" indent="-228600">
              <a:buAutoNum type="arabicPeriod"/>
            </a:pPr>
            <a:r>
              <a:rPr lang="en-US" dirty="0" err="1"/>
              <a:t>Modifici</a:t>
            </a:r>
            <a:r>
              <a:rPr lang="en-US" dirty="0"/>
              <a:t> </a:t>
            </a:r>
            <a:r>
              <a:rPr lang="en-US" dirty="0" err="1"/>
              <a:t>gradientul</a:t>
            </a:r>
            <a:r>
              <a:rPr lang="en-US" dirty="0"/>
              <a:t> </a:t>
            </a:r>
            <a:r>
              <a:rPr lang="en-US" dirty="0" err="1"/>
              <a:t>imediat</a:t>
            </a:r>
            <a:r>
              <a:rPr lang="en-US" dirty="0"/>
              <a:t> </a:t>
            </a:r>
            <a:r>
              <a:rPr lang="en-US" dirty="0" err="1"/>
              <a:t>ce</a:t>
            </a:r>
            <a:r>
              <a:rPr lang="en-US" dirty="0"/>
              <a:t> l-ai </a:t>
            </a:r>
            <a:r>
              <a:rPr lang="en-US" dirty="0" err="1"/>
              <a:t>obtinut</a:t>
            </a:r>
            <a:r>
              <a:rPr lang="en-US" dirty="0"/>
              <a:t>. Asta </a:t>
            </a:r>
            <a:r>
              <a:rPr lang="en-US" dirty="0" err="1"/>
              <a:t>este</a:t>
            </a:r>
            <a:r>
              <a:rPr lang="en-US" dirty="0"/>
              <a:t> L2 </a:t>
            </a:r>
            <a:r>
              <a:rPr lang="en-US" dirty="0" err="1"/>
              <a:t>si</a:t>
            </a:r>
            <a:r>
              <a:rPr lang="en-US" dirty="0"/>
              <a:t> </a:t>
            </a:r>
            <a:r>
              <a:rPr lang="en-US" dirty="0" err="1"/>
              <a:t>practic</a:t>
            </a:r>
            <a:r>
              <a:rPr lang="en-US" dirty="0"/>
              <a:t> </a:t>
            </a:r>
            <a:r>
              <a:rPr lang="en-US" dirty="0" err="1"/>
              <a:t>ar</a:t>
            </a:r>
            <a:r>
              <a:rPr lang="en-US" dirty="0"/>
              <a:t> fi </a:t>
            </a:r>
            <a:r>
              <a:rPr lang="en-US" dirty="0" err="1"/>
              <a:t>asemanator</a:t>
            </a:r>
            <a:r>
              <a:rPr lang="en-US" dirty="0"/>
              <a:t> </a:t>
            </a:r>
            <a:r>
              <a:rPr lang="en-US" dirty="0" err="1"/>
              <a:t>cumodificrea</a:t>
            </a:r>
            <a:r>
              <a:rPr lang="en-US" dirty="0"/>
              <a:t> </a:t>
            </a:r>
            <a:r>
              <a:rPr lang="en-US" dirty="0" err="1"/>
              <a:t>functiei</a:t>
            </a:r>
            <a:r>
              <a:rPr lang="en-US" dirty="0"/>
              <a:t> de cost</a:t>
            </a:r>
          </a:p>
          <a:p>
            <a:pPr marL="228600" indent="-228600">
              <a:buAutoNum type="arabicPeriod"/>
            </a:pPr>
            <a:r>
              <a:rPr lang="en-US" dirty="0" err="1"/>
              <a:t>Modifici</a:t>
            </a:r>
            <a:r>
              <a:rPr lang="en-US" dirty="0"/>
              <a:t> update-</a:t>
            </a:r>
            <a:r>
              <a:rPr lang="en-US" dirty="0" err="1"/>
              <a:t>eul</a:t>
            </a:r>
            <a:r>
              <a:rPr lang="en-US" dirty="0"/>
              <a:t> </a:t>
            </a:r>
            <a:r>
              <a:rPr lang="en-US" dirty="0" err="1"/>
              <a:t>weightului</a:t>
            </a:r>
            <a:r>
              <a:rPr lang="en-US" dirty="0"/>
              <a:t>. </a:t>
            </a:r>
            <a:r>
              <a:rPr lang="en-US" dirty="0" err="1"/>
              <a:t>Scazi</a:t>
            </a:r>
            <a:r>
              <a:rPr lang="en-US" dirty="0"/>
              <a:t> lambda* learning rate * weight la update-</a:t>
            </a:r>
            <a:r>
              <a:rPr lang="en-US" dirty="0" err="1"/>
              <a:t>eul</a:t>
            </a:r>
            <a:r>
              <a:rPr lang="en-US" dirty="0"/>
              <a:t> weight-</a:t>
            </a:r>
            <a:r>
              <a:rPr lang="en-US" dirty="0" err="1"/>
              <a:t>ului</a:t>
            </a:r>
            <a:br>
              <a:rPr lang="en-US" dirty="0"/>
            </a:br>
            <a:br>
              <a:rPr lang="en-US" dirty="0"/>
            </a:br>
            <a:r>
              <a:rPr lang="en-US" dirty="0"/>
              <a:t>Daca nu ai </a:t>
            </a:r>
            <a:r>
              <a:rPr lang="en-US" dirty="0" err="1"/>
              <a:t>optimizatori</a:t>
            </a:r>
            <a:r>
              <a:rPr lang="en-US" dirty="0"/>
              <a:t> </a:t>
            </a:r>
            <a:r>
              <a:rPr lang="en-US" dirty="0" err="1"/>
              <a:t>dau</a:t>
            </a:r>
            <a:r>
              <a:rPr lang="en-US" dirty="0"/>
              <a:t> la </a:t>
            </a:r>
            <a:r>
              <a:rPr lang="en-US" dirty="0" err="1"/>
              <a:t>fel</a:t>
            </a:r>
            <a:r>
              <a:rPr lang="en-US" dirty="0"/>
              <a:t>. Daca ai </a:t>
            </a:r>
            <a:r>
              <a:rPr lang="en-US" dirty="0" err="1"/>
              <a:t>ooptimizatori</a:t>
            </a:r>
            <a:r>
              <a:rPr lang="en-US" dirty="0"/>
              <a:t>, </a:t>
            </a:r>
            <a:r>
              <a:rPr lang="en-US" dirty="0" err="1"/>
              <a:t>gradientul</a:t>
            </a:r>
            <a:r>
              <a:rPr lang="en-US" dirty="0"/>
              <a:t> </a:t>
            </a:r>
            <a:r>
              <a:rPr lang="en-US" dirty="0" err="1"/>
              <a:t>este</a:t>
            </a:r>
            <a:r>
              <a:rPr lang="en-US" dirty="0"/>
              <a:t> de </a:t>
            </a:r>
            <a:r>
              <a:rPr lang="en-US" dirty="0" err="1"/>
              <a:t>fapt</a:t>
            </a:r>
            <a:r>
              <a:rPr lang="en-US" dirty="0"/>
              <a:t> un moving average </a:t>
            </a:r>
            <a:r>
              <a:rPr lang="en-US" dirty="0" err="1"/>
              <a:t>si</a:t>
            </a:r>
            <a:r>
              <a:rPr lang="en-US" dirty="0"/>
              <a:t> nu </a:t>
            </a:r>
            <a:r>
              <a:rPr lang="en-US" dirty="0" err="1"/>
              <a:t>mai</a:t>
            </a:r>
            <a:r>
              <a:rPr lang="en-US" dirty="0"/>
              <a:t> </a:t>
            </a:r>
            <a:r>
              <a:rPr lang="en-US" dirty="0" err="1"/>
              <a:t>corespunde</a:t>
            </a:r>
            <a:r>
              <a:rPr lang="en-US" dirty="0"/>
              <a:t>. </a:t>
            </a:r>
          </a:p>
          <a:p>
            <a:pPr marL="228600" indent="-228600">
              <a:buAutoNum type="arabicPeriod"/>
            </a:pPr>
            <a:endParaRPr lang="en-US" dirty="0"/>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77</a:t>
            </a:fld>
            <a:endParaRPr lang="en-US"/>
          </a:p>
        </p:txBody>
      </p:sp>
    </p:spTree>
    <p:extLst>
      <p:ext uri="{BB962C8B-B14F-4D97-AF65-F5344CB8AC3E}">
        <p14:creationId xmlns:p14="http://schemas.microsoft.com/office/powerpoint/2010/main" val="1336399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Spune</a:t>
            </a:r>
            <a:r>
              <a:rPr lang="en-US" baseline="0" dirty="0"/>
              <a:t> ca L1 </a:t>
            </a:r>
            <a:r>
              <a:rPr lang="en-US" baseline="0" dirty="0" err="1"/>
              <a:t>poate</a:t>
            </a:r>
            <a:r>
              <a:rPr lang="en-US" baseline="0" dirty="0"/>
              <a:t> fi </a:t>
            </a:r>
            <a:r>
              <a:rPr lang="en-US" baseline="0" dirty="0" err="1"/>
              <a:t>folosit</a:t>
            </a:r>
            <a:r>
              <a:rPr lang="en-US" baseline="0" dirty="0"/>
              <a:t> </a:t>
            </a:r>
            <a:r>
              <a:rPr lang="en-US" baseline="0" dirty="0" err="1"/>
              <a:t>pentru</a:t>
            </a:r>
            <a:r>
              <a:rPr lang="en-US" baseline="0" dirty="0"/>
              <a:t> feature selection </a:t>
            </a:r>
            <a:r>
              <a:rPr lang="en-US" baseline="0" dirty="0" err="1"/>
              <a:t>petnru</a:t>
            </a:r>
            <a:r>
              <a:rPr lang="en-US" baseline="0" dirty="0"/>
              <a:t> ca </a:t>
            </a:r>
            <a:r>
              <a:rPr lang="en-US" baseline="0" dirty="0" err="1"/>
              <a:t>rpefera</a:t>
            </a:r>
            <a:r>
              <a:rPr lang="en-US" baseline="0" dirty="0"/>
              <a:t> </a:t>
            </a:r>
            <a:r>
              <a:rPr lang="en-US" baseline="0" dirty="0" err="1"/>
              <a:t>datele</a:t>
            </a:r>
            <a:r>
              <a:rPr lang="en-US" baseline="0" dirty="0"/>
              <a:t> sparse</a:t>
            </a:r>
          </a:p>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81</a:t>
            </a:fld>
            <a:endParaRPr lang="en-US"/>
          </a:p>
        </p:txBody>
      </p:sp>
    </p:spTree>
    <p:extLst>
      <p:ext uri="{BB962C8B-B14F-4D97-AF65-F5344CB8AC3E}">
        <p14:creationId xmlns:p14="http://schemas.microsoft.com/office/powerpoint/2010/main" val="33634102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Avantaj</a:t>
            </a:r>
            <a:r>
              <a:rPr lang="en-US" dirty="0"/>
              <a:t>, nu </a:t>
            </a:r>
            <a:r>
              <a:rPr lang="en-US" dirty="0" err="1"/>
              <a:t>conteaza</a:t>
            </a:r>
            <a:r>
              <a:rPr lang="en-US" dirty="0"/>
              <a:t> cat de mare e learning rate-</a:t>
            </a:r>
            <a:r>
              <a:rPr lang="en-US" dirty="0" err="1"/>
              <a:t>ul</a:t>
            </a:r>
            <a:r>
              <a:rPr lang="en-US" dirty="0"/>
              <a:t>, </a:t>
            </a:r>
            <a:r>
              <a:rPr lang="en-US" dirty="0" err="1"/>
              <a:t>unitatile</a:t>
            </a:r>
            <a:r>
              <a:rPr lang="en-US" baseline="0" dirty="0"/>
              <a:t> </a:t>
            </a:r>
            <a:r>
              <a:rPr lang="en-US" baseline="0" dirty="0" err="1"/>
              <a:t>sunt</a:t>
            </a:r>
            <a:r>
              <a:rPr lang="en-US" baseline="0" dirty="0"/>
              <a:t> </a:t>
            </a:r>
            <a:r>
              <a:rPr lang="en-US" baseline="0" dirty="0" err="1"/>
              <a:t>limitate</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91</a:t>
            </a:fld>
            <a:endParaRPr lang="en-US"/>
          </a:p>
        </p:txBody>
      </p:sp>
    </p:spTree>
    <p:extLst>
      <p:ext uri="{BB962C8B-B14F-4D97-AF65-F5344CB8AC3E}">
        <p14:creationId xmlns:p14="http://schemas.microsoft.com/office/powerpoint/2010/main" val="2371738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ee11abd19c_0_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gee11abd19c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dirty="0">
              <a:highlight>
                <a:srgbClr val="FFFFFF"/>
              </a:highlight>
            </a:endParaRPr>
          </a:p>
        </p:txBody>
      </p:sp>
      <p:sp>
        <p:nvSpPr>
          <p:cNvPr id="1475" name="Google Shape;1475;gee11abd19c_0_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33994849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cs.stanford.edu</a:t>
            </a:r>
            <a:r>
              <a:rPr lang="en-US" dirty="0"/>
              <a:t>/people/</a:t>
            </a:r>
            <a:r>
              <a:rPr lang="en-US" dirty="0" err="1"/>
              <a:t>karpathy</a:t>
            </a:r>
            <a:r>
              <a:rPr lang="en-US" dirty="0"/>
              <a:t>/</a:t>
            </a:r>
            <a:r>
              <a:rPr lang="en-US" dirty="0" err="1"/>
              <a:t>convnetjs</a:t>
            </a:r>
            <a:r>
              <a:rPr lang="en-US" dirty="0"/>
              <a:t>/demo/classify2d.html</a:t>
            </a:r>
          </a:p>
          <a:p>
            <a:endParaRPr lang="en-US" dirty="0"/>
          </a:p>
          <a:p>
            <a:endParaRPr lang="en-US" dirty="0"/>
          </a:p>
          <a:p>
            <a:endParaRPr lang="en-US" dirty="0"/>
          </a:p>
          <a:p>
            <a:r>
              <a:rPr lang="en-US" dirty="0"/>
              <a:t>data = [];</a:t>
            </a:r>
          </a:p>
          <a:p>
            <a:r>
              <a:rPr lang="en-US" dirty="0"/>
              <a:t>labels = [];</a:t>
            </a:r>
          </a:p>
          <a:p>
            <a:endParaRPr lang="en-US" dirty="0"/>
          </a:p>
          <a:p>
            <a:endParaRPr lang="en-US" dirty="0"/>
          </a:p>
          <a:p>
            <a:endParaRPr lang="en-US" dirty="0"/>
          </a:p>
          <a:p>
            <a:r>
              <a:rPr lang="en-US" dirty="0" err="1"/>
              <a:t>data.push</a:t>
            </a:r>
            <a:r>
              <a:rPr lang="en-US" dirty="0"/>
              <a:t>([4.1832  ,  0.3044 ]); </a:t>
            </a:r>
            <a:r>
              <a:rPr lang="en-US" dirty="0" err="1"/>
              <a:t>labels.push</a:t>
            </a:r>
            <a:r>
              <a:rPr lang="en-US" dirty="0"/>
              <a:t>(0);</a:t>
            </a:r>
          </a:p>
          <a:p>
            <a:r>
              <a:rPr lang="en-US" dirty="0" err="1"/>
              <a:t>data.push</a:t>
            </a:r>
            <a:r>
              <a:rPr lang="en-US" dirty="0"/>
              <a:t>([-0.58  ,  3.72 ]); </a:t>
            </a:r>
            <a:r>
              <a:rPr lang="en-US" dirty="0" err="1"/>
              <a:t>labels.push</a:t>
            </a:r>
            <a:r>
              <a:rPr lang="en-US" dirty="0"/>
              <a:t>(0);</a:t>
            </a:r>
          </a:p>
          <a:p>
            <a:r>
              <a:rPr lang="en-US" dirty="0" err="1"/>
              <a:t>data.push</a:t>
            </a:r>
            <a:r>
              <a:rPr lang="en-US" dirty="0"/>
              <a:t>([-0.86  ,  2.6 ]); </a:t>
            </a:r>
            <a:r>
              <a:rPr lang="en-US" dirty="0" err="1"/>
              <a:t>labels.push</a:t>
            </a:r>
            <a:r>
              <a:rPr lang="en-US" dirty="0"/>
              <a:t>(0);</a:t>
            </a:r>
          </a:p>
          <a:p>
            <a:r>
              <a:rPr lang="en-US" dirty="0" err="1"/>
              <a:t>data.push</a:t>
            </a:r>
            <a:r>
              <a:rPr lang="en-US" dirty="0"/>
              <a:t>([-0.48  ,  1.16 ]); </a:t>
            </a:r>
            <a:r>
              <a:rPr lang="en-US" dirty="0" err="1"/>
              <a:t>labels.push</a:t>
            </a:r>
            <a:r>
              <a:rPr lang="en-US" dirty="0"/>
              <a:t>(0);</a:t>
            </a:r>
          </a:p>
          <a:p>
            <a:r>
              <a:rPr lang="en-US" dirty="0" err="1"/>
              <a:t>data.push</a:t>
            </a:r>
            <a:r>
              <a:rPr lang="en-US" dirty="0"/>
              <a:t>([0.48  ,  -0.06 ]); </a:t>
            </a:r>
            <a:r>
              <a:rPr lang="en-US" dirty="0" err="1"/>
              <a:t>labels.push</a:t>
            </a:r>
            <a:r>
              <a:rPr lang="en-US" dirty="0"/>
              <a:t>(0);</a:t>
            </a:r>
          </a:p>
          <a:p>
            <a:r>
              <a:rPr lang="en-US" dirty="0" err="1"/>
              <a:t>data.push</a:t>
            </a:r>
            <a:r>
              <a:rPr lang="en-US" dirty="0"/>
              <a:t>([1.6  ,  -1.48 ]); </a:t>
            </a:r>
            <a:r>
              <a:rPr lang="en-US" dirty="0" err="1"/>
              <a:t>labels.push</a:t>
            </a:r>
            <a:r>
              <a:rPr lang="en-US" dirty="0"/>
              <a:t>(0);</a:t>
            </a:r>
          </a:p>
          <a:p>
            <a:r>
              <a:rPr lang="en-US" dirty="0" err="1"/>
              <a:t>data.push</a:t>
            </a:r>
            <a:r>
              <a:rPr lang="en-US" dirty="0"/>
              <a:t>([0.66  ,  -2.7 ]); </a:t>
            </a:r>
            <a:r>
              <a:rPr lang="en-US" dirty="0" err="1"/>
              <a:t>labels.push</a:t>
            </a:r>
            <a:r>
              <a:rPr lang="en-US" dirty="0"/>
              <a:t>(0);</a:t>
            </a:r>
          </a:p>
          <a:p>
            <a:r>
              <a:rPr lang="en-US" dirty="0" err="1"/>
              <a:t>data.push</a:t>
            </a:r>
            <a:r>
              <a:rPr lang="en-US" dirty="0"/>
              <a:t>([-0.84  ,  -3 ]); </a:t>
            </a:r>
            <a:r>
              <a:rPr lang="en-US" dirty="0" err="1"/>
              <a:t>labels.push</a:t>
            </a:r>
            <a:r>
              <a:rPr lang="en-US" dirty="0"/>
              <a:t>(0);</a:t>
            </a:r>
          </a:p>
          <a:p>
            <a:r>
              <a:rPr lang="en-US" dirty="0" err="1"/>
              <a:t>data.push</a:t>
            </a:r>
            <a:r>
              <a:rPr lang="en-US" dirty="0"/>
              <a:t>([-0.14  ,  3.04 ]); </a:t>
            </a:r>
            <a:r>
              <a:rPr lang="en-US" dirty="0" err="1"/>
              <a:t>labels.push</a:t>
            </a:r>
            <a:r>
              <a:rPr lang="en-US" dirty="0"/>
              <a:t>(0);</a:t>
            </a:r>
          </a:p>
          <a:p>
            <a:r>
              <a:rPr lang="en-US" dirty="0" err="1"/>
              <a:t>data.push</a:t>
            </a:r>
            <a:r>
              <a:rPr lang="en-US" dirty="0"/>
              <a:t>([0.5  ,  0.72 ]); </a:t>
            </a:r>
            <a:r>
              <a:rPr lang="en-US" dirty="0" err="1"/>
              <a:t>labels.push</a:t>
            </a:r>
            <a:r>
              <a:rPr lang="en-US" dirty="0"/>
              <a:t>(0);</a:t>
            </a:r>
          </a:p>
          <a:p>
            <a:r>
              <a:rPr lang="en-US" dirty="0" err="1"/>
              <a:t>data.push</a:t>
            </a:r>
            <a:r>
              <a:rPr lang="en-US" dirty="0"/>
              <a:t>([1.44  ,  -0.76 ]); </a:t>
            </a:r>
            <a:r>
              <a:rPr lang="en-US" dirty="0" err="1"/>
              <a:t>labels.push</a:t>
            </a:r>
            <a:r>
              <a:rPr lang="en-US" dirty="0"/>
              <a:t>(0);</a:t>
            </a:r>
          </a:p>
          <a:p>
            <a:r>
              <a:rPr lang="en-US" dirty="0" err="1"/>
              <a:t>data.push</a:t>
            </a:r>
            <a:r>
              <a:rPr lang="en-US" dirty="0"/>
              <a:t>([2.42  ,  -2.18 ]); </a:t>
            </a:r>
            <a:r>
              <a:rPr lang="en-US" dirty="0" err="1"/>
              <a:t>labels.push</a:t>
            </a:r>
            <a:r>
              <a:rPr lang="en-US" dirty="0"/>
              <a:t>(0);</a:t>
            </a:r>
          </a:p>
          <a:p>
            <a:r>
              <a:rPr lang="en-US" dirty="0" err="1"/>
              <a:t>data.push</a:t>
            </a:r>
            <a:r>
              <a:rPr lang="en-US" dirty="0"/>
              <a:t>([1.84  ,  -3.46 ]); </a:t>
            </a:r>
            <a:r>
              <a:rPr lang="en-US" dirty="0" err="1"/>
              <a:t>labels.push</a:t>
            </a:r>
            <a:r>
              <a:rPr lang="en-US" dirty="0"/>
              <a:t>(0);</a:t>
            </a:r>
          </a:p>
          <a:p>
            <a:r>
              <a:rPr lang="en-US" dirty="0" err="1"/>
              <a:t>data.push</a:t>
            </a:r>
            <a:r>
              <a:rPr lang="en-US" dirty="0"/>
              <a:t>([0.8  ,  -3.3 ]); </a:t>
            </a:r>
            <a:r>
              <a:rPr lang="en-US" dirty="0" err="1"/>
              <a:t>labels.push</a:t>
            </a:r>
            <a:r>
              <a:rPr lang="en-US" dirty="0"/>
              <a:t>(0);</a:t>
            </a:r>
          </a:p>
          <a:p>
            <a:r>
              <a:rPr lang="en-US" dirty="0" err="1"/>
              <a:t>data.push</a:t>
            </a:r>
            <a:r>
              <a:rPr lang="en-US" dirty="0"/>
              <a:t>([-0.8  ,  -3.64 ]); </a:t>
            </a:r>
            <a:r>
              <a:rPr lang="en-US" dirty="0" err="1"/>
              <a:t>labels.push</a:t>
            </a:r>
            <a:r>
              <a:rPr lang="en-US" dirty="0"/>
              <a:t>(0);</a:t>
            </a:r>
          </a:p>
          <a:p>
            <a:r>
              <a:rPr lang="en-US" dirty="0" err="1"/>
              <a:t>data.push</a:t>
            </a:r>
            <a:r>
              <a:rPr lang="en-US" dirty="0"/>
              <a:t>([-1.8  ,  3.64 ]); </a:t>
            </a:r>
            <a:r>
              <a:rPr lang="en-US" dirty="0" err="1"/>
              <a:t>labels.push</a:t>
            </a:r>
            <a:r>
              <a:rPr lang="en-US" dirty="0"/>
              <a:t>(1);</a:t>
            </a:r>
          </a:p>
          <a:p>
            <a:r>
              <a:rPr lang="en-US" dirty="0" err="1"/>
              <a:t>data.push</a:t>
            </a:r>
            <a:r>
              <a:rPr lang="en-US" dirty="0"/>
              <a:t>([-1.74  ,  2.62 ]); </a:t>
            </a:r>
            <a:r>
              <a:rPr lang="en-US" dirty="0" err="1"/>
              <a:t>labels.push</a:t>
            </a:r>
            <a:r>
              <a:rPr lang="en-US" dirty="0"/>
              <a:t>(1);</a:t>
            </a:r>
          </a:p>
          <a:p>
            <a:r>
              <a:rPr lang="en-US" dirty="0" err="1"/>
              <a:t>data.push</a:t>
            </a:r>
            <a:r>
              <a:rPr lang="en-US" dirty="0"/>
              <a:t>([-1.16  ,  1.46 ]); </a:t>
            </a:r>
            <a:r>
              <a:rPr lang="en-US" dirty="0" err="1"/>
              <a:t>labels.push</a:t>
            </a:r>
            <a:r>
              <a:rPr lang="en-US" dirty="0"/>
              <a:t>(1);</a:t>
            </a:r>
          </a:p>
          <a:p>
            <a:r>
              <a:rPr lang="en-US" dirty="0" err="1"/>
              <a:t>data.push</a:t>
            </a:r>
            <a:r>
              <a:rPr lang="en-US" dirty="0"/>
              <a:t>([-0.76  ,  0.18 ]); </a:t>
            </a:r>
            <a:r>
              <a:rPr lang="en-US" dirty="0" err="1"/>
              <a:t>labels.push</a:t>
            </a:r>
            <a:r>
              <a:rPr lang="en-US" dirty="0"/>
              <a:t>(1);</a:t>
            </a:r>
          </a:p>
          <a:p>
            <a:r>
              <a:rPr lang="en-US" dirty="0" err="1"/>
              <a:t>data.push</a:t>
            </a:r>
            <a:r>
              <a:rPr lang="en-US" dirty="0"/>
              <a:t>([0.12  ,  -0.48 ]); </a:t>
            </a:r>
            <a:r>
              <a:rPr lang="en-US" dirty="0" err="1"/>
              <a:t>labels.push</a:t>
            </a:r>
            <a:r>
              <a:rPr lang="en-US" dirty="0"/>
              <a:t>(1);</a:t>
            </a:r>
          </a:p>
          <a:p>
            <a:r>
              <a:rPr lang="en-US" dirty="0" err="1"/>
              <a:t>data.push</a:t>
            </a:r>
            <a:r>
              <a:rPr lang="en-US" dirty="0"/>
              <a:t>([1.02  ,  -1.22 ]); </a:t>
            </a:r>
            <a:r>
              <a:rPr lang="en-US" dirty="0" err="1"/>
              <a:t>labels.push</a:t>
            </a:r>
            <a:r>
              <a:rPr lang="en-US" dirty="0"/>
              <a:t>(1);</a:t>
            </a:r>
          </a:p>
          <a:p>
            <a:r>
              <a:rPr lang="en-US" dirty="0" err="1"/>
              <a:t>data.push</a:t>
            </a:r>
            <a:r>
              <a:rPr lang="en-US" dirty="0"/>
              <a:t>([0.34  ,  -2.2 ]); </a:t>
            </a:r>
            <a:r>
              <a:rPr lang="en-US" dirty="0" err="1"/>
              <a:t>labels.push</a:t>
            </a:r>
            <a:r>
              <a:rPr lang="en-US" dirty="0"/>
              <a:t>(1);</a:t>
            </a:r>
          </a:p>
          <a:p>
            <a:r>
              <a:rPr lang="en-US" dirty="0" err="1"/>
              <a:t>data.push</a:t>
            </a:r>
            <a:r>
              <a:rPr lang="en-US" dirty="0"/>
              <a:t>([-1.14  ,  -2.48 ]); </a:t>
            </a:r>
            <a:r>
              <a:rPr lang="en-US" dirty="0" err="1"/>
              <a:t>labels.push</a:t>
            </a:r>
            <a:r>
              <a:rPr lang="en-US" dirty="0"/>
              <a:t>(1);</a:t>
            </a:r>
          </a:p>
          <a:p>
            <a:r>
              <a:rPr lang="en-US" dirty="0" err="1"/>
              <a:t>data.push</a:t>
            </a:r>
            <a:r>
              <a:rPr lang="en-US" dirty="0"/>
              <a:t>([-2.68  ,  -2.54 ]); </a:t>
            </a:r>
            <a:r>
              <a:rPr lang="en-US" dirty="0" err="1"/>
              <a:t>labels.push</a:t>
            </a:r>
            <a:r>
              <a:rPr lang="en-US" dirty="0"/>
              <a:t>(1);</a:t>
            </a:r>
          </a:p>
          <a:p>
            <a:r>
              <a:rPr lang="en-US" dirty="0" err="1"/>
              <a:t>data.push</a:t>
            </a:r>
            <a:r>
              <a:rPr lang="en-US" dirty="0"/>
              <a:t>([-3.4  ,  -3.6 ]); </a:t>
            </a:r>
            <a:r>
              <a:rPr lang="en-US" dirty="0" err="1"/>
              <a:t>labels.push</a:t>
            </a:r>
            <a:r>
              <a:rPr lang="en-US" dirty="0"/>
              <a:t>(1);</a:t>
            </a:r>
          </a:p>
          <a:p>
            <a:r>
              <a:rPr lang="en-US" dirty="0" err="1"/>
              <a:t>data.push</a:t>
            </a:r>
            <a:r>
              <a:rPr lang="en-US" dirty="0"/>
              <a:t>([1.24  ,  -2.08 ]); </a:t>
            </a:r>
            <a:r>
              <a:rPr lang="en-US" dirty="0" err="1"/>
              <a:t>labels.push</a:t>
            </a:r>
            <a:r>
              <a:rPr lang="en-US" dirty="0"/>
              <a:t>(1);</a:t>
            </a:r>
          </a:p>
          <a:p>
            <a:r>
              <a:rPr lang="en-US" dirty="0" err="1"/>
              <a:t>data.push</a:t>
            </a:r>
            <a:r>
              <a:rPr lang="en-US" dirty="0"/>
              <a:t>([-2.52  ,  -3.36 ]); </a:t>
            </a:r>
            <a:r>
              <a:rPr lang="en-US" dirty="0" err="1"/>
              <a:t>labels.push</a:t>
            </a:r>
            <a:r>
              <a:rPr lang="en-US" dirty="0"/>
              <a:t>(1);</a:t>
            </a:r>
          </a:p>
          <a:p>
            <a:r>
              <a:rPr lang="en-US" dirty="0" err="1"/>
              <a:t>data.push</a:t>
            </a:r>
            <a:r>
              <a:rPr lang="en-US" dirty="0"/>
              <a:t>([-1.84  ,  -3.74 ]); </a:t>
            </a:r>
            <a:r>
              <a:rPr lang="en-US" dirty="0" err="1"/>
              <a:t>labels.push</a:t>
            </a:r>
            <a:r>
              <a:rPr lang="en-US" dirty="0"/>
              <a:t>(0);</a:t>
            </a:r>
          </a:p>
          <a:p>
            <a:r>
              <a:rPr lang="en-US" dirty="0" err="1"/>
              <a:t>data.push</a:t>
            </a:r>
            <a:r>
              <a:rPr lang="en-US" dirty="0"/>
              <a:t>([-0.14  ,  1.88 ]); </a:t>
            </a:r>
            <a:r>
              <a:rPr lang="en-US" dirty="0" err="1"/>
              <a:t>labels.push</a:t>
            </a:r>
            <a:r>
              <a:rPr lang="en-US" dirty="0"/>
              <a:t>(1);</a:t>
            </a:r>
          </a:p>
          <a:p>
            <a:r>
              <a:rPr lang="en-US" dirty="0" err="1"/>
              <a:t>data.push</a:t>
            </a:r>
            <a:r>
              <a:rPr lang="en-US" dirty="0"/>
              <a:t>([2.36  ,  -1.72 ]); </a:t>
            </a:r>
            <a:r>
              <a:rPr lang="en-US" dirty="0" err="1"/>
              <a:t>labels.push</a:t>
            </a:r>
            <a:r>
              <a:rPr lang="en-US" dirty="0"/>
              <a:t>(1);</a:t>
            </a:r>
          </a:p>
          <a:p>
            <a:r>
              <a:rPr lang="en-US" dirty="0" err="1"/>
              <a:t>data.push</a:t>
            </a:r>
            <a:r>
              <a:rPr lang="en-US" dirty="0"/>
              <a:t>([-3.28  ,  -3.22 ]); </a:t>
            </a:r>
            <a:r>
              <a:rPr lang="en-US" dirty="0" err="1"/>
              <a:t>labels.push</a:t>
            </a:r>
            <a:r>
              <a:rPr lang="en-US" dirty="0"/>
              <a:t>(0);</a:t>
            </a:r>
          </a:p>
          <a:p>
            <a:endParaRPr lang="en-US" dirty="0"/>
          </a:p>
          <a:p>
            <a:r>
              <a:rPr lang="en-US" dirty="0"/>
              <a:t>N = </a:t>
            </a:r>
            <a:r>
              <a:rPr lang="en-US" dirty="0" err="1"/>
              <a:t>labels.length</a:t>
            </a:r>
            <a:r>
              <a:rPr lang="en-US" dirty="0"/>
              <a:t>;</a:t>
            </a:r>
          </a:p>
          <a:p>
            <a:r>
              <a:rPr lang="en-US" dirty="0" err="1"/>
              <a:t>layer_defs</a:t>
            </a:r>
            <a:r>
              <a:rPr lang="en-US" dirty="0"/>
              <a:t> = [];</a:t>
            </a:r>
          </a:p>
          <a:p>
            <a:r>
              <a:rPr lang="en-US" dirty="0" err="1"/>
              <a:t>layer_defs.push</a:t>
            </a:r>
            <a:r>
              <a:rPr lang="en-US" dirty="0"/>
              <a:t>({</a:t>
            </a:r>
            <a:r>
              <a:rPr lang="en-US" dirty="0" err="1"/>
              <a:t>type:'input</a:t>
            </a:r>
            <a:r>
              <a:rPr lang="en-US" dirty="0"/>
              <a:t>', out_sx:1, out_sy:1, out_depth:2});</a:t>
            </a:r>
          </a:p>
          <a:p>
            <a:r>
              <a:rPr lang="en-US" dirty="0" err="1"/>
              <a:t>layer_defs.push</a:t>
            </a:r>
            <a:r>
              <a:rPr lang="en-US" dirty="0"/>
              <a:t>({</a:t>
            </a:r>
            <a:r>
              <a:rPr lang="en-US" dirty="0" err="1"/>
              <a:t>type:'fc</a:t>
            </a:r>
            <a:r>
              <a:rPr lang="en-US" dirty="0"/>
              <a:t>', num_neurons:2, activation: 'sigmoid'});</a:t>
            </a:r>
          </a:p>
          <a:p>
            <a:r>
              <a:rPr lang="en-US" dirty="0" err="1"/>
              <a:t>layer_defs.push</a:t>
            </a:r>
            <a:r>
              <a:rPr lang="en-US" dirty="0"/>
              <a:t>({</a:t>
            </a:r>
            <a:r>
              <a:rPr lang="en-US" dirty="0" err="1"/>
              <a:t>type:'fc</a:t>
            </a:r>
            <a:r>
              <a:rPr lang="en-US" dirty="0"/>
              <a:t>', num_neurons:1, activation: 'sigmoid'});</a:t>
            </a:r>
          </a:p>
          <a:p>
            <a:endParaRPr lang="en-US" dirty="0"/>
          </a:p>
          <a:p>
            <a:r>
              <a:rPr lang="en-US" dirty="0" err="1"/>
              <a:t>layer_defs.push</a:t>
            </a:r>
            <a:r>
              <a:rPr lang="en-US" dirty="0"/>
              <a:t>({type:'</a:t>
            </a:r>
            <a:r>
              <a:rPr lang="en-US" dirty="0" err="1"/>
              <a:t>softmax</a:t>
            </a:r>
            <a:r>
              <a:rPr lang="en-US" dirty="0"/>
              <a:t>', num_classes:2});</a:t>
            </a:r>
          </a:p>
          <a:p>
            <a:endParaRPr lang="en-US" dirty="0"/>
          </a:p>
          <a:p>
            <a:r>
              <a:rPr lang="en-US" dirty="0"/>
              <a:t>net = new </a:t>
            </a:r>
            <a:r>
              <a:rPr lang="en-US" dirty="0" err="1"/>
              <a:t>convnetjs.Net</a:t>
            </a:r>
            <a:r>
              <a:rPr lang="en-US" dirty="0"/>
              <a:t>();</a:t>
            </a:r>
          </a:p>
          <a:p>
            <a:r>
              <a:rPr lang="en-US" dirty="0" err="1"/>
              <a:t>net.makeLayers</a:t>
            </a:r>
            <a:r>
              <a:rPr lang="en-US" dirty="0"/>
              <a:t>(</a:t>
            </a:r>
            <a:r>
              <a:rPr lang="en-US" dirty="0" err="1"/>
              <a:t>layer_defs</a:t>
            </a:r>
            <a:r>
              <a:rPr lang="en-US" dirty="0"/>
              <a:t>);</a:t>
            </a:r>
          </a:p>
          <a:p>
            <a:endParaRPr lang="en-US" dirty="0"/>
          </a:p>
          <a:p>
            <a:endParaRPr lang="en-US" dirty="0"/>
          </a:p>
          <a:p>
            <a:r>
              <a:rPr lang="en-US" dirty="0"/>
              <a:t>trainer = new </a:t>
            </a:r>
            <a:r>
              <a:rPr lang="en-US" dirty="0" err="1"/>
              <a:t>convnetjs.SGDTrainer</a:t>
            </a:r>
            <a:r>
              <a:rPr lang="en-US" dirty="0"/>
              <a:t>(net, {learning_rate:0.01, momentum:0.9, batch_size:10, l2_decay:0.00});</a:t>
            </a:r>
          </a:p>
          <a:p>
            <a:endParaRPr lang="en-US" dirty="0"/>
          </a:p>
          <a:p>
            <a:r>
              <a:rPr lang="en-US" dirty="0"/>
              <a:t>#############</a:t>
            </a:r>
          </a:p>
          <a:p>
            <a:endParaRPr lang="en-US" dirty="0"/>
          </a:p>
          <a:p>
            <a:r>
              <a:rPr lang="en-US" dirty="0" err="1"/>
              <a:t>pentru</a:t>
            </a:r>
            <a:r>
              <a:rPr lang="en-US" dirty="0"/>
              <a:t> nr de </a:t>
            </a:r>
            <a:r>
              <a:rPr lang="en-US" dirty="0" err="1"/>
              <a:t>neuroni</a:t>
            </a:r>
            <a:r>
              <a:rPr lang="en-US" dirty="0"/>
              <a:t> in hidden layer:</a:t>
            </a:r>
          </a:p>
          <a:p>
            <a:endParaRPr lang="en-US" dirty="0"/>
          </a:p>
          <a:p>
            <a:r>
              <a:rPr lang="en-US" dirty="0"/>
              <a:t>	2: </a:t>
            </a:r>
            <a:r>
              <a:rPr lang="en-US" dirty="0" err="1"/>
              <a:t>putin</a:t>
            </a:r>
            <a:r>
              <a:rPr lang="en-US" dirty="0"/>
              <a:t> underfit</a:t>
            </a:r>
          </a:p>
          <a:p>
            <a:r>
              <a:rPr lang="en-US" dirty="0"/>
              <a:t>	3: ok (</a:t>
            </a:r>
            <a:r>
              <a:rPr lang="en-US" dirty="0" err="1"/>
              <a:t>verifica</a:t>
            </a:r>
            <a:r>
              <a:rPr lang="en-US" dirty="0"/>
              <a:t> </a:t>
            </a:r>
            <a:r>
              <a:rPr lang="en-US" dirty="0" err="1"/>
              <a:t>si</a:t>
            </a:r>
            <a:r>
              <a:rPr lang="en-US" dirty="0"/>
              <a:t> </a:t>
            </a:r>
            <a:r>
              <a:rPr lang="en-US" dirty="0" err="1"/>
              <a:t>zgomotele</a:t>
            </a:r>
            <a:r>
              <a:rPr lang="en-US" dirty="0"/>
              <a:t>)</a:t>
            </a:r>
          </a:p>
          <a:p>
            <a:r>
              <a:rPr lang="en-US" dirty="0"/>
              <a:t>	4: </a:t>
            </a:r>
            <a:r>
              <a:rPr lang="en-US" dirty="0" err="1"/>
              <a:t>incepe</a:t>
            </a:r>
            <a:r>
              <a:rPr lang="en-US" dirty="0"/>
              <a:t> </a:t>
            </a:r>
            <a:r>
              <a:rPr lang="en-US" dirty="0" err="1"/>
              <a:t>sa</a:t>
            </a:r>
            <a:r>
              <a:rPr lang="en-US" dirty="0"/>
              <a:t> </a:t>
            </a:r>
            <a:r>
              <a:rPr lang="en-US" dirty="0" err="1"/>
              <a:t>intre</a:t>
            </a:r>
            <a:r>
              <a:rPr lang="en-US" dirty="0"/>
              <a:t> in overfitting</a:t>
            </a:r>
          </a:p>
          <a:p>
            <a:r>
              <a:rPr lang="en-US" dirty="0"/>
              <a:t>	5: overfitting</a:t>
            </a:r>
          </a:p>
          <a:p>
            <a:r>
              <a:rPr lang="en-US" dirty="0"/>
              <a:t>	20: overfitting </a:t>
            </a:r>
            <a:r>
              <a:rPr lang="en-US" dirty="0" err="1"/>
              <a:t>clar</a:t>
            </a:r>
            <a:r>
              <a:rPr lang="en-US" dirty="0"/>
              <a:t> , din </a:t>
            </a:r>
            <a:r>
              <a:rPr lang="en-US" dirty="0" err="1"/>
              <a:t>toate</a:t>
            </a:r>
            <a:r>
              <a:rPr lang="en-US" dirty="0"/>
              <a:t> </a:t>
            </a:r>
            <a:r>
              <a:rPr lang="en-US" dirty="0" err="1"/>
              <a:t>partile</a:t>
            </a:r>
            <a:endParaRPr lang="en-US" dirty="0"/>
          </a:p>
          <a:p>
            <a:endParaRPr lang="en-US" dirty="0"/>
          </a:p>
          <a:p>
            <a:endParaRPr lang="en-US" dirty="0"/>
          </a:p>
          <a:p>
            <a:r>
              <a:rPr lang="en-US" dirty="0" err="1"/>
              <a:t>ajustare</a:t>
            </a:r>
            <a:r>
              <a:rPr lang="en-US" dirty="0"/>
              <a:t> </a:t>
            </a:r>
            <a:r>
              <a:rPr lang="en-US" dirty="0" err="1"/>
              <a:t>parametrii</a:t>
            </a:r>
            <a:r>
              <a:rPr lang="en-US" dirty="0"/>
              <a:t> </a:t>
            </a:r>
            <a:r>
              <a:rPr lang="en-US" dirty="0" err="1"/>
              <a:t>pentru</a:t>
            </a:r>
            <a:r>
              <a:rPr lang="en-US" dirty="0"/>
              <a:t> 10 </a:t>
            </a:r>
            <a:r>
              <a:rPr lang="en-US" dirty="0" err="1"/>
              <a:t>neuroni</a:t>
            </a:r>
            <a:r>
              <a:rPr lang="en-US" dirty="0"/>
              <a:t>:</a:t>
            </a:r>
          </a:p>
          <a:p>
            <a:r>
              <a:rPr lang="en-US" dirty="0"/>
              <a:t>	l2_decay: 0.05 SAU 0.025</a:t>
            </a:r>
          </a:p>
          <a:p>
            <a:r>
              <a:rPr lang="en-US" dirty="0"/>
              <a:t>	drop prob 0.2 la hidden </a:t>
            </a:r>
            <a:r>
              <a:rPr lang="en-US" dirty="0" err="1"/>
              <a:t>lauer</a:t>
            </a:r>
            <a:r>
              <a:rPr lang="en-US" dirty="0"/>
              <a:t>:</a:t>
            </a:r>
          </a:p>
          <a:p>
            <a:r>
              <a:rPr lang="en-US" dirty="0"/>
              <a:t>	</a:t>
            </a:r>
            <a:r>
              <a:rPr lang="en-US" dirty="0" err="1"/>
              <a:t>layer_defs.push</a:t>
            </a:r>
            <a:r>
              <a:rPr lang="en-US" dirty="0"/>
              <a:t>({</a:t>
            </a:r>
            <a:r>
              <a:rPr lang="en-US" dirty="0" err="1"/>
              <a:t>type:'fc</a:t>
            </a:r>
            <a:r>
              <a:rPr lang="en-US" dirty="0"/>
              <a:t>', num_neurons:20, activation: 'sigmoid', drop_prob:0.2});</a:t>
            </a:r>
          </a:p>
          <a:p>
            <a:endParaRPr lang="en-US" dirty="0"/>
          </a:p>
          <a:p>
            <a:r>
              <a:rPr lang="en-US" dirty="0"/>
              <a:t>	</a:t>
            </a:r>
          </a:p>
        </p:txBody>
      </p:sp>
      <p:sp>
        <p:nvSpPr>
          <p:cNvPr id="4" name="Slide Number Placeholder 3"/>
          <p:cNvSpPr>
            <a:spLocks noGrp="1"/>
          </p:cNvSpPr>
          <p:nvPr>
            <p:ph type="sldNum" sz="quarter" idx="5"/>
          </p:nvPr>
        </p:nvSpPr>
        <p:spPr/>
        <p:txBody>
          <a:bodyPr/>
          <a:lstStyle/>
          <a:p>
            <a:fld id="{01F2A70B-78F2-4DCF-B53B-C990D2FAFB8A}" type="slidenum">
              <a:rPr lang="en-US" smtClean="0"/>
              <a:t>98</a:t>
            </a:fld>
            <a:endParaRPr lang="en-US"/>
          </a:p>
        </p:txBody>
      </p:sp>
    </p:spTree>
    <p:extLst>
      <p:ext uri="{BB962C8B-B14F-4D97-AF65-F5344CB8AC3E}">
        <p14:creationId xmlns:p14="http://schemas.microsoft.com/office/powerpoint/2010/main" val="3404121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ee11abd19c_0_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gee11abd19c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r>
              <a:rPr lang="en-US" b="0" i="0" u="none" strike="noStrike" dirty="0">
                <a:solidFill>
                  <a:srgbClr val="000000"/>
                </a:solidFill>
                <a:effectLst/>
                <a:latin typeface="-webkit-standard"/>
              </a:rPr>
              <a:t>This non-linearity allows the network to learn and represent more complex patterns and functions, enabling it to solve a wider range of problems.</a:t>
            </a:r>
          </a:p>
          <a:p>
            <a:pPr marL="457200" lvl="0" indent="0" algn="l" rtl="0">
              <a:spcBef>
                <a:spcPts val="0"/>
              </a:spcBef>
              <a:spcAft>
                <a:spcPts val="0"/>
              </a:spcAft>
              <a:buNone/>
            </a:pPr>
            <a:endParaRPr lang="en-US" b="0" i="0" u="none" strike="noStrike" dirty="0">
              <a:solidFill>
                <a:srgbClr val="000000"/>
              </a:solidFill>
              <a:effectLst/>
              <a:highlight>
                <a:srgbClr val="FFFFFF"/>
              </a:highlight>
              <a:latin typeface="-webkit-standard"/>
            </a:endParaRPr>
          </a:p>
          <a:p>
            <a:pPr marL="457200" lvl="0" indent="0" algn="l" rtl="0">
              <a:spcBef>
                <a:spcPts val="0"/>
              </a:spcBef>
              <a:spcAft>
                <a:spcPts val="0"/>
              </a:spcAft>
              <a:buNone/>
            </a:pPr>
            <a:r>
              <a:rPr lang="en-US" b="0" i="0" u="none" strike="noStrike" dirty="0">
                <a:solidFill>
                  <a:srgbClr val="000000"/>
                </a:solidFill>
                <a:effectLst/>
                <a:latin typeface="-webkit-standard"/>
              </a:rPr>
              <a:t>By applying a non-linear function to the output of each neuron, the network can learn intricate patterns in the data, such as the XOR problem, which cannot be solved using a linear model.</a:t>
            </a:r>
          </a:p>
          <a:p>
            <a:pPr marL="457200" lvl="0" indent="0" algn="l" rtl="0">
              <a:spcBef>
                <a:spcPts val="0"/>
              </a:spcBef>
              <a:spcAft>
                <a:spcPts val="0"/>
              </a:spcAft>
              <a:buNone/>
            </a:pPr>
            <a:endParaRPr lang="en-US" b="0" i="0" u="none" strike="noStrike" dirty="0">
              <a:solidFill>
                <a:srgbClr val="000000"/>
              </a:solidFill>
              <a:effectLst/>
              <a:highlight>
                <a:srgbClr val="FFFFFF"/>
              </a:highlight>
              <a:latin typeface="-webkit-standard"/>
            </a:endParaRPr>
          </a:p>
          <a:p>
            <a:pPr marL="457200" lvl="0" indent="0" algn="l" rtl="0">
              <a:spcBef>
                <a:spcPts val="0"/>
              </a:spcBef>
              <a:spcAft>
                <a:spcPts val="0"/>
              </a:spcAft>
              <a:buNone/>
            </a:pPr>
            <a:r>
              <a:rPr lang="en-US" sz="1200" dirty="0"/>
              <a:t>Ensure Differentiability: </a:t>
            </a:r>
            <a:r>
              <a:rPr lang="en-US" sz="1200" b="0" i="0" u="none" strike="noStrike" dirty="0">
                <a:solidFill>
                  <a:srgbClr val="000000"/>
                </a:solidFill>
                <a:effectLst/>
                <a:highlight>
                  <a:srgbClr val="FFFFFF"/>
                </a:highlight>
                <a:latin typeface="-webkit-standard"/>
              </a:rPr>
              <a:t>without it </a:t>
            </a:r>
            <a:r>
              <a:rPr lang="en-US" sz="1200" b="0" i="0" u="none" strike="noStrike" dirty="0" err="1">
                <a:solidFill>
                  <a:srgbClr val="000000"/>
                </a:solidFill>
                <a:effectLst/>
                <a:highlight>
                  <a:srgbClr val="FFFFFF"/>
                </a:highlight>
                <a:latin typeface="-webkit-standard"/>
              </a:rPr>
              <a:t>wwe</a:t>
            </a:r>
            <a:r>
              <a:rPr lang="en-US" sz="1200" b="0" i="0" u="none" strike="noStrike" dirty="0">
                <a:solidFill>
                  <a:srgbClr val="000000"/>
                </a:solidFill>
                <a:effectLst/>
                <a:highlight>
                  <a:srgbClr val="FFFFFF"/>
                </a:highlight>
                <a:latin typeface="-webkit-standard"/>
              </a:rPr>
              <a:t> wouldn’t know the move and the direction in which we should move</a:t>
            </a:r>
          </a:p>
          <a:p>
            <a:pPr marL="457200" lvl="0" indent="0" algn="l" rtl="0">
              <a:spcBef>
                <a:spcPts val="0"/>
              </a:spcBef>
              <a:spcAft>
                <a:spcPts val="0"/>
              </a:spcAft>
              <a:buNone/>
            </a:pPr>
            <a:endParaRPr lang="en-US" sz="1200" b="0" i="0" u="none" strike="noStrike" dirty="0">
              <a:solidFill>
                <a:srgbClr val="000000"/>
              </a:solidFill>
              <a:effectLst/>
              <a:highlight>
                <a:srgbClr val="FFFFFF"/>
              </a:highlight>
              <a:latin typeface="-webkit-standard"/>
            </a:endParaRPr>
          </a:p>
          <a:p>
            <a:pPr marL="457200" lvl="0" indent="0" algn="l" rtl="0">
              <a:spcBef>
                <a:spcPts val="0"/>
              </a:spcBef>
              <a:spcAft>
                <a:spcPts val="0"/>
              </a:spcAft>
              <a:buNone/>
            </a:pPr>
            <a:r>
              <a:rPr lang="en-US" sz="1200" b="0" i="0" u="none" strike="noStrike" dirty="0">
                <a:solidFill>
                  <a:srgbClr val="000000"/>
                </a:solidFill>
                <a:effectLst/>
                <a:highlight>
                  <a:srgbClr val="FFFFFF"/>
                </a:highlight>
                <a:latin typeface="-webkit-standard"/>
              </a:rPr>
              <a:t>Example: a </a:t>
            </a:r>
            <a:r>
              <a:rPr lang="en-US" sz="1200" b="0" i="0" u="none" strike="noStrike" dirty="0" err="1">
                <a:solidFill>
                  <a:srgbClr val="000000"/>
                </a:solidFill>
                <a:effectLst/>
                <a:highlight>
                  <a:srgbClr val="FFFFFF"/>
                </a:highlight>
                <a:latin typeface="-webkit-standard"/>
              </a:rPr>
              <a:t>lnear</a:t>
            </a:r>
            <a:r>
              <a:rPr lang="en-US" sz="1200" b="0" i="0" u="none" strike="noStrike" dirty="0">
                <a:solidFill>
                  <a:srgbClr val="000000"/>
                </a:solidFill>
                <a:effectLst/>
                <a:highlight>
                  <a:srgbClr val="FFFFFF"/>
                </a:highlight>
                <a:latin typeface="-webkit-standard"/>
              </a:rPr>
              <a:t> </a:t>
            </a:r>
            <a:r>
              <a:rPr lang="en-US" sz="1200" b="0" i="0" u="none" strike="noStrike" dirty="0" err="1">
                <a:solidFill>
                  <a:srgbClr val="000000"/>
                </a:solidFill>
                <a:effectLst/>
                <a:highlight>
                  <a:srgbClr val="FFFFFF"/>
                </a:highlight>
                <a:latin typeface="-webkit-standard"/>
              </a:rPr>
              <a:t>transformatopm</a:t>
            </a:r>
            <a:endParaRPr dirty="0">
              <a:highlight>
                <a:srgbClr val="FFFFFF"/>
              </a:highlight>
            </a:endParaRPr>
          </a:p>
        </p:txBody>
      </p:sp>
      <p:sp>
        <p:nvSpPr>
          <p:cNvPr id="1475" name="Google Shape;1475;gee11abd19c_0_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839605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ee11abd19c_0_5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gee11abd19c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dirty="0">
              <a:highlight>
                <a:srgbClr val="FFFFFF"/>
              </a:highlight>
            </a:endParaRPr>
          </a:p>
        </p:txBody>
      </p:sp>
      <p:sp>
        <p:nvSpPr>
          <p:cNvPr id="1475" name="Google Shape;1475;gee11abd19c_0_5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extLst>
      <p:ext uri="{BB962C8B-B14F-4D97-AF65-F5344CB8AC3E}">
        <p14:creationId xmlns:p14="http://schemas.microsoft.com/office/powerpoint/2010/main" val="1620301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a:extLst>
            <a:ext uri="{FF2B5EF4-FFF2-40B4-BE49-F238E27FC236}">
              <a16:creationId xmlns:a16="http://schemas.microsoft.com/office/drawing/2014/main" id="{DB36C623-EED2-119F-F328-9CA32517E8E3}"/>
            </a:ext>
          </a:extLst>
        </p:cNvPr>
        <p:cNvGrpSpPr/>
        <p:nvPr/>
      </p:nvGrpSpPr>
      <p:grpSpPr>
        <a:xfrm>
          <a:off x="0" y="0"/>
          <a:ext cx="0" cy="0"/>
          <a:chOff x="0" y="0"/>
          <a:chExt cx="0" cy="0"/>
        </a:xfrm>
      </p:grpSpPr>
      <p:sp>
        <p:nvSpPr>
          <p:cNvPr id="1473" name="Google Shape;1473;gee11abd19c_0_53:notes">
            <a:extLst>
              <a:ext uri="{FF2B5EF4-FFF2-40B4-BE49-F238E27FC236}">
                <a16:creationId xmlns:a16="http://schemas.microsoft.com/office/drawing/2014/main" id="{D1BFB93D-ACBE-2737-906D-BF7878CFE8F0}"/>
              </a:ext>
            </a:extLst>
          </p:cNvPr>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4" name="Google Shape;1474;gee11abd19c_0_53:notes">
            <a:extLst>
              <a:ext uri="{FF2B5EF4-FFF2-40B4-BE49-F238E27FC236}">
                <a16:creationId xmlns:a16="http://schemas.microsoft.com/office/drawing/2014/main" id="{8AA8927E-DFC8-25FE-9278-A354E14F2274}"/>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0" algn="l" rtl="0">
              <a:spcBef>
                <a:spcPts val="0"/>
              </a:spcBef>
              <a:spcAft>
                <a:spcPts val="0"/>
              </a:spcAft>
              <a:buNone/>
            </a:pPr>
            <a:endParaRPr dirty="0">
              <a:highlight>
                <a:srgbClr val="FFFFFF"/>
              </a:highlight>
            </a:endParaRPr>
          </a:p>
        </p:txBody>
      </p:sp>
      <p:sp>
        <p:nvSpPr>
          <p:cNvPr id="1475" name="Google Shape;1475;gee11abd19c_0_53:notes">
            <a:extLst>
              <a:ext uri="{FF2B5EF4-FFF2-40B4-BE49-F238E27FC236}">
                <a16:creationId xmlns:a16="http://schemas.microsoft.com/office/drawing/2014/main" id="{4B7D7114-3791-AEFB-8100-F4961DFF82B5}"/>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029489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2597128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16</a:t>
            </a:fld>
            <a:endParaRPr lang="en-US"/>
          </a:p>
        </p:txBody>
      </p:sp>
    </p:spTree>
    <p:extLst>
      <p:ext uri="{BB962C8B-B14F-4D97-AF65-F5344CB8AC3E}">
        <p14:creationId xmlns:p14="http://schemas.microsoft.com/office/powerpoint/2010/main" val="3195860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6" name="line"/>
          <p:cNvGrpSpPr/>
          <p:nvPr/>
        </p:nvGrpSpPr>
        <p:grpSpPr bwMode="invGray">
          <a:xfrm>
            <a:off x="1584896" y="4724400"/>
            <a:ext cx="8631936" cy="64008"/>
            <a:chOff x="-4110038" y="2703513"/>
            <a:chExt cx="17394239" cy="160336"/>
          </a:xfrm>
          <a:solidFill>
            <a:schemeClr val="tx2"/>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spTree>
    <p:extLst>
      <p:ext uri="{BB962C8B-B14F-4D97-AF65-F5344CB8AC3E}">
        <p14:creationId xmlns:p14="http://schemas.microsoft.com/office/powerpoint/2010/main" val="27855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a:solidFill>
            <a:schemeClr val="tx2"/>
          </a:solidFill>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34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a:solidFill>
            <a:schemeClr val="tx2"/>
          </a:solidFill>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spTree>
    <p:extLst>
      <p:ext uri="{BB962C8B-B14F-4D97-AF65-F5344CB8AC3E}">
        <p14:creationId xmlns:p14="http://schemas.microsoft.com/office/powerpoint/2010/main" val="13585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a:solidFill>
            <a:schemeClr val="tx2"/>
          </a:solidFill>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30857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tx2"/>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spTree>
    <p:extLst>
      <p:ext uri="{BB962C8B-B14F-4D97-AF65-F5344CB8AC3E}">
        <p14:creationId xmlns:p14="http://schemas.microsoft.com/office/powerpoint/2010/main" val="12456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a:solidFill>
            <a:schemeClr val="tx2"/>
          </a:solidFill>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5" name="Date Placeholder 4"/>
          <p:cNvSpPr>
            <a:spLocks noGrp="1"/>
          </p:cNvSpPr>
          <p:nvPr>
            <p:ph type="dt" sz="half" idx="10"/>
          </p:nvPr>
        </p:nvSpPr>
        <p:spPr/>
        <p:txBody>
          <a:bodyPr/>
          <a:lstStyle/>
          <a:p>
            <a:fld id="{9AFE8FB1-0A7A-443E-AAF7-31D4FA1AA312}" type="datetimeFigureOut">
              <a:rPr lang="en-US" smtClean="0"/>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29659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a:solidFill>
            <a:schemeClr val="tx2"/>
          </a:solidFill>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7" name="Date Placeholder 6"/>
          <p:cNvSpPr>
            <a:spLocks noGrp="1"/>
          </p:cNvSpPr>
          <p:nvPr>
            <p:ph type="dt" sz="half" idx="10"/>
          </p:nvPr>
        </p:nvSpPr>
        <p:spPr/>
        <p:txBody>
          <a:bodyPr/>
          <a:lstStyle/>
          <a:p>
            <a:fld id="{9AFE8FB1-0A7A-443E-AAF7-31D4FA1AA312}" type="datetimeFigureOut">
              <a:rPr lang="en-US" smtClean="0"/>
              <a:t>11/1/25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spTree>
    <p:extLst>
      <p:ext uri="{BB962C8B-B14F-4D97-AF65-F5344CB8AC3E}">
        <p14:creationId xmlns:p14="http://schemas.microsoft.com/office/powerpoint/2010/main" val="23074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a:solidFill>
            <a:schemeClr val="tx2"/>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Date Placeholder 2"/>
          <p:cNvSpPr>
            <a:spLocks noGrp="1"/>
          </p:cNvSpPr>
          <p:nvPr>
            <p:ph type="dt" sz="half" idx="10"/>
          </p:nvPr>
        </p:nvSpPr>
        <p:spPr/>
        <p:txBody>
          <a:bodyPr/>
          <a:lstStyle/>
          <a:p>
            <a:fld id="{9AFE8FB1-0A7A-443E-AAF7-31D4FA1AA312}" type="datetimeFigureOut">
              <a:rPr lang="en-US" smtClean="0"/>
              <a:t>11/1/25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957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11/1/25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34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a:solidFill>
            <a:schemeClr val="tx2"/>
          </a:solidFill>
        </p:grpSpPr>
        <p:grpSp>
          <p:nvGrpSpPr>
            <p:cNvPr id="616" name="Group 615"/>
            <p:cNvGrpSpPr/>
            <p:nvPr/>
          </p:nvGrpSpPr>
          <p:grpSpPr bwMode="invGray">
            <a:xfrm>
              <a:off x="5414491" y="1630821"/>
              <a:ext cx="5294376" cy="4114800"/>
              <a:chOff x="3310555" y="716546"/>
              <a:chExt cx="5294376" cy="4114800"/>
            </a:xfrm>
            <a:grpFill/>
          </p:grpSpPr>
          <p:grpSp>
            <p:nvGrpSpPr>
              <p:cNvPr id="768" name="Group 767"/>
              <p:cNvGrpSpPr/>
              <p:nvPr/>
            </p:nvGrpSpPr>
            <p:grpSpPr bwMode="invGray">
              <a:xfrm flipH="1">
                <a:off x="3310555" y="737968"/>
                <a:ext cx="5294376" cy="54864"/>
                <a:chOff x="1522413" y="1514475"/>
                <a:chExt cx="10569575" cy="64008"/>
              </a:xfrm>
              <a:grp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grp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a:grpFill/>
          </p:grpSpPr>
          <p:grpSp>
            <p:nvGrpSpPr>
              <p:cNvPr id="618" name="Group 617"/>
              <p:cNvGrpSpPr/>
              <p:nvPr/>
            </p:nvGrpSpPr>
            <p:grpSpPr bwMode="invGray">
              <a:xfrm flipH="1">
                <a:off x="3310555" y="737968"/>
                <a:ext cx="5294376" cy="54864"/>
                <a:chOff x="1522413" y="1514475"/>
                <a:chExt cx="10569575" cy="64008"/>
              </a:xfrm>
              <a:grp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grp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1257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a:solidFill>
            <a:schemeClr val="tx2"/>
          </a:solidFill>
        </p:grpSpPr>
        <p:grpSp>
          <p:nvGrpSpPr>
            <p:cNvPr id="615" name="Group 614"/>
            <p:cNvGrpSpPr/>
            <p:nvPr/>
          </p:nvGrpSpPr>
          <p:grpSpPr bwMode="invGray">
            <a:xfrm>
              <a:off x="5414491" y="1630821"/>
              <a:ext cx="5294376" cy="4114800"/>
              <a:chOff x="3310555" y="716546"/>
              <a:chExt cx="5294376" cy="4114800"/>
            </a:xfrm>
            <a:grpFill/>
          </p:grpSpPr>
          <p:grpSp>
            <p:nvGrpSpPr>
              <p:cNvPr id="767" name="Group 766"/>
              <p:cNvGrpSpPr/>
              <p:nvPr/>
            </p:nvGrpSpPr>
            <p:grpSpPr bwMode="invGray">
              <a:xfrm flipH="1">
                <a:off x="3310555" y="737968"/>
                <a:ext cx="5294376" cy="54864"/>
                <a:chOff x="1522413" y="1514475"/>
                <a:chExt cx="10569575" cy="64008"/>
              </a:xfrm>
              <a:grp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grp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a:grpFill/>
          </p:grpSpPr>
          <p:grpSp>
            <p:nvGrpSpPr>
              <p:cNvPr id="617" name="Group 616"/>
              <p:cNvGrpSpPr/>
              <p:nvPr/>
            </p:nvGrpSpPr>
            <p:grpSpPr bwMode="invGray">
              <a:xfrm flipH="1">
                <a:off x="3310555" y="737968"/>
                <a:ext cx="5294376" cy="54864"/>
                <a:chOff x="1522413" y="1514475"/>
                <a:chExt cx="10569575" cy="64008"/>
              </a:xfrm>
              <a:grp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grp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22054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bg1"/>
                </a:solidFill>
              </a:defRPr>
            </a:lvl1pPr>
          </a:lstStyle>
          <a:p>
            <a:fld id="{9AFE8FB1-0A7A-443E-AAF7-31D4FA1AA312}" type="datetimeFigureOut">
              <a:rPr lang="en-US" smtClean="0"/>
              <a:pPr/>
              <a:t>11/1/25</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bg1"/>
                </a:solidFill>
              </a:defRPr>
            </a:lvl1pPr>
          </a:lstStyle>
          <a:p>
            <a:fld id="{25BA54BD-C84D-46CE-8B72-31BFB26ABA43}" type="slidenum">
              <a:rPr lang="en-US" smtClean="0"/>
              <a:pPr/>
              <a:t>‹#›</a:t>
            </a:fld>
            <a:endParaRPr lang="en-US"/>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8" name="TextBox 7">
            <a:extLst>
              <a:ext uri="{FF2B5EF4-FFF2-40B4-BE49-F238E27FC236}">
                <a16:creationId xmlns:a16="http://schemas.microsoft.com/office/drawing/2014/main" id="{52F4142E-8154-32E3-0469-A7609307EBDD}"/>
              </a:ext>
            </a:extLst>
          </p:cNvPr>
          <p:cNvSpPr txBox="1"/>
          <p:nvPr userDrawn="1">
            <p:extLst>
              <p:ext uri="{1162E1C5-73C7-4A58-AE30-91384D911F3F}">
                <p184:classification xmlns:p184="http://schemas.microsoft.com/office/powerpoint/2018/4/main" val="hdr"/>
              </p:ext>
            </p:extLst>
          </p:nvPr>
        </p:nvSpPr>
        <p:spPr>
          <a:xfrm>
            <a:off x="11233150" y="63500"/>
            <a:ext cx="9207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Only</a:t>
            </a:r>
          </a:p>
        </p:txBody>
      </p:sp>
    </p:spTree>
    <p:extLst>
      <p:ext uri="{BB962C8B-B14F-4D97-AF65-F5344CB8AC3E}">
        <p14:creationId xmlns:p14="http://schemas.microsoft.com/office/powerpoint/2010/main" val="296471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510.png"/></Relationships>
</file>

<file path=ppt/slides/_rels/slide12.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011.png"/><Relationship Id="rId4" Type="http://schemas.openxmlformats.org/officeDocument/2006/relationships/image" Target="../media/image8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01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810.png"/><Relationship Id="rId4" Type="http://schemas.openxmlformats.org/officeDocument/2006/relationships/image" Target="../media/image710.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810.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710.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10.png"/><Relationship Id="rId4" Type="http://schemas.openxmlformats.org/officeDocument/2006/relationships/image" Target="../media/image810.png"/><Relationship Id="rId9" Type="http://schemas.openxmlformats.org/officeDocument/2006/relationships/image" Target="../media/image160.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18" Type="http://schemas.openxmlformats.org/officeDocument/2006/relationships/image" Target="../media/image64.png"/><Relationship Id="rId3" Type="http://schemas.openxmlformats.org/officeDocument/2006/relationships/image" Target="../media/image501.png"/><Relationship Id="rId7" Type="http://schemas.openxmlformats.org/officeDocument/2006/relationships/image" Target="../media/image61.png"/><Relationship Id="rId17" Type="http://schemas.openxmlformats.org/officeDocument/2006/relationships/image" Target="../media/image63.png"/><Relationship Id="rId2" Type="http://schemas.openxmlformats.org/officeDocument/2006/relationships/image" Target="../media/image57.png"/><Relationship Id="rId16" Type="http://schemas.openxmlformats.org/officeDocument/2006/relationships/image" Target="../media/image630.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5" Type="http://schemas.openxmlformats.org/officeDocument/2006/relationships/image" Target="../media/image620.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12.xml"/><Relationship Id="rId16"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410.png"/><Relationship Id="rId3" Type="http://schemas.openxmlformats.org/officeDocument/2006/relationships/image" Target="../media/image910.png"/><Relationship Id="rId7" Type="http://schemas.openxmlformats.org/officeDocument/2006/relationships/image" Target="../media/image1310.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211.png"/><Relationship Id="rId5" Type="http://schemas.openxmlformats.org/officeDocument/2006/relationships/image" Target="../media/image1110.png"/><Relationship Id="rId10" Type="http://schemas.openxmlformats.org/officeDocument/2006/relationships/image" Target="../media/image161.png"/><Relationship Id="rId4" Type="http://schemas.openxmlformats.org/officeDocument/2006/relationships/image" Target="../media/image1010.png"/><Relationship Id="rId9" Type="http://schemas.openxmlformats.org/officeDocument/2006/relationships/image" Target="../media/image15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90.png"/></Relationships>
</file>

<file path=ppt/slides/_rels/slide4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112.png"/><Relationship Id="rId4" Type="http://schemas.openxmlformats.org/officeDocument/2006/relationships/image" Target="../media/image11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115.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5.xml"/><Relationship Id="rId6" Type="http://schemas.openxmlformats.org/officeDocument/2006/relationships/image" Target="../media/image122.png"/><Relationship Id="rId5" Type="http://schemas.openxmlformats.org/officeDocument/2006/relationships/image" Target="../media/image50.svg"/><Relationship Id="rId4" Type="http://schemas.openxmlformats.org/officeDocument/2006/relationships/image" Target="../media/image49.png"/></Relationships>
</file>

<file path=ppt/slides/_rels/slide5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5.xml"/><Relationship Id="rId4" Type="http://schemas.openxmlformats.org/officeDocument/2006/relationships/image" Target="../media/image136.png"/></Relationships>
</file>

<file path=ppt/slides/_rels/slide7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5.xml"/><Relationship Id="rId6" Type="http://schemas.openxmlformats.org/officeDocument/2006/relationships/image" Target="../media/image370.png"/><Relationship Id="rId5" Type="http://schemas.openxmlformats.org/officeDocument/2006/relationships/image" Target="../media/image360.png"/><Relationship Id="rId4" Type="http://schemas.openxmlformats.org/officeDocument/2006/relationships/image" Target="../media/image139.png"/></Relationships>
</file>

<file path=ppt/slides/_rels/slide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90.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www.kdnuggets.com/2015/04/preventing-overfitting-neural-networks.html" TargetMode="External"/><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4" Type="http://schemas.openxmlformats.org/officeDocument/2006/relationships/hyperlink" Target="https://www.cs.toronto.edu/~hinton/absps/JMLRdropout.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Course 5: Improve Generalization</a:t>
            </a:r>
          </a:p>
        </p:txBody>
      </p:sp>
      <p:sp>
        <p:nvSpPr>
          <p:cNvPr id="4" name="Title 3"/>
          <p:cNvSpPr>
            <a:spLocks noGrp="1"/>
          </p:cNvSpPr>
          <p:nvPr>
            <p:ph type="ctrTitle"/>
          </p:nvPr>
        </p:nvSpPr>
        <p:spPr/>
        <p:txBody>
          <a:bodyPr/>
          <a:lstStyle/>
          <a:p>
            <a:r>
              <a:rPr lang="en-US" dirty="0"/>
              <a:t>Neural Networks</a:t>
            </a:r>
          </a:p>
        </p:txBody>
      </p:sp>
    </p:spTree>
    <p:extLst>
      <p:ext uri="{BB962C8B-B14F-4D97-AF65-F5344CB8AC3E}">
        <p14:creationId xmlns:p14="http://schemas.microsoft.com/office/powerpoint/2010/main" val="57531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6">
          <a:extLst>
            <a:ext uri="{FF2B5EF4-FFF2-40B4-BE49-F238E27FC236}">
              <a16:creationId xmlns:a16="http://schemas.microsoft.com/office/drawing/2014/main" id="{E07EA359-4597-017A-5DF5-DFBAE2B9B803}"/>
            </a:ext>
          </a:extLst>
        </p:cNvPr>
        <p:cNvGrpSpPr/>
        <p:nvPr/>
      </p:nvGrpSpPr>
      <p:grpSpPr>
        <a:xfrm>
          <a:off x="0" y="0"/>
          <a:ext cx="0" cy="0"/>
          <a:chOff x="0" y="0"/>
          <a:chExt cx="0" cy="0"/>
        </a:xfrm>
      </p:grpSpPr>
      <p:sp>
        <p:nvSpPr>
          <p:cNvPr id="1479" name="Google Shape;1479;p24">
            <a:extLst>
              <a:ext uri="{FF2B5EF4-FFF2-40B4-BE49-F238E27FC236}">
                <a16:creationId xmlns:a16="http://schemas.microsoft.com/office/drawing/2014/main" id="{5AC9C97F-0AFE-A48D-FEC7-7E4D3694B1CA}"/>
              </a:ext>
            </a:extLst>
          </p:cNvPr>
          <p:cNvSpPr txBox="1">
            <a:spLocks noGrp="1"/>
          </p:cNvSpPr>
          <p:nvPr>
            <p:ph type="body" idx="1"/>
          </p:nvPr>
        </p:nvSpPr>
        <p:spPr>
          <a:xfrm>
            <a:off x="1522435" y="2819400"/>
            <a:ext cx="9774600" cy="3352800"/>
          </a:xfrm>
          <a:prstGeom prst="rect">
            <a:avLst/>
          </a:prstGeom>
          <a:noFill/>
          <a:ln>
            <a:noFill/>
          </a:ln>
        </p:spPr>
        <p:txBody>
          <a:bodyPr spcFirstLastPara="1" wrap="square" lIns="91425" tIns="45700" rIns="91425" bIns="45700" anchor="t" anchorCtr="0">
            <a:noAutofit/>
          </a:bodyPr>
          <a:lstStyle/>
          <a:p>
            <a:pPr marL="0" lvl="1" indent="457200" algn="l" rtl="0">
              <a:lnSpc>
                <a:spcPct val="90000"/>
              </a:lnSpc>
              <a:spcBef>
                <a:spcPts val="600"/>
              </a:spcBef>
              <a:spcAft>
                <a:spcPts val="0"/>
              </a:spcAft>
              <a:buSzPts val="2000"/>
              <a:buNone/>
            </a:pPr>
            <a:endParaRPr dirty="0"/>
          </a:p>
          <a:p>
            <a:pPr marL="0" lvl="1" indent="457200" algn="l" rtl="0">
              <a:lnSpc>
                <a:spcPct val="90000"/>
              </a:lnSpc>
              <a:spcBef>
                <a:spcPts val="600"/>
              </a:spcBef>
              <a:spcAft>
                <a:spcPts val="0"/>
              </a:spcAft>
              <a:buSzPts val="2000"/>
              <a:buNone/>
            </a:pPr>
            <a:endParaRPr b="1" dirty="0"/>
          </a:p>
          <a:p>
            <a:pPr marL="576072" lvl="1" indent="-147320" algn="l" rtl="0">
              <a:lnSpc>
                <a:spcPct val="90000"/>
              </a:lnSpc>
              <a:spcBef>
                <a:spcPts val="600"/>
              </a:spcBef>
              <a:spcAft>
                <a:spcPts val="0"/>
              </a:spcAft>
              <a:buSzPts val="2000"/>
              <a:buNone/>
            </a:pPr>
            <a:endParaRPr dirty="0"/>
          </a:p>
          <a:p>
            <a:pPr marL="576072" lvl="1" indent="-147320" algn="l" rtl="0">
              <a:lnSpc>
                <a:spcPct val="90000"/>
              </a:lnSpc>
              <a:spcBef>
                <a:spcPts val="600"/>
              </a:spcBef>
              <a:spcAft>
                <a:spcPts val="0"/>
              </a:spcAft>
              <a:buSzPts val="2000"/>
              <a:buNone/>
            </a:pPr>
            <a:endParaRPr dirty="0"/>
          </a:p>
        </p:txBody>
      </p:sp>
      <p:sp>
        <p:nvSpPr>
          <p:cNvPr id="1478" name="Google Shape;1478;p24">
            <a:extLst>
              <a:ext uri="{FF2B5EF4-FFF2-40B4-BE49-F238E27FC236}">
                <a16:creationId xmlns:a16="http://schemas.microsoft.com/office/drawing/2014/main" id="{8170E3E2-4817-2591-B3C9-BEC1AC9FD8AD}"/>
              </a:ext>
            </a:extLst>
          </p:cNvPr>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920"/>
              <a:buNone/>
            </a:pPr>
            <a:r>
              <a:rPr lang="en-US" dirty="0"/>
              <a:t>Weight Initialization</a:t>
            </a:r>
          </a:p>
        </p:txBody>
      </p:sp>
      <p:sp>
        <p:nvSpPr>
          <p:cNvPr id="2" name="Google Shape;1452;p22">
            <a:extLst>
              <a:ext uri="{FF2B5EF4-FFF2-40B4-BE49-F238E27FC236}">
                <a16:creationId xmlns:a16="http://schemas.microsoft.com/office/drawing/2014/main" id="{3F723C5A-BEF4-8DD9-150E-A99E2AFBF884}"/>
              </a:ext>
            </a:extLst>
          </p:cNvPr>
          <p:cNvSpPr txBox="1">
            <a:spLocks/>
          </p:cNvSpPr>
          <p:nvPr/>
        </p:nvSpPr>
        <p:spPr>
          <a:xfrm>
            <a:off x="1522414" y="2133600"/>
            <a:ext cx="10076442" cy="3352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90000"/>
              </a:lnSpc>
              <a:spcBef>
                <a:spcPts val="1800"/>
              </a:spcBef>
              <a:spcAft>
                <a:spcPts val="0"/>
              </a:spcAft>
              <a:buClr>
                <a:schemeClr val="dk2"/>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600"/>
              </a:spcBef>
              <a:spcAft>
                <a:spcPts val="0"/>
              </a:spcAft>
              <a:buClr>
                <a:schemeClr val="dk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2"/>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6pPr>
            <a:lvl7pPr marL="3200400" marR="0" lvl="6"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8pPr>
            <a:lvl9pPr marL="4114800" marR="0" lvl="8"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9pPr>
          </a:lstStyle>
          <a:p>
            <a:pPr marL="101600" indent="0">
              <a:spcBef>
                <a:spcPts val="0"/>
              </a:spcBef>
              <a:buSzPts val="2000"/>
              <a:buNone/>
            </a:pPr>
            <a:r>
              <a:rPr lang="en-US" sz="1800" dirty="0"/>
              <a:t>Even if the network learns the weights, the initial value of the weights is important since these dictate how fast and to which local minimum the weights converge</a:t>
            </a:r>
          </a:p>
          <a:p>
            <a:pPr marL="101600" indent="0">
              <a:spcBef>
                <a:spcPts val="0"/>
              </a:spcBef>
              <a:buSzPts val="2000"/>
              <a:buNone/>
            </a:pPr>
            <a:endParaRPr lang="en-US" sz="1800" dirty="0"/>
          </a:p>
          <a:p>
            <a:pPr marL="101600" indent="0">
              <a:spcBef>
                <a:spcPts val="0"/>
              </a:spcBef>
              <a:buSzPts val="2000"/>
              <a:buNone/>
            </a:pPr>
            <a:endParaRPr lang="en-US" sz="1800" dirty="0"/>
          </a:p>
          <a:p>
            <a:pPr marL="101600" indent="0">
              <a:spcBef>
                <a:spcPts val="0"/>
              </a:spcBef>
              <a:buSzPts val="2000"/>
              <a:buNone/>
            </a:pPr>
            <a:r>
              <a:rPr lang="en-US" sz="1800" dirty="0"/>
              <a:t>The loss surface of a deep neural network, with many layers and many dimensions is complex and not convex. Choosing a good starting point is important.</a:t>
            </a:r>
          </a:p>
          <a:p>
            <a:pPr marL="101600" indent="0">
              <a:spcBef>
                <a:spcPts val="0"/>
              </a:spcBef>
              <a:buSzPts val="2000"/>
              <a:buNone/>
            </a:pPr>
            <a:endParaRPr lang="en-US" sz="1800" dirty="0"/>
          </a:p>
          <a:p>
            <a:pPr marL="101600" indent="0">
              <a:spcBef>
                <a:spcPts val="0"/>
              </a:spcBef>
              <a:buSzPts val="2000"/>
              <a:buNone/>
            </a:pPr>
            <a:endParaRPr lang="en-US" sz="1800" dirty="0"/>
          </a:p>
          <a:p>
            <a:pPr marL="101600" indent="0">
              <a:spcBef>
                <a:spcPts val="0"/>
              </a:spcBef>
              <a:buSzPts val="2000"/>
              <a:buNone/>
            </a:pPr>
            <a:r>
              <a:rPr lang="en-US" sz="1800" dirty="0"/>
              <a:t>The main initialization methods available are:</a:t>
            </a:r>
          </a:p>
          <a:p>
            <a:pPr marL="101600" indent="0">
              <a:spcBef>
                <a:spcPts val="0"/>
              </a:spcBef>
              <a:buSzPts val="2000"/>
              <a:buNone/>
            </a:pPr>
            <a:endParaRPr lang="en-US" sz="1800" dirty="0"/>
          </a:p>
          <a:p>
            <a:pPr marL="101600" indent="0">
              <a:spcBef>
                <a:spcPts val="0"/>
              </a:spcBef>
              <a:buSzPts val="2000"/>
              <a:buNone/>
            </a:pPr>
            <a:r>
              <a:rPr lang="en-US" sz="1800" dirty="0"/>
              <a:t>	* LeCun Initialization</a:t>
            </a:r>
          </a:p>
          <a:p>
            <a:pPr marL="101600" indent="0">
              <a:spcBef>
                <a:spcPts val="0"/>
              </a:spcBef>
              <a:buSzPts val="2000"/>
              <a:buNone/>
            </a:pPr>
            <a:endParaRPr lang="en-US" sz="1800" dirty="0"/>
          </a:p>
          <a:p>
            <a:pPr marL="101600" indent="0">
              <a:spcBef>
                <a:spcPts val="0"/>
              </a:spcBef>
              <a:buSzPts val="2000"/>
              <a:buNone/>
            </a:pPr>
            <a:r>
              <a:rPr lang="en-US" sz="1800" dirty="0"/>
              <a:t>	* Xavier or </a:t>
            </a:r>
            <a:r>
              <a:rPr lang="en-US" sz="1800" dirty="0" err="1"/>
              <a:t>Glorot</a:t>
            </a:r>
            <a:endParaRPr lang="en-US" sz="1800" dirty="0"/>
          </a:p>
          <a:p>
            <a:pPr marL="101600" indent="0">
              <a:spcBef>
                <a:spcPts val="0"/>
              </a:spcBef>
              <a:buSzPts val="2000"/>
              <a:buNone/>
            </a:pPr>
            <a:endParaRPr lang="en-US" sz="1800" dirty="0"/>
          </a:p>
          <a:p>
            <a:pPr marL="101600" indent="0">
              <a:spcBef>
                <a:spcPts val="0"/>
              </a:spcBef>
              <a:buSzPts val="2000"/>
              <a:buNone/>
            </a:pPr>
            <a:r>
              <a:rPr lang="en-US" sz="1800" dirty="0"/>
              <a:t>	* He Initialization</a:t>
            </a:r>
          </a:p>
          <a:p>
            <a:pPr marL="106680" indent="0">
              <a:spcBef>
                <a:spcPts val="0"/>
              </a:spcBef>
              <a:buNone/>
            </a:pPr>
            <a:endParaRPr lang="en-US" sz="1800" dirty="0"/>
          </a:p>
          <a:p>
            <a:pPr marL="558800" lvl="1" indent="0">
              <a:spcBef>
                <a:spcPts val="0"/>
              </a:spcBef>
              <a:buNone/>
            </a:pPr>
            <a:endParaRPr lang="en-US" sz="1800" dirty="0"/>
          </a:p>
          <a:p>
            <a:pPr marL="558800" lvl="1" indent="0">
              <a:spcBef>
                <a:spcPts val="0"/>
              </a:spcBef>
              <a:buNone/>
            </a:pPr>
            <a:endParaRPr lang="en-US" sz="1800" dirty="0"/>
          </a:p>
          <a:p>
            <a:pPr marL="558800" lvl="1" indent="0">
              <a:spcBef>
                <a:spcPts val="0"/>
              </a:spcBef>
              <a:buNone/>
            </a:pPr>
            <a:r>
              <a:rPr lang="en-US" sz="1800" dirty="0"/>
              <a:t>	</a:t>
            </a:r>
          </a:p>
          <a:p>
            <a:pPr marL="106680" indent="0">
              <a:spcBef>
                <a:spcPts val="0"/>
              </a:spcBef>
              <a:buNone/>
            </a:pPr>
            <a:endParaRPr lang="en-US" sz="1800" dirty="0"/>
          </a:p>
          <a:p>
            <a:pPr marL="106680" indent="0">
              <a:spcBef>
                <a:spcPts val="0"/>
              </a:spcBef>
              <a:buNone/>
            </a:pPr>
            <a:r>
              <a:rPr lang="en-US" sz="1800" dirty="0"/>
              <a:t>	</a:t>
            </a:r>
          </a:p>
        </p:txBody>
      </p:sp>
    </p:spTree>
    <p:extLst>
      <p:ext uri="{BB962C8B-B14F-4D97-AF65-F5344CB8AC3E}">
        <p14:creationId xmlns:p14="http://schemas.microsoft.com/office/powerpoint/2010/main" val="376699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Initialization</a:t>
            </a:r>
          </a:p>
        </p:txBody>
      </p:sp>
      <mc:AlternateContent xmlns:mc="http://schemas.openxmlformats.org/markup-compatibility/2006">
        <mc:Choice xmlns:a14="http://schemas.microsoft.com/office/drawing/2010/main" Requires="a14">
          <p:sp>
            <p:nvSpPr>
              <p:cNvPr id="9" name="Content Placeholder 8"/>
              <p:cNvSpPr>
                <a:spLocks noGrp="1"/>
              </p:cNvSpPr>
              <p:nvPr>
                <p:ph sz="half" idx="2"/>
              </p:nvPr>
            </p:nvSpPr>
            <p:spPr>
              <a:xfrm>
                <a:off x="1473298" y="1762863"/>
                <a:ext cx="10107514" cy="4485537"/>
              </a:xfrm>
            </p:spPr>
            <p:txBody>
              <a:bodyPr>
                <a:normAutofit/>
              </a:bodyPr>
              <a:lstStyle/>
              <a:p>
                <a:pPr lvl="1"/>
                <a:r>
                  <a:rPr lang="en-US" dirty="0"/>
                  <a:t>Why do we need to initialize weights with random values?</a:t>
                </a:r>
                <a:endParaRPr lang="ro-RO" dirty="0"/>
              </a:p>
              <a:p>
                <a:pPr lvl="1"/>
                <a:endParaRPr lang="ro-RO" dirty="0"/>
              </a:p>
              <a:p>
                <a:pPr lvl="1"/>
                <a:r>
                  <a:rPr lang="en-US" dirty="0"/>
                  <a:t>What if we would initialize all of them with 0s? (logistic activation)</a:t>
                </a:r>
              </a:p>
              <a:p>
                <a:pPr marL="301752" lvl="1" indent="0">
                  <a:buNone/>
                </a:pPr>
                <a:endParaRPr lang="en-US" dirty="0"/>
              </a:p>
              <a:p>
                <a:pPr marL="301752" lvl="1" indent="0">
                  <a:buNone/>
                </a:pPr>
                <a:r>
                  <a:rPr lang="ro-RO" dirty="0"/>
                  <a:t> 						</a:t>
                </a:r>
                <a14:m>
                  <m:oMath xmlns:m="http://schemas.openxmlformats.org/officeDocument/2006/math">
                    <m:sSubSup>
                      <m:sSubSupPr>
                        <m:ctrlPr>
                          <a:rPr lang="ro-RO" b="0" i="1" dirty="0" smtClean="0">
                            <a:latin typeface="Cambria Math" panose="02040503050406030204" pitchFamily="18" charset="0"/>
                          </a:rPr>
                        </m:ctrlPr>
                      </m:sSubSupPr>
                      <m:e>
                        <m:r>
                          <a:rPr lang="ro-RO" b="0" i="1" dirty="0" smtClean="0">
                            <a:latin typeface="Cambria Math" panose="02040503050406030204" pitchFamily="18" charset="0"/>
                          </a:rPr>
                          <m:t>𝑧</m:t>
                        </m:r>
                      </m:e>
                      <m:sub>
                        <m:r>
                          <a:rPr lang="ro-RO" b="0" i="1" dirty="0" smtClean="0">
                            <a:latin typeface="Cambria Math" panose="02040503050406030204" pitchFamily="18" charset="0"/>
                          </a:rPr>
                          <m:t>𝑖</m:t>
                        </m:r>
                      </m:sub>
                      <m:sup>
                        <m:r>
                          <a:rPr lang="ro-RO" b="0" i="1" dirty="0" smtClean="0">
                            <a:latin typeface="Cambria Math" panose="02040503050406030204" pitchFamily="18" charset="0"/>
                          </a:rPr>
                          <m:t>𝑙</m:t>
                        </m:r>
                      </m:sup>
                    </m:sSubSup>
                    <m:r>
                      <a:rPr lang="ro-RO" b="0" i="1" dirty="0" smtClean="0">
                        <a:latin typeface="Cambria Math" panose="02040503050406030204" pitchFamily="18" charset="0"/>
                      </a:rPr>
                      <m:t>=</m:t>
                    </m:r>
                    <m:r>
                      <a:rPr lang="ro-RO" b="0" i="1" dirty="0" smtClean="0">
                        <a:latin typeface="Cambria Math" panose="02040503050406030204" pitchFamily="18" charset="0"/>
                      </a:rPr>
                      <m:t>𝑤𝑥</m:t>
                    </m:r>
                    <m:r>
                      <a:rPr lang="ro-RO" b="0" i="1" dirty="0" smtClean="0">
                        <a:latin typeface="Cambria Math" panose="02040503050406030204" pitchFamily="18" charset="0"/>
                      </a:rPr>
                      <m:t>+</m:t>
                    </m:r>
                    <m:r>
                      <a:rPr lang="ro-RO" b="0" i="1" dirty="0" smtClean="0">
                        <a:latin typeface="Cambria Math" panose="02040503050406030204" pitchFamily="18" charset="0"/>
                      </a:rPr>
                      <m:t>𝑏</m:t>
                    </m:r>
                    <m:r>
                      <a:rPr lang="ro-RO" b="0" i="1" dirty="0" smtClean="0">
                        <a:latin typeface="Cambria Math" panose="02040503050406030204" pitchFamily="18" charset="0"/>
                      </a:rPr>
                      <m:t>=0</m:t>
                    </m:r>
                    <m:r>
                      <a:rPr lang="ro-RO" b="0" i="1" dirty="0" smtClean="0">
                        <a:latin typeface="Cambria Math" panose="02040503050406030204" pitchFamily="18" charset="0"/>
                      </a:rPr>
                      <m:t>𝑥</m:t>
                    </m:r>
                    <m:r>
                      <a:rPr lang="ro-RO" b="0" i="1" dirty="0" smtClean="0">
                        <a:latin typeface="Cambria Math" panose="02040503050406030204" pitchFamily="18" charset="0"/>
                      </a:rPr>
                      <m:t>+0=0</m:t>
                    </m:r>
                  </m:oMath>
                </a14:m>
                <a:endParaRPr lang="ro-RO" dirty="0"/>
              </a:p>
              <a:p>
                <a:pPr marL="301752" lvl="1" indent="0">
                  <a:buNone/>
                </a:pPr>
                <a:r>
                  <a:rPr lang="ro-RO" dirty="0"/>
                  <a:t>						</a:t>
                </a:r>
                <a14:m>
                  <m:oMath xmlns:m="http://schemas.openxmlformats.org/officeDocument/2006/math">
                    <m:r>
                      <a:rPr lang="en-US" b="0" i="1" smtClean="0">
                        <a:latin typeface="Cambria Math" panose="02040503050406030204" pitchFamily="18" charset="0"/>
                      </a:rPr>
                      <m:t>𝜎</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𝑧</m:t>
                            </m:r>
                          </m:e>
                          <m:sub>
                            <m:r>
                              <a:rPr lang="en-US" b="0" i="1" smtClean="0">
                                <a:latin typeface="Cambria Math" panose="02040503050406030204" pitchFamily="18" charset="0"/>
                              </a:rPr>
                              <m:t>𝑖</m:t>
                            </m:r>
                          </m:sub>
                          <m:sup>
                            <m:r>
                              <a:rPr lang="en-US" b="0" i="1" smtClean="0">
                                <a:latin typeface="Cambria Math" panose="02040503050406030204" pitchFamily="18" charset="0"/>
                              </a:rPr>
                              <m:t>𝑙</m:t>
                            </m:r>
                          </m:sup>
                        </m:sSubSup>
                      </m:e>
                    </m:d>
                    <m:r>
                      <a:rPr lang="en-US" b="0" i="1" smtClean="0">
                        <a:latin typeface="Cambria Math" panose="02040503050406030204" pitchFamily="18" charset="0"/>
                      </a:rPr>
                      <m:t>=</m:t>
                    </m:r>
                    <m:r>
                      <a:rPr lang="en-US" b="0" i="1" smtClean="0">
                        <a:latin typeface="Cambria Math" panose="02040503050406030204" pitchFamily="18" charset="0"/>
                      </a:rPr>
                      <m:t>𝜎</m:t>
                    </m:r>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0</m:t>
                            </m:r>
                          </m:sup>
                        </m:sSup>
                      </m:den>
                    </m:f>
                    <m:r>
                      <a:rPr lang="en-US" b="0" i="1" smtClean="0">
                        <a:latin typeface="Cambria Math" panose="02040503050406030204" pitchFamily="18" charset="0"/>
                      </a:rPr>
                      <m:t>=0.5</m:t>
                    </m:r>
                  </m:oMath>
                </a14:m>
                <a:endParaRPr lang="en-US" dirty="0"/>
              </a:p>
              <a:p>
                <a:pPr marL="301752" lvl="1" indent="0">
                  <a:buNone/>
                </a:pPr>
                <a:endParaRPr lang="en-US" dirty="0"/>
              </a:p>
              <a:p>
                <a:pPr marL="301752" lvl="1" indent="0">
                  <a:buNone/>
                </a:pPr>
                <a:r>
                  <a:rPr lang="en-US" dirty="0"/>
                  <a:t>						(similarly), </a:t>
                </a:r>
                <a14:m>
                  <m:oMath xmlns:m="http://schemas.openxmlformats.org/officeDocument/2006/math">
                    <m:sSubSup>
                      <m:sSubSupPr>
                        <m:ctrlPr>
                          <a:rPr lang="ro-RO" i="1" dirty="0">
                            <a:latin typeface="Cambria Math" panose="02040503050406030204" pitchFamily="18" charset="0"/>
                          </a:rPr>
                        </m:ctrlPr>
                      </m:sSubSupPr>
                      <m:e>
                        <m:r>
                          <a:rPr lang="en-US" b="0" i="1" dirty="0" smtClean="0">
                            <a:latin typeface="Cambria Math" panose="02040503050406030204" pitchFamily="18" charset="0"/>
                          </a:rPr>
                          <m:t>𝜎</m:t>
                        </m:r>
                        <m:r>
                          <a:rPr lang="en-US" b="0" i="1" dirty="0" smtClean="0">
                            <a:latin typeface="Cambria Math" panose="02040503050406030204" pitchFamily="18" charset="0"/>
                          </a:rPr>
                          <m:t>(</m:t>
                        </m:r>
                        <m:r>
                          <a:rPr lang="en-US" b="0" i="1" dirty="0" smtClean="0">
                            <a:latin typeface="Cambria Math" panose="02040503050406030204" pitchFamily="18" charset="0"/>
                          </a:rPr>
                          <m:t>𝑧</m:t>
                        </m:r>
                      </m:e>
                      <m:sub>
                        <m:r>
                          <a:rPr lang="ro-RO" i="1" dirty="0">
                            <a:latin typeface="Cambria Math" panose="02040503050406030204" pitchFamily="18" charset="0"/>
                          </a:rPr>
                          <m:t>𝑖</m:t>
                        </m:r>
                      </m:sub>
                      <m:sup>
                        <m:r>
                          <a:rPr lang="en-US" b="0" i="1" dirty="0" smtClean="0">
                            <a:latin typeface="Cambria Math" panose="02040503050406030204" pitchFamily="18" charset="0"/>
                          </a:rPr>
                          <m:t>𝐿</m:t>
                        </m:r>
                      </m:sup>
                    </m:sSubSup>
                    <m:r>
                      <a:rPr lang="en-US" b="0" i="1" dirty="0" smtClean="0">
                        <a:latin typeface="Cambria Math" panose="02040503050406030204" pitchFamily="18" charset="0"/>
                      </a:rPr>
                      <m:t>)</m:t>
                    </m:r>
                    <m:r>
                      <a:rPr lang="ro-RO" i="1" dirty="0">
                        <a:latin typeface="Cambria Math" panose="02040503050406030204" pitchFamily="18" charset="0"/>
                      </a:rPr>
                      <m:t>=</m:t>
                    </m:r>
                    <m:r>
                      <a:rPr lang="en-US" b="0" i="1" dirty="0" smtClean="0">
                        <a:latin typeface="Cambria Math" panose="02040503050406030204" pitchFamily="18" charset="0"/>
                      </a:rPr>
                      <m:t>0.5</m:t>
                    </m:r>
                  </m:oMath>
                </a14:m>
                <a:endParaRPr lang="en-US" dirty="0"/>
              </a:p>
              <a:p>
                <a:pPr marL="301752" lvl="1" indent="0">
                  <a:buNone/>
                </a:pPr>
                <a:r>
                  <a:rPr lang="en-US" dirty="0"/>
                  <a:t>						</a:t>
                </a:r>
              </a:p>
              <a:p>
                <a:pPr marL="301752" lvl="1" indent="0">
                  <a:buNone/>
                </a:pPr>
                <a:r>
                  <a:rPr lang="en-US" dirty="0"/>
                  <a:t>						Whatever the input, the output will 						be the same</a:t>
                </a:r>
              </a:p>
              <a:p>
                <a:pPr lvl="1"/>
                <a:endParaRPr lang="en-US" dirty="0"/>
              </a:p>
            </p:txBody>
          </p:sp>
        </mc:Choice>
        <mc:Fallback>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2"/>
                <a:stretch>
                  <a:fillRect t="-1690"/>
                </a:stretch>
              </a:blipFill>
            </p:spPr>
            <p:txBody>
              <a:bodyPr/>
              <a:lstStyle/>
              <a:p>
                <a:r>
                  <a:rPr lang="en-US">
                    <a:noFill/>
                  </a:rPr>
                  <a:t> </a:t>
                </a:r>
              </a:p>
            </p:txBody>
          </p:sp>
        </mc:Fallback>
      </mc:AlternateContent>
      <p:sp>
        <p:nvSpPr>
          <p:cNvPr id="8" name="Oval 7"/>
          <p:cNvSpPr/>
          <p:nvPr/>
        </p:nvSpPr>
        <p:spPr>
          <a:xfrm>
            <a:off x="2808644" y="512221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513665" y="512221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4218686" y="512221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923707" y="5122210"/>
            <a:ext cx="533400" cy="533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Oval 12"/>
              <p:cNvSpPr/>
              <p:nvPr/>
            </p:nvSpPr>
            <p:spPr>
              <a:xfrm>
                <a:off x="3121873" y="401524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ro-RO" b="0" i="1" smtClean="0">
                              <a:solidFill>
                                <a:schemeClr val="tx1"/>
                              </a:solidFill>
                              <a:latin typeface="Cambria Math" panose="02040503050406030204" pitchFamily="18" charset="0"/>
                            </a:rPr>
                            <m:t>𝑙</m:t>
                          </m:r>
                        </m:sup>
                      </m:sSubSup>
                    </m:oMath>
                  </m:oMathPara>
                </a14:m>
                <a:endParaRPr lang="en-US" dirty="0">
                  <a:solidFill>
                    <a:schemeClr val="tx1"/>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3121873" y="4015242"/>
                <a:ext cx="533400" cy="533400"/>
              </a:xfrm>
              <a:prstGeom prst="ellipse">
                <a:avLst/>
              </a:prstGeom>
              <a:blipFill rotWithShape="0">
                <a:blip r:embed="rId3"/>
                <a:stretch>
                  <a:fillRect/>
                </a:stretch>
              </a:blipFill>
              <a:ln>
                <a:miter lim="800000"/>
              </a:ln>
            </p:spPr>
            <p:txBody>
              <a:bodyPr/>
              <a:lstStyle/>
              <a:p>
                <a:r>
                  <a:rPr lang="ro-RO">
                    <a:noFill/>
                  </a:rPr>
                  <a:t> </a:t>
                </a:r>
              </a:p>
            </p:txBody>
          </p:sp>
        </mc:Fallback>
      </mc:AlternateContent>
      <p:sp>
        <p:nvSpPr>
          <p:cNvPr id="14" name="Oval 13"/>
          <p:cNvSpPr/>
          <p:nvPr/>
        </p:nvSpPr>
        <p:spPr>
          <a:xfrm>
            <a:off x="3889440" y="400563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657007" y="401524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Oval 45"/>
              <p:cNvSpPr/>
              <p:nvPr/>
            </p:nvSpPr>
            <p:spPr>
              <a:xfrm>
                <a:off x="3883777" y="314614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𝐿</m:t>
                          </m:r>
                        </m:sup>
                      </m:sSubSup>
                    </m:oMath>
                  </m:oMathPara>
                </a14:m>
                <a:endParaRPr lang="en-US" dirty="0">
                  <a:solidFill>
                    <a:schemeClr val="tx1"/>
                  </a:solidFill>
                </a:endParaRPr>
              </a:p>
            </p:txBody>
          </p:sp>
        </mc:Choice>
        <mc:Fallback xmlns="">
          <p:sp>
            <p:nvSpPr>
              <p:cNvPr id="46" name="Oval 45"/>
              <p:cNvSpPr>
                <a:spLocks noRot="1" noChangeAspect="1" noMove="1" noResize="1" noEditPoints="1" noAdjustHandles="1" noChangeArrowheads="1" noChangeShapeType="1" noTextEdit="1"/>
              </p:cNvSpPr>
              <p:nvPr/>
            </p:nvSpPr>
            <p:spPr>
              <a:xfrm>
                <a:off x="3883777" y="3146141"/>
                <a:ext cx="533400" cy="533400"/>
              </a:xfrm>
              <a:prstGeom prst="ellipse">
                <a:avLst/>
              </a:prstGeom>
              <a:blipFill rotWithShape="0">
                <a:blip r:embed="rId4"/>
                <a:stretch>
                  <a:fillRect/>
                </a:stretch>
              </a:blipFill>
              <a:ln>
                <a:miter lim="800000"/>
              </a:ln>
            </p:spPr>
            <p:txBody>
              <a:bodyPr/>
              <a:lstStyle/>
              <a:p>
                <a:r>
                  <a:rPr lang="ro-RO">
                    <a:noFill/>
                  </a:rPr>
                  <a:t> </a:t>
                </a:r>
              </a:p>
            </p:txBody>
          </p:sp>
        </mc:Fallback>
      </mc:AlternateContent>
      <p:cxnSp>
        <p:nvCxnSpPr>
          <p:cNvPr id="48" name="Straight Arrow Connector 47"/>
          <p:cNvCxnSpPr>
            <a:stCxn id="8" idx="0"/>
            <a:endCxn id="13" idx="4"/>
          </p:cNvCxnSpPr>
          <p:nvPr/>
        </p:nvCxnSpPr>
        <p:spPr>
          <a:xfrm flipV="1">
            <a:off x="3075344" y="4548642"/>
            <a:ext cx="313229"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0"/>
            <a:endCxn id="14" idx="4"/>
          </p:cNvCxnSpPr>
          <p:nvPr/>
        </p:nvCxnSpPr>
        <p:spPr>
          <a:xfrm flipV="1">
            <a:off x="3075344" y="4539031"/>
            <a:ext cx="108079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8" idx="0"/>
            <a:endCxn id="45" idx="4"/>
          </p:cNvCxnSpPr>
          <p:nvPr/>
        </p:nvCxnSpPr>
        <p:spPr>
          <a:xfrm flipV="1">
            <a:off x="3075344" y="4548642"/>
            <a:ext cx="184836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0" idx="0"/>
            <a:endCxn id="13" idx="4"/>
          </p:cNvCxnSpPr>
          <p:nvPr/>
        </p:nvCxnSpPr>
        <p:spPr>
          <a:xfrm flipH="1" flipV="1">
            <a:off x="3388573" y="4548642"/>
            <a:ext cx="39179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0"/>
            <a:endCxn id="14" idx="4"/>
          </p:cNvCxnSpPr>
          <p:nvPr/>
        </p:nvCxnSpPr>
        <p:spPr>
          <a:xfrm flipV="1">
            <a:off x="3780365" y="4539031"/>
            <a:ext cx="375775"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0" idx="0"/>
            <a:endCxn id="45" idx="4"/>
          </p:cNvCxnSpPr>
          <p:nvPr/>
        </p:nvCxnSpPr>
        <p:spPr>
          <a:xfrm flipV="1">
            <a:off x="3780365" y="4548642"/>
            <a:ext cx="114334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1" idx="0"/>
            <a:endCxn id="14" idx="4"/>
          </p:cNvCxnSpPr>
          <p:nvPr/>
        </p:nvCxnSpPr>
        <p:spPr>
          <a:xfrm flipH="1" flipV="1">
            <a:off x="4156140" y="4539031"/>
            <a:ext cx="32924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 idx="0"/>
            <a:endCxn id="13" idx="4"/>
          </p:cNvCxnSpPr>
          <p:nvPr/>
        </p:nvCxnSpPr>
        <p:spPr>
          <a:xfrm flipH="1" flipV="1">
            <a:off x="3388573" y="4548642"/>
            <a:ext cx="109681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1" idx="0"/>
            <a:endCxn id="45" idx="4"/>
          </p:cNvCxnSpPr>
          <p:nvPr/>
        </p:nvCxnSpPr>
        <p:spPr>
          <a:xfrm flipV="1">
            <a:off x="4485386" y="4548642"/>
            <a:ext cx="438321"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2" idx="0"/>
            <a:endCxn id="13" idx="4"/>
          </p:cNvCxnSpPr>
          <p:nvPr/>
        </p:nvCxnSpPr>
        <p:spPr>
          <a:xfrm flipH="1" flipV="1">
            <a:off x="3388573" y="4548642"/>
            <a:ext cx="1801834"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2" idx="0"/>
            <a:endCxn id="14" idx="4"/>
          </p:cNvCxnSpPr>
          <p:nvPr/>
        </p:nvCxnSpPr>
        <p:spPr>
          <a:xfrm flipH="1" flipV="1">
            <a:off x="4156140" y="4539031"/>
            <a:ext cx="1034267"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2" idx="0"/>
            <a:endCxn id="45" idx="4"/>
          </p:cNvCxnSpPr>
          <p:nvPr/>
        </p:nvCxnSpPr>
        <p:spPr>
          <a:xfrm flipH="1" flipV="1">
            <a:off x="4923707" y="4548642"/>
            <a:ext cx="266700"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3" idx="0"/>
            <a:endCxn id="46" idx="4"/>
          </p:cNvCxnSpPr>
          <p:nvPr/>
        </p:nvCxnSpPr>
        <p:spPr>
          <a:xfrm flipV="1">
            <a:off x="3388573" y="3679541"/>
            <a:ext cx="761904"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4" idx="0"/>
            <a:endCxn id="46" idx="4"/>
          </p:cNvCxnSpPr>
          <p:nvPr/>
        </p:nvCxnSpPr>
        <p:spPr>
          <a:xfrm flipH="1" flipV="1">
            <a:off x="4150477" y="3679541"/>
            <a:ext cx="5663" cy="32609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5" idx="0"/>
            <a:endCxn id="46" idx="4"/>
          </p:cNvCxnSpPr>
          <p:nvPr/>
        </p:nvCxnSpPr>
        <p:spPr>
          <a:xfrm flipH="1" flipV="1">
            <a:off x="4150477" y="3679541"/>
            <a:ext cx="773230"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3" name="Left Brace 92"/>
          <p:cNvSpPr/>
          <p:nvPr/>
        </p:nvSpPr>
        <p:spPr>
          <a:xfrm>
            <a:off x="6018212" y="3146141"/>
            <a:ext cx="685800" cy="2949859"/>
          </a:xfrm>
          <a:prstGeom prst="leftBrac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o-RO"/>
          </a:p>
        </p:txBody>
      </p:sp>
    </p:spTree>
    <p:extLst>
      <p:ext uri="{BB962C8B-B14F-4D97-AF65-F5344CB8AC3E}">
        <p14:creationId xmlns:p14="http://schemas.microsoft.com/office/powerpoint/2010/main" val="192767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Initialization</a:t>
            </a:r>
          </a:p>
        </p:txBody>
      </p:sp>
      <mc:AlternateContent xmlns:mc="http://schemas.openxmlformats.org/markup-compatibility/2006">
        <mc:Choice xmlns:a14="http://schemas.microsoft.com/office/drawing/2010/main" Requires="a14">
          <p:sp>
            <p:nvSpPr>
              <p:cNvPr id="9" name="Content Placeholder 8"/>
              <p:cNvSpPr>
                <a:spLocks noGrp="1"/>
              </p:cNvSpPr>
              <p:nvPr>
                <p:ph sz="half" idx="2"/>
              </p:nvPr>
            </p:nvSpPr>
            <p:spPr>
              <a:xfrm>
                <a:off x="5680974" y="1762863"/>
                <a:ext cx="5899838" cy="4485537"/>
              </a:xfrm>
            </p:spPr>
            <p:txBody>
              <a:bodyPr>
                <a:noAutofit/>
              </a:bodyPr>
              <a:lstStyle/>
              <a:p>
                <a:pPr lvl="1"/>
                <a:r>
                  <a:rPr lang="en-US" dirty="0"/>
                  <a:t>What if we would initialize all of them with 0s?</a:t>
                </a:r>
              </a:p>
              <a:p>
                <a:pPr marL="301752" lvl="1" indent="0">
                  <a:buNone/>
                </a:pPr>
                <a:endParaRPr lang="en-US" dirty="0"/>
              </a:p>
              <a:p>
                <a:pPr marL="301752" lvl="1" indent="0">
                  <a:buNone/>
                </a:pPr>
                <a:r>
                  <a:rPr lang="ro-RO" dirty="0"/>
                  <a:t> </a:t>
                </a:r>
                <a:r>
                  <a:rPr lang="en-US" dirty="0"/>
                  <a:t>The error at the final layer, when 		                                            computing backpropagation,(if cross entropy is used ), will be:</a:t>
                </a:r>
              </a:p>
              <a:p>
                <a:pPr marL="301752" lvl="1" indent="0">
                  <a:buNone/>
                </a:pPr>
                <a:r>
                  <a:rPr lang="en-US" dirty="0"/>
                  <a:t>	 </a:t>
                </a:r>
                <a14:m>
                  <m:oMath xmlns:m="http://schemas.openxmlformats.org/officeDocument/2006/math">
                    <m:r>
                      <a:rPr lang="en-US" i="1" smtClean="0">
                        <a:latin typeface="Cambria Math" panose="02040503050406030204" pitchFamily="18" charset="0"/>
                      </a:rPr>
                      <m:t>𝑡</m:t>
                    </m:r>
                    <m:r>
                      <a:rPr lang="en-US" b="0" i="1" smtClean="0">
                        <a:latin typeface="Cambria Math" panose="02040503050406030204" pitchFamily="18" charset="0"/>
                      </a:rPr>
                      <m:t>−0.5=±0.5</m:t>
                    </m:r>
                    <m:r>
                      <a:rPr lang="en-US" i="1">
                        <a:latin typeface="Cambria Math" panose="02040503050406030204" pitchFamily="18" charset="0"/>
                      </a:rPr>
                      <m:t> </m:t>
                    </m:r>
                  </m:oMath>
                </a14:m>
                <a:endParaRPr lang="en-US" dirty="0"/>
              </a:p>
              <a:p>
                <a:pPr marL="301752" lvl="1" indent="0">
                  <a:buNone/>
                </a:pPr>
                <a:endParaRPr lang="en-US" dirty="0"/>
              </a:p>
              <a:p>
                <a:pPr marL="301752" lvl="1" indent="0">
                  <a:buNone/>
                </a:pPr>
                <a:r>
                  <a:rPr lang="en-US" dirty="0"/>
                  <a:t>The error that will be backpropagated, will be: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𝑙</m:t>
                        </m:r>
                      </m:sup>
                    </m:sSubSup>
                    <m:d>
                      <m:dPr>
                        <m:ctrlPr>
                          <a:rPr lang="en-US" i="1">
                            <a:latin typeface="Cambria Math" panose="02040503050406030204" pitchFamily="18" charset="0"/>
                          </a:rPr>
                        </m:ctrlPr>
                      </m:d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𝑙</m:t>
                            </m:r>
                          </m:sup>
                        </m:sSubSup>
                      </m:e>
                    </m:d>
                    <m:nary>
                      <m:naryPr>
                        <m:chr m:val="∑"/>
                        <m:supHide m:val="on"/>
                        <m:ctrlPr>
                          <a:rPr lang="en-US" i="1">
                            <a:latin typeface="Cambria Math" panose="02040503050406030204" pitchFamily="18" charset="0"/>
                          </a:rPr>
                        </m:ctrlPr>
                      </m:naryPr>
                      <m:sub>
                        <m:r>
                          <a:rPr lang="en-US" i="1">
                            <a:latin typeface="Cambria Math" panose="02040503050406030204" pitchFamily="18" charset="0"/>
                          </a:rPr>
                          <m:t>𝑘</m:t>
                        </m:r>
                      </m:sub>
                      <m:sup/>
                      <m:e>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𝑖</m:t>
                            </m:r>
                          </m:sub>
                          <m:sup>
                            <m:r>
                              <a:rPr lang="en-US" i="1">
                                <a:latin typeface="Cambria Math" panose="02040503050406030204" pitchFamily="18" charset="0"/>
                              </a:rPr>
                              <m:t>𝑙</m:t>
                            </m:r>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𝑖𝑘</m:t>
                            </m:r>
                          </m:sub>
                          <m:sup>
                            <m:r>
                              <a:rPr lang="en-US" i="1">
                                <a:latin typeface="Cambria Math" panose="02040503050406030204" pitchFamily="18" charset="0"/>
                              </a:rPr>
                              <m:t>𝑙</m:t>
                            </m:r>
                            <m:r>
                              <a:rPr lang="en-US" i="1">
                                <a:latin typeface="Cambria Math" panose="02040503050406030204" pitchFamily="18" charset="0"/>
                              </a:rPr>
                              <m:t>+1</m:t>
                            </m:r>
                          </m:sup>
                        </m:sSubSup>
                      </m:e>
                    </m:nary>
                    <m:r>
                      <a:rPr lang="en-US" b="0" i="1" smtClean="0">
                        <a:latin typeface="Cambria Math" panose="02040503050406030204" pitchFamily="18" charset="0"/>
                      </a:rPr>
                      <m:t>=</m:t>
                    </m:r>
                  </m:oMath>
                </a14:m>
                <a:endParaRPr lang="en-US" dirty="0"/>
              </a:p>
              <a:p>
                <a:pPr marL="301752" lvl="1" indent="0">
                  <a:buNone/>
                </a:pPr>
                <a:r>
                  <a:rPr lang="en-US" dirty="0"/>
                  <a:t>	     </a:t>
                </a:r>
                <a14:m>
                  <m:oMath xmlns:m="http://schemas.openxmlformats.org/officeDocument/2006/math">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1−0.5</m:t>
                        </m:r>
                      </m:e>
                    </m:d>
                    <m:r>
                      <a:rPr lang="en-US" i="1">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𝛿</m:t>
                            </m:r>
                          </m:e>
                          <m:sup>
                            <m:r>
                              <a:rPr lang="en-US" i="1">
                                <a:latin typeface="Cambria Math" panose="02040503050406030204" pitchFamily="18" charset="0"/>
                              </a:rPr>
                              <m:t>𝐿</m:t>
                            </m:r>
                          </m:sup>
                        </m:sSup>
                        <m:r>
                          <a:rPr lang="en-US" i="1">
                            <a:latin typeface="Cambria Math" panose="02040503050406030204" pitchFamily="18" charset="0"/>
                          </a:rPr>
                          <m:t>∗0</m:t>
                        </m:r>
                      </m:e>
                    </m:d>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 </m:t>
                    </m:r>
                  </m:oMath>
                </a14:m>
                <a:r>
                  <a:rPr lang="en-US" dirty="0"/>
                  <a:t>			</a:t>
                </a:r>
              </a:p>
              <a:p>
                <a:pPr marL="301752" lvl="1" indent="0">
                  <a:buNone/>
                </a:pPr>
                <a:r>
                  <a:rPr lang="en-US" dirty="0"/>
                  <a:t>					</a:t>
                </a:r>
              </a:p>
              <a:p>
                <a:pPr marL="301752" lvl="1" indent="0">
                  <a:buNone/>
                </a:pPr>
                <a:r>
                  <a:rPr lang="en-US" dirty="0"/>
                  <a:t>					</a:t>
                </a:r>
              </a:p>
            </p:txBody>
          </p:sp>
        </mc:Choice>
        <mc:Fallback>
          <p:sp>
            <p:nvSpPr>
              <p:cNvPr id="9" name="Content Placeholder 8"/>
              <p:cNvSpPr>
                <a:spLocks noGrp="1" noRot="1" noChangeAspect="1" noMove="1" noResize="1" noEditPoints="1" noAdjustHandles="1" noChangeArrowheads="1" noChangeShapeType="1" noTextEdit="1"/>
              </p:cNvSpPr>
              <p:nvPr>
                <p:ph sz="half" idx="2"/>
              </p:nvPr>
            </p:nvSpPr>
            <p:spPr>
              <a:xfrm>
                <a:off x="5680974" y="1762863"/>
                <a:ext cx="5899838" cy="4485537"/>
              </a:xfrm>
              <a:blipFill>
                <a:blip r:embed="rId2"/>
                <a:stretch>
                  <a:fillRect t="-1690" r="-1288"/>
                </a:stretch>
              </a:blipFill>
            </p:spPr>
            <p:txBody>
              <a:bodyPr/>
              <a:lstStyle/>
              <a:p>
                <a:r>
                  <a:rPr lang="en-US">
                    <a:noFill/>
                  </a:rPr>
                  <a:t> </a:t>
                </a:r>
              </a:p>
            </p:txBody>
          </p:sp>
        </mc:Fallback>
      </mc:AlternateContent>
      <p:sp>
        <p:nvSpPr>
          <p:cNvPr id="8" name="Oval 7"/>
          <p:cNvSpPr/>
          <p:nvPr/>
        </p:nvSpPr>
        <p:spPr>
          <a:xfrm>
            <a:off x="2199879"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904900"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09921"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314942" y="4414469"/>
            <a:ext cx="533400" cy="533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Oval 12"/>
              <p:cNvSpPr/>
              <p:nvPr/>
            </p:nvSpPr>
            <p:spPr>
              <a:xfrm>
                <a:off x="2513108" y="330750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ro-RO" b="0" i="1" smtClean="0">
                              <a:solidFill>
                                <a:schemeClr val="tx1"/>
                              </a:solidFill>
                              <a:latin typeface="Cambria Math" panose="02040503050406030204" pitchFamily="18" charset="0"/>
                            </a:rPr>
                            <m:t>𝑙</m:t>
                          </m:r>
                        </m:sup>
                      </m:sSubSup>
                    </m:oMath>
                  </m:oMathPara>
                </a14:m>
                <a:endParaRPr lang="en-US" dirty="0">
                  <a:solidFill>
                    <a:schemeClr val="tx1"/>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513108" y="3307501"/>
                <a:ext cx="533400" cy="533400"/>
              </a:xfrm>
              <a:prstGeom prst="ellipse">
                <a:avLst/>
              </a:prstGeom>
              <a:blipFill rotWithShape="0">
                <a:blip r:embed="rId3"/>
                <a:stretch>
                  <a:fillRect/>
                </a:stretch>
              </a:blipFill>
              <a:ln>
                <a:miter lim="800000"/>
              </a:ln>
            </p:spPr>
            <p:txBody>
              <a:bodyPr/>
              <a:lstStyle/>
              <a:p>
                <a:r>
                  <a:rPr lang="ro-RO">
                    <a:noFill/>
                  </a:rPr>
                  <a:t> </a:t>
                </a:r>
              </a:p>
            </p:txBody>
          </p:sp>
        </mc:Fallback>
      </mc:AlternateContent>
      <p:sp>
        <p:nvSpPr>
          <p:cNvPr id="14" name="Oval 13"/>
          <p:cNvSpPr/>
          <p:nvPr/>
        </p:nvSpPr>
        <p:spPr>
          <a:xfrm>
            <a:off x="3280675" y="329789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048242" y="330750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Oval 45"/>
              <p:cNvSpPr/>
              <p:nvPr/>
            </p:nvSpPr>
            <p:spPr>
              <a:xfrm>
                <a:off x="3275012" y="24384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𝐿</m:t>
                          </m:r>
                        </m:sup>
                      </m:sSubSup>
                    </m:oMath>
                  </m:oMathPara>
                </a14:m>
                <a:endParaRPr lang="en-US" dirty="0">
                  <a:solidFill>
                    <a:schemeClr val="tx1"/>
                  </a:solidFill>
                </a:endParaRPr>
              </a:p>
            </p:txBody>
          </p:sp>
        </mc:Choice>
        <mc:Fallback xmlns="">
          <p:sp>
            <p:nvSpPr>
              <p:cNvPr id="46" name="Oval 45"/>
              <p:cNvSpPr>
                <a:spLocks noRot="1" noChangeAspect="1" noMove="1" noResize="1" noEditPoints="1" noAdjustHandles="1" noChangeArrowheads="1" noChangeShapeType="1" noTextEdit="1"/>
              </p:cNvSpPr>
              <p:nvPr/>
            </p:nvSpPr>
            <p:spPr>
              <a:xfrm>
                <a:off x="3275012" y="2438400"/>
                <a:ext cx="533400" cy="533400"/>
              </a:xfrm>
              <a:prstGeom prst="ellipse">
                <a:avLst/>
              </a:prstGeom>
              <a:blipFill rotWithShape="0">
                <a:blip r:embed="rId4"/>
                <a:stretch>
                  <a:fillRect/>
                </a:stretch>
              </a:blipFill>
              <a:ln>
                <a:miter lim="800000"/>
              </a:ln>
            </p:spPr>
            <p:txBody>
              <a:bodyPr/>
              <a:lstStyle/>
              <a:p>
                <a:r>
                  <a:rPr lang="ro-RO">
                    <a:noFill/>
                  </a:rPr>
                  <a:t> </a:t>
                </a:r>
              </a:p>
            </p:txBody>
          </p:sp>
        </mc:Fallback>
      </mc:AlternateContent>
      <p:cxnSp>
        <p:nvCxnSpPr>
          <p:cNvPr id="48" name="Straight Arrow Connector 47"/>
          <p:cNvCxnSpPr>
            <a:stCxn id="8" idx="0"/>
            <a:endCxn id="13" idx="4"/>
          </p:cNvCxnSpPr>
          <p:nvPr/>
        </p:nvCxnSpPr>
        <p:spPr>
          <a:xfrm flipV="1">
            <a:off x="2466579" y="3840901"/>
            <a:ext cx="313229"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0"/>
            <a:endCxn id="14" idx="4"/>
          </p:cNvCxnSpPr>
          <p:nvPr/>
        </p:nvCxnSpPr>
        <p:spPr>
          <a:xfrm flipV="1">
            <a:off x="2466579" y="3831290"/>
            <a:ext cx="108079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8" idx="0"/>
            <a:endCxn id="45" idx="4"/>
          </p:cNvCxnSpPr>
          <p:nvPr/>
        </p:nvCxnSpPr>
        <p:spPr>
          <a:xfrm flipV="1">
            <a:off x="2466579" y="3840901"/>
            <a:ext cx="184836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0" idx="0"/>
            <a:endCxn id="13" idx="4"/>
          </p:cNvCxnSpPr>
          <p:nvPr/>
        </p:nvCxnSpPr>
        <p:spPr>
          <a:xfrm flipH="1" flipV="1">
            <a:off x="2779808" y="3840901"/>
            <a:ext cx="39179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0"/>
            <a:endCxn id="14" idx="4"/>
          </p:cNvCxnSpPr>
          <p:nvPr/>
        </p:nvCxnSpPr>
        <p:spPr>
          <a:xfrm flipV="1">
            <a:off x="3171600" y="3831290"/>
            <a:ext cx="375775"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0" idx="0"/>
            <a:endCxn id="45" idx="4"/>
          </p:cNvCxnSpPr>
          <p:nvPr/>
        </p:nvCxnSpPr>
        <p:spPr>
          <a:xfrm flipV="1">
            <a:off x="3171600" y="3840901"/>
            <a:ext cx="114334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1" idx="0"/>
            <a:endCxn id="14" idx="4"/>
          </p:cNvCxnSpPr>
          <p:nvPr/>
        </p:nvCxnSpPr>
        <p:spPr>
          <a:xfrm flipH="1" flipV="1">
            <a:off x="3547375" y="3831290"/>
            <a:ext cx="32924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 idx="0"/>
            <a:endCxn id="13" idx="4"/>
          </p:cNvCxnSpPr>
          <p:nvPr/>
        </p:nvCxnSpPr>
        <p:spPr>
          <a:xfrm flipH="1" flipV="1">
            <a:off x="2779808" y="3840901"/>
            <a:ext cx="109681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1" idx="0"/>
            <a:endCxn id="45" idx="4"/>
          </p:cNvCxnSpPr>
          <p:nvPr/>
        </p:nvCxnSpPr>
        <p:spPr>
          <a:xfrm flipV="1">
            <a:off x="3876621" y="3840901"/>
            <a:ext cx="438321"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2" idx="0"/>
            <a:endCxn id="13" idx="4"/>
          </p:cNvCxnSpPr>
          <p:nvPr/>
        </p:nvCxnSpPr>
        <p:spPr>
          <a:xfrm flipH="1" flipV="1">
            <a:off x="2779808" y="3840901"/>
            <a:ext cx="1801834"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2" idx="0"/>
            <a:endCxn id="14" idx="4"/>
          </p:cNvCxnSpPr>
          <p:nvPr/>
        </p:nvCxnSpPr>
        <p:spPr>
          <a:xfrm flipH="1" flipV="1">
            <a:off x="3547375" y="3831290"/>
            <a:ext cx="1034267"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2" idx="0"/>
            <a:endCxn id="45" idx="4"/>
          </p:cNvCxnSpPr>
          <p:nvPr/>
        </p:nvCxnSpPr>
        <p:spPr>
          <a:xfrm flipH="1" flipV="1">
            <a:off x="4314942" y="3840901"/>
            <a:ext cx="266700"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3" idx="0"/>
            <a:endCxn id="46" idx="4"/>
          </p:cNvCxnSpPr>
          <p:nvPr/>
        </p:nvCxnSpPr>
        <p:spPr>
          <a:xfrm flipV="1">
            <a:off x="2779808" y="2971800"/>
            <a:ext cx="761904"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4" idx="0"/>
            <a:endCxn id="46" idx="4"/>
          </p:cNvCxnSpPr>
          <p:nvPr/>
        </p:nvCxnSpPr>
        <p:spPr>
          <a:xfrm flipH="1" flipV="1">
            <a:off x="3541712" y="2971800"/>
            <a:ext cx="5663" cy="32609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5" idx="0"/>
            <a:endCxn id="46" idx="4"/>
          </p:cNvCxnSpPr>
          <p:nvPr/>
        </p:nvCxnSpPr>
        <p:spPr>
          <a:xfrm flipH="1" flipV="1">
            <a:off x="3541712" y="2971800"/>
            <a:ext cx="773230"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3" name="Left Brace 92"/>
          <p:cNvSpPr/>
          <p:nvPr/>
        </p:nvSpPr>
        <p:spPr>
          <a:xfrm>
            <a:off x="5367745" y="2402633"/>
            <a:ext cx="685800" cy="3962400"/>
          </a:xfrm>
          <a:prstGeom prst="leftBrac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o-RO"/>
          </a:p>
        </p:txBody>
      </p:sp>
      <p:cxnSp>
        <p:nvCxnSpPr>
          <p:cNvPr id="4" name="Straight Arrow Connector 3"/>
          <p:cNvCxnSpPr>
            <a:stCxn id="46" idx="0"/>
          </p:cNvCxnSpPr>
          <p:nvPr/>
        </p:nvCxnSpPr>
        <p:spPr>
          <a:xfrm flipV="1">
            <a:off x="3541712" y="2133600"/>
            <a:ext cx="0" cy="30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591846" y="2152168"/>
            <a:ext cx="638316" cy="286232"/>
          </a:xfrm>
          <a:prstGeom prst="rect">
            <a:avLst/>
          </a:prstGeom>
          <a:noFill/>
        </p:spPr>
        <p:txBody>
          <a:bodyPr wrap="none" rtlCol="0">
            <a:spAutoFit/>
          </a:bodyPr>
          <a:lstStyle/>
          <a:p>
            <a:pPr>
              <a:lnSpc>
                <a:spcPct val="90000"/>
              </a:lnSpc>
            </a:pPr>
            <a:r>
              <a:rPr lang="en-US" sz="1400" dirty="0">
                <a:solidFill>
                  <a:schemeClr val="bg1"/>
                </a:solidFill>
              </a:rPr>
              <a:t>y=0.5</a:t>
            </a:r>
            <a:endParaRPr lang="ro-RO" sz="2400" dirty="0">
              <a:solidFill>
                <a:schemeClr val="bg1"/>
              </a:solidFill>
            </a:endParaRPr>
          </a:p>
        </p:txBody>
      </p:sp>
      <mc:AlternateContent xmlns:mc="http://schemas.openxmlformats.org/markup-compatibility/2006" xmlns:a14="http://schemas.microsoft.com/office/drawing/2010/main">
        <mc:Choice Requires="a14">
          <p:sp>
            <p:nvSpPr>
              <p:cNvPr id="34" name="TextBox 33"/>
              <p:cNvSpPr txBox="1"/>
              <p:nvPr/>
            </p:nvSpPr>
            <p:spPr>
              <a:xfrm>
                <a:off x="2062950" y="3025523"/>
                <a:ext cx="872611" cy="301749"/>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𝑦</m:t>
                          </m:r>
                        </m:e>
                        <m:sub>
                          <m:r>
                            <a:rPr lang="en-US" sz="1400" b="0" i="1" smtClean="0">
                              <a:solidFill>
                                <a:schemeClr val="bg1"/>
                              </a:solidFill>
                              <a:latin typeface="Cambria Math" panose="02040503050406030204" pitchFamily="18" charset="0"/>
                            </a:rPr>
                            <m:t>𝑖</m:t>
                          </m:r>
                        </m:sub>
                        <m:sup>
                          <m:r>
                            <a:rPr lang="en-US" sz="1400" b="0" i="1" smtClean="0">
                              <a:solidFill>
                                <a:schemeClr val="bg1"/>
                              </a:solidFill>
                              <a:latin typeface="Cambria Math" panose="02040503050406030204" pitchFamily="18" charset="0"/>
                            </a:rPr>
                            <m:t>𝑙</m:t>
                          </m:r>
                        </m:sup>
                      </m:sSubSup>
                      <m:r>
                        <a:rPr lang="en-US" sz="1400" b="0" i="1" smtClean="0">
                          <a:solidFill>
                            <a:schemeClr val="bg1"/>
                          </a:solidFill>
                          <a:latin typeface="Cambria Math" panose="02040503050406030204" pitchFamily="18" charset="0"/>
                        </a:rPr>
                        <m:t>=0.5</m:t>
                      </m:r>
                    </m:oMath>
                  </m:oMathPara>
                </a14:m>
                <a:endParaRPr lang="ro-RO" sz="2400" dirty="0">
                  <a:solidFill>
                    <a:schemeClr val="bg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062950" y="3025523"/>
                <a:ext cx="872611" cy="301749"/>
              </a:xfrm>
              <a:prstGeom prst="rect">
                <a:avLst/>
              </a:prstGeom>
              <a:blipFill rotWithShape="0">
                <a:blip r:embed="rId6"/>
                <a:stretch>
                  <a:fillRect b="-2000"/>
                </a:stretch>
              </a:blipFill>
            </p:spPr>
            <p:txBody>
              <a:bodyPr/>
              <a:lstStyle/>
              <a:p>
                <a:r>
                  <a:rPr lang="ro-RO">
                    <a:noFill/>
                  </a:rPr>
                  <a:t> </a:t>
                </a:r>
              </a:p>
            </p:txBody>
          </p:sp>
        </mc:Fallback>
      </mc:AlternateContent>
    </p:spTree>
    <p:extLst>
      <p:ext uri="{BB962C8B-B14F-4D97-AF65-F5344CB8AC3E}">
        <p14:creationId xmlns:p14="http://schemas.microsoft.com/office/powerpoint/2010/main" val="346237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Initialization</a:t>
            </a:r>
          </a:p>
        </p:txBody>
      </p:sp>
      <mc:AlternateContent xmlns:mc="http://schemas.openxmlformats.org/markup-compatibility/2006">
        <mc:Choice xmlns:a14="http://schemas.microsoft.com/office/drawing/2010/main" Requires="a14">
          <p:sp>
            <p:nvSpPr>
              <p:cNvPr id="9" name="Content Placeholder 8"/>
              <p:cNvSpPr>
                <a:spLocks noGrp="1"/>
              </p:cNvSpPr>
              <p:nvPr>
                <p:ph sz="half" idx="2"/>
              </p:nvPr>
            </p:nvSpPr>
            <p:spPr>
              <a:xfrm>
                <a:off x="5634444" y="1762863"/>
                <a:ext cx="5946367" cy="4485537"/>
              </a:xfrm>
            </p:spPr>
            <p:txBody>
              <a:bodyPr>
                <a:noAutofit/>
              </a:bodyPr>
              <a:lstStyle/>
              <a:p>
                <a:pPr lvl="1"/>
                <a:r>
                  <a:rPr lang="en-US" dirty="0"/>
                  <a:t>What if we would initialize all of them with 0s?</a:t>
                </a:r>
              </a:p>
              <a:p>
                <a:pPr marL="301752" lvl="1" indent="0">
                  <a:buNone/>
                </a:pPr>
                <a:endParaRPr lang="en-US" dirty="0"/>
              </a:p>
              <a:p>
                <a:pPr marL="301752" lvl="1" indent="0">
                  <a:buNone/>
                </a:pPr>
                <a:r>
                  <a:rPr lang="ro-RO" dirty="0"/>
                  <a:t> </a:t>
                </a:r>
                <a:r>
                  <a:rPr lang="en-US" dirty="0"/>
                  <a:t>The network will adjust the weights in the final layer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b="0" i="1" smtClean="0">
                            <a:latin typeface="Cambria Math" panose="02040503050406030204" pitchFamily="18" charset="0"/>
                          </a:rPr>
                          <m:t>2</m:t>
                        </m:r>
                      </m:sup>
                    </m:sSup>
                  </m:oMath>
                </a14:m>
                <a:r>
                  <a:rPr lang="en-US" dirty="0"/>
                  <a:t>, with the same amount for each weight</a:t>
                </a:r>
              </a:p>
              <a:p>
                <a:pPr marL="301752" lvl="1" indent="0">
                  <a:buNone/>
                </a:pPr>
                <a:endParaRPr lang="en-US" i="1" dirty="0">
                  <a:latin typeface="Cambria Math" panose="02040503050406030204" pitchFamily="18" charset="0"/>
                </a:endParaRPr>
              </a:p>
              <a:p>
                <a:pPr marL="301752"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𝜂</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𝑖</m:t>
                          </m:r>
                        </m:sub>
                        <m:sup>
                          <m:r>
                            <a:rPr lang="en-US" b="0" i="1" smtClean="0">
                              <a:latin typeface="Cambria Math" panose="02040503050406030204" pitchFamily="18" charset="0"/>
                            </a:rPr>
                            <m:t>𝐿</m:t>
                          </m:r>
                        </m:sup>
                      </m:sSubSup>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𝑙</m:t>
                          </m:r>
                          <m:r>
                            <a:rPr lang="en-US" i="1">
                              <a:latin typeface="Cambria Math" panose="02040503050406030204" pitchFamily="18" charset="0"/>
                            </a:rPr>
                            <m:t>−1</m:t>
                          </m:r>
                        </m:sup>
                      </m:sSup>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i="1">
                          <a:latin typeface="Cambria Math" panose="02040503050406030204" pitchFamily="18" charset="0"/>
                        </a:rPr>
                        <m:t>𝜂</m:t>
                      </m:r>
                      <m:r>
                        <a:rPr lang="en-US" i="1">
                          <a:latin typeface="Cambria Math" panose="02040503050406030204" pitchFamily="18" charset="0"/>
                        </a:rPr>
                        <m:t>∗±0.5∗0</m:t>
                      </m:r>
                      <m:r>
                        <a:rPr lang="en-US" i="1">
                          <a:latin typeface="Cambria Math" panose="02040503050406030204" pitchFamily="18" charset="0"/>
                        </a:rPr>
                        <m:t>.5</m:t>
                      </m:r>
                    </m:oMath>
                  </m:oMathPara>
                </a14:m>
                <a:endParaRPr lang="en-US" i="1" dirty="0">
                  <a:latin typeface="Cambria Math" panose="02040503050406030204" pitchFamily="18" charset="0"/>
                </a:endParaRPr>
              </a:p>
              <a:p>
                <a:pPr marL="301752" lvl="1"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r>
                        <a:rPr lang="en-US" i="1">
                          <a:latin typeface="Cambria Math" panose="02040503050406030204" pitchFamily="18" charset="0"/>
                        </a:rPr>
                        <m:t>𝑏</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𝜂</m:t>
                          </m:r>
                          <m:r>
                            <a:rPr lang="en-US" i="1">
                              <a:latin typeface="Cambria Math" panose="02040503050406030204" pitchFamily="18" charset="0"/>
                            </a:rPr>
                            <m:t>∗</m:t>
                          </m:r>
                          <m:r>
                            <a:rPr lang="en-US" i="1">
                              <a:latin typeface="Cambria Math" panose="02040503050406030204" pitchFamily="18" charset="0"/>
                            </a:rPr>
                            <m:t>𝛿</m:t>
                          </m:r>
                        </m:e>
                        <m:sub>
                          <m:r>
                            <a:rPr lang="en-US" i="1">
                              <a:latin typeface="Cambria Math" panose="02040503050406030204" pitchFamily="18" charset="0"/>
                            </a:rPr>
                            <m:t>𝑖</m:t>
                          </m:r>
                        </m:sub>
                        <m:sup>
                          <m:r>
                            <a:rPr lang="en-US" b="0" i="1" smtClean="0">
                              <a:latin typeface="Cambria Math" panose="02040503050406030204" pitchFamily="18" charset="0"/>
                            </a:rPr>
                            <m:t>𝐿</m:t>
                          </m:r>
                        </m:sup>
                      </m:sSubSup>
                      <m:r>
                        <a:rPr lang="en-US" i="1">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𝜂</m:t>
                      </m:r>
                      <m:r>
                        <a:rPr lang="en-US" b="0" i="1" smtClean="0">
                          <a:latin typeface="Cambria Math" panose="02040503050406030204" pitchFamily="18" charset="0"/>
                        </a:rPr>
                        <m:t>∗±0.5</m:t>
                      </m:r>
                    </m:oMath>
                  </m:oMathPara>
                </a14:m>
                <a:endParaRPr lang="en-US" dirty="0"/>
              </a:p>
              <a:p>
                <a:pPr marL="301752" lvl="1" indent="0">
                  <a:buNone/>
                </a:pPr>
                <a:endParaRPr lang="en-US" dirty="0"/>
              </a:p>
              <a:p>
                <a:pPr marL="301752" lvl="1" indent="0">
                  <a:buNone/>
                </a:pPr>
                <a:r>
                  <a:rPr lang="en-US" dirty="0"/>
                  <a:t>The lower layers will not learn on this iteration since the error </a:t>
                </a: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𝑖</m:t>
                        </m:r>
                      </m:sub>
                      <m:sup>
                        <m:r>
                          <a:rPr lang="en-US" i="1">
                            <a:latin typeface="Cambria Math" panose="02040503050406030204" pitchFamily="18" charset="0"/>
                          </a:rPr>
                          <m:t>𝑙</m:t>
                        </m:r>
                      </m:sup>
                    </m:sSubSup>
                  </m:oMath>
                </a14:m>
                <a:r>
                  <a:rPr lang="en-US" dirty="0"/>
                  <a:t> is zero. </a:t>
                </a:r>
              </a:p>
              <a:p>
                <a:pPr marL="301752" lvl="1" indent="0">
                  <a:buNone/>
                </a:pPr>
                <a:endParaRPr lang="en-US" dirty="0"/>
              </a:p>
              <a:p>
                <a:pPr marL="301752" lvl="1" indent="0">
                  <a:buNone/>
                </a:pPr>
                <a:r>
                  <a:rPr lang="en-US" dirty="0"/>
                  <a:t>										</a:t>
                </a:r>
              </a:p>
              <a:p>
                <a:pPr marL="301752" lvl="1" indent="0">
                  <a:buNone/>
                </a:pPr>
                <a:r>
                  <a:rPr lang="en-US" dirty="0"/>
                  <a:t>								</a:t>
                </a:r>
              </a:p>
              <a:p>
                <a:pPr marL="301752" lvl="1" indent="0">
                  <a:buNone/>
                </a:pPr>
                <a:r>
                  <a:rPr lang="en-US" dirty="0"/>
                  <a:t>					</a:t>
                </a:r>
              </a:p>
              <a:p>
                <a:pPr marL="301752" lvl="1" indent="0">
                  <a:buNone/>
                </a:pPr>
                <a:r>
                  <a:rPr lang="en-US" dirty="0"/>
                  <a:t>					</a:t>
                </a:r>
              </a:p>
            </p:txBody>
          </p:sp>
        </mc:Choice>
        <mc:Fallback>
          <p:sp>
            <p:nvSpPr>
              <p:cNvPr id="9" name="Content Placeholder 8"/>
              <p:cNvSpPr>
                <a:spLocks noGrp="1" noRot="1" noChangeAspect="1" noMove="1" noResize="1" noEditPoints="1" noAdjustHandles="1" noChangeArrowheads="1" noChangeShapeType="1" noTextEdit="1"/>
              </p:cNvSpPr>
              <p:nvPr>
                <p:ph sz="half" idx="2"/>
              </p:nvPr>
            </p:nvSpPr>
            <p:spPr>
              <a:xfrm>
                <a:off x="5634444" y="1762863"/>
                <a:ext cx="5946367" cy="4485537"/>
              </a:xfrm>
              <a:blipFill>
                <a:blip r:embed="rId3"/>
                <a:stretch>
                  <a:fillRect t="-1690" r="-426"/>
                </a:stretch>
              </a:blipFill>
            </p:spPr>
            <p:txBody>
              <a:bodyPr/>
              <a:lstStyle/>
              <a:p>
                <a:r>
                  <a:rPr lang="en-US">
                    <a:noFill/>
                  </a:rPr>
                  <a:t> </a:t>
                </a:r>
              </a:p>
            </p:txBody>
          </p:sp>
        </mc:Fallback>
      </mc:AlternateContent>
      <p:sp>
        <p:nvSpPr>
          <p:cNvPr id="8" name="Oval 7"/>
          <p:cNvSpPr/>
          <p:nvPr/>
        </p:nvSpPr>
        <p:spPr>
          <a:xfrm>
            <a:off x="2199879"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904900"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09921"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314942" y="4414469"/>
            <a:ext cx="533400" cy="533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Oval 12"/>
              <p:cNvSpPr/>
              <p:nvPr/>
            </p:nvSpPr>
            <p:spPr>
              <a:xfrm>
                <a:off x="2513108" y="330750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ro-RO" b="0" i="1" smtClean="0">
                              <a:solidFill>
                                <a:schemeClr val="tx1"/>
                              </a:solidFill>
                              <a:latin typeface="Cambria Math" panose="02040503050406030204" pitchFamily="18" charset="0"/>
                            </a:rPr>
                            <m:t>𝑙</m:t>
                          </m:r>
                        </m:sup>
                      </m:sSubSup>
                    </m:oMath>
                  </m:oMathPara>
                </a14:m>
                <a:endParaRPr lang="en-US" dirty="0">
                  <a:solidFill>
                    <a:schemeClr val="tx1"/>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513108" y="3307501"/>
                <a:ext cx="533400" cy="533400"/>
              </a:xfrm>
              <a:prstGeom prst="ellipse">
                <a:avLst/>
              </a:prstGeom>
              <a:blipFill rotWithShape="0">
                <a:blip r:embed="rId4"/>
                <a:stretch>
                  <a:fillRect/>
                </a:stretch>
              </a:blipFill>
              <a:ln>
                <a:miter lim="800000"/>
              </a:ln>
            </p:spPr>
            <p:txBody>
              <a:bodyPr/>
              <a:lstStyle/>
              <a:p>
                <a:r>
                  <a:rPr lang="ro-RO">
                    <a:noFill/>
                  </a:rPr>
                  <a:t> </a:t>
                </a:r>
              </a:p>
            </p:txBody>
          </p:sp>
        </mc:Fallback>
      </mc:AlternateContent>
      <p:sp>
        <p:nvSpPr>
          <p:cNvPr id="14" name="Oval 13"/>
          <p:cNvSpPr/>
          <p:nvPr/>
        </p:nvSpPr>
        <p:spPr>
          <a:xfrm>
            <a:off x="3280675" y="329789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048242" y="330750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Oval 45"/>
              <p:cNvSpPr/>
              <p:nvPr/>
            </p:nvSpPr>
            <p:spPr>
              <a:xfrm>
                <a:off x="3275012" y="24384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𝐿</m:t>
                          </m:r>
                        </m:sup>
                      </m:sSubSup>
                    </m:oMath>
                  </m:oMathPara>
                </a14:m>
                <a:endParaRPr lang="en-US" dirty="0">
                  <a:solidFill>
                    <a:schemeClr val="tx1"/>
                  </a:solidFill>
                </a:endParaRPr>
              </a:p>
            </p:txBody>
          </p:sp>
        </mc:Choice>
        <mc:Fallback xmlns="">
          <p:sp>
            <p:nvSpPr>
              <p:cNvPr id="46" name="Oval 45"/>
              <p:cNvSpPr>
                <a:spLocks noRot="1" noChangeAspect="1" noMove="1" noResize="1" noEditPoints="1" noAdjustHandles="1" noChangeArrowheads="1" noChangeShapeType="1" noTextEdit="1"/>
              </p:cNvSpPr>
              <p:nvPr/>
            </p:nvSpPr>
            <p:spPr>
              <a:xfrm>
                <a:off x="3275012" y="2438400"/>
                <a:ext cx="533400" cy="533400"/>
              </a:xfrm>
              <a:prstGeom prst="ellipse">
                <a:avLst/>
              </a:prstGeom>
              <a:blipFill rotWithShape="0">
                <a:blip r:embed="rId5"/>
                <a:stretch>
                  <a:fillRect/>
                </a:stretch>
              </a:blipFill>
              <a:ln>
                <a:miter lim="800000"/>
              </a:ln>
            </p:spPr>
            <p:txBody>
              <a:bodyPr/>
              <a:lstStyle/>
              <a:p>
                <a:r>
                  <a:rPr lang="ro-RO">
                    <a:noFill/>
                  </a:rPr>
                  <a:t> </a:t>
                </a:r>
              </a:p>
            </p:txBody>
          </p:sp>
        </mc:Fallback>
      </mc:AlternateContent>
      <p:cxnSp>
        <p:nvCxnSpPr>
          <p:cNvPr id="48" name="Straight Arrow Connector 47"/>
          <p:cNvCxnSpPr>
            <a:stCxn id="8" idx="0"/>
            <a:endCxn id="13" idx="4"/>
          </p:cNvCxnSpPr>
          <p:nvPr/>
        </p:nvCxnSpPr>
        <p:spPr>
          <a:xfrm flipV="1">
            <a:off x="2466579" y="3840901"/>
            <a:ext cx="313229"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0"/>
            <a:endCxn id="14" idx="4"/>
          </p:cNvCxnSpPr>
          <p:nvPr/>
        </p:nvCxnSpPr>
        <p:spPr>
          <a:xfrm flipV="1">
            <a:off x="2466579" y="3831290"/>
            <a:ext cx="108079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8" idx="0"/>
            <a:endCxn id="45" idx="4"/>
          </p:cNvCxnSpPr>
          <p:nvPr/>
        </p:nvCxnSpPr>
        <p:spPr>
          <a:xfrm flipV="1">
            <a:off x="2466579" y="3840901"/>
            <a:ext cx="184836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0" idx="0"/>
            <a:endCxn id="13" idx="4"/>
          </p:cNvCxnSpPr>
          <p:nvPr/>
        </p:nvCxnSpPr>
        <p:spPr>
          <a:xfrm flipH="1" flipV="1">
            <a:off x="2779808" y="3840901"/>
            <a:ext cx="39179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0"/>
            <a:endCxn id="14" idx="4"/>
          </p:cNvCxnSpPr>
          <p:nvPr/>
        </p:nvCxnSpPr>
        <p:spPr>
          <a:xfrm flipV="1">
            <a:off x="3171600" y="3831290"/>
            <a:ext cx="375775"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0" idx="0"/>
            <a:endCxn id="45" idx="4"/>
          </p:cNvCxnSpPr>
          <p:nvPr/>
        </p:nvCxnSpPr>
        <p:spPr>
          <a:xfrm flipV="1">
            <a:off x="3171600" y="3840901"/>
            <a:ext cx="114334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1" idx="0"/>
            <a:endCxn id="14" idx="4"/>
          </p:cNvCxnSpPr>
          <p:nvPr/>
        </p:nvCxnSpPr>
        <p:spPr>
          <a:xfrm flipH="1" flipV="1">
            <a:off x="3547375" y="3831290"/>
            <a:ext cx="32924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 idx="0"/>
            <a:endCxn id="13" idx="4"/>
          </p:cNvCxnSpPr>
          <p:nvPr/>
        </p:nvCxnSpPr>
        <p:spPr>
          <a:xfrm flipH="1" flipV="1">
            <a:off x="2779808" y="3840901"/>
            <a:ext cx="109681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1" idx="0"/>
            <a:endCxn id="45" idx="4"/>
          </p:cNvCxnSpPr>
          <p:nvPr/>
        </p:nvCxnSpPr>
        <p:spPr>
          <a:xfrm flipV="1">
            <a:off x="3876621" y="3840901"/>
            <a:ext cx="438321"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2" idx="0"/>
            <a:endCxn id="13" idx="4"/>
          </p:cNvCxnSpPr>
          <p:nvPr/>
        </p:nvCxnSpPr>
        <p:spPr>
          <a:xfrm flipH="1" flipV="1">
            <a:off x="2779808" y="3840901"/>
            <a:ext cx="1801834"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2" idx="0"/>
            <a:endCxn id="14" idx="4"/>
          </p:cNvCxnSpPr>
          <p:nvPr/>
        </p:nvCxnSpPr>
        <p:spPr>
          <a:xfrm flipH="1" flipV="1">
            <a:off x="3547375" y="3831290"/>
            <a:ext cx="1034267"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2" idx="0"/>
            <a:endCxn id="45" idx="4"/>
          </p:cNvCxnSpPr>
          <p:nvPr/>
        </p:nvCxnSpPr>
        <p:spPr>
          <a:xfrm flipH="1" flipV="1">
            <a:off x="4314942" y="3840901"/>
            <a:ext cx="266700"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3" idx="0"/>
            <a:endCxn id="46" idx="4"/>
          </p:cNvCxnSpPr>
          <p:nvPr/>
        </p:nvCxnSpPr>
        <p:spPr>
          <a:xfrm flipV="1">
            <a:off x="2779808" y="2971800"/>
            <a:ext cx="761904"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4" idx="0"/>
            <a:endCxn id="46" idx="4"/>
          </p:cNvCxnSpPr>
          <p:nvPr/>
        </p:nvCxnSpPr>
        <p:spPr>
          <a:xfrm flipH="1" flipV="1">
            <a:off x="3541712" y="2971800"/>
            <a:ext cx="5663" cy="32609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5" idx="0"/>
            <a:endCxn id="46" idx="4"/>
          </p:cNvCxnSpPr>
          <p:nvPr/>
        </p:nvCxnSpPr>
        <p:spPr>
          <a:xfrm flipH="1" flipV="1">
            <a:off x="3541712" y="2971800"/>
            <a:ext cx="773230"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3" name="Left Brace 92"/>
          <p:cNvSpPr/>
          <p:nvPr/>
        </p:nvSpPr>
        <p:spPr>
          <a:xfrm>
            <a:off x="5367745" y="2402633"/>
            <a:ext cx="685800" cy="3962400"/>
          </a:xfrm>
          <a:prstGeom prst="leftBrac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o-RO"/>
          </a:p>
        </p:txBody>
      </p:sp>
      <p:cxnSp>
        <p:nvCxnSpPr>
          <p:cNvPr id="4" name="Straight Arrow Connector 3"/>
          <p:cNvCxnSpPr>
            <a:stCxn id="46" idx="0"/>
          </p:cNvCxnSpPr>
          <p:nvPr/>
        </p:nvCxnSpPr>
        <p:spPr>
          <a:xfrm flipV="1">
            <a:off x="3541712" y="2133600"/>
            <a:ext cx="0" cy="30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591846" y="2152168"/>
            <a:ext cx="638316" cy="286232"/>
          </a:xfrm>
          <a:prstGeom prst="rect">
            <a:avLst/>
          </a:prstGeom>
          <a:noFill/>
        </p:spPr>
        <p:txBody>
          <a:bodyPr wrap="none" rtlCol="0">
            <a:spAutoFit/>
          </a:bodyPr>
          <a:lstStyle/>
          <a:p>
            <a:pPr>
              <a:lnSpc>
                <a:spcPct val="90000"/>
              </a:lnSpc>
            </a:pPr>
            <a:r>
              <a:rPr lang="en-US" sz="1400" dirty="0">
                <a:solidFill>
                  <a:schemeClr val="bg1"/>
                </a:solidFill>
              </a:rPr>
              <a:t>y=0.5</a:t>
            </a:r>
            <a:endParaRPr lang="ro-RO" sz="2400" dirty="0">
              <a:solidFill>
                <a:schemeClr val="bg1"/>
              </a:solidFill>
            </a:endParaRPr>
          </a:p>
        </p:txBody>
      </p:sp>
      <mc:AlternateContent xmlns:mc="http://schemas.openxmlformats.org/markup-compatibility/2006" xmlns:a14="http://schemas.microsoft.com/office/drawing/2010/main">
        <mc:Choice Requires="a14">
          <p:sp>
            <p:nvSpPr>
              <p:cNvPr id="31" name="TextBox 30"/>
              <p:cNvSpPr txBox="1"/>
              <p:nvPr/>
            </p:nvSpPr>
            <p:spPr>
              <a:xfrm>
                <a:off x="1821936" y="3379854"/>
                <a:ext cx="558166" cy="301749"/>
              </a:xfrm>
              <a:prstGeom prst="rect">
                <a:avLst/>
              </a:prstGeom>
              <a:noFill/>
            </p:spPr>
            <p:txBody>
              <a:bodyPr wrap="none" rtlCol="0">
                <a:spAutoFit/>
              </a:bodyPr>
              <a:lstStyle/>
              <a:p>
                <a:pPr>
                  <a:lnSpc>
                    <a:spcPct val="90000"/>
                  </a:lnSpc>
                </a:pPr>
                <a14:m>
                  <m:oMath xmlns:m="http://schemas.openxmlformats.org/officeDocument/2006/math">
                    <m:sSubSup>
                      <m:sSubSupPr>
                        <m:ctrlPr>
                          <a:rPr lang="en-US" sz="1400" b="0" i="1" smtClean="0">
                            <a:solidFill>
                              <a:srgbClr val="FF0000"/>
                            </a:solidFill>
                            <a:latin typeface="Cambria Math" panose="02040503050406030204" pitchFamily="18" charset="0"/>
                          </a:rPr>
                        </m:ctrlPr>
                      </m:sSubSupPr>
                      <m:e>
                        <m:r>
                          <a:rPr lang="en-US" sz="1400" b="0" i="1" smtClean="0">
                            <a:solidFill>
                              <a:srgbClr val="FF0000"/>
                            </a:solidFill>
                            <a:latin typeface="Cambria Math" panose="02040503050406030204" pitchFamily="18" charset="0"/>
                          </a:rPr>
                          <m:t>𝛿</m:t>
                        </m:r>
                      </m:e>
                      <m:sub>
                        <m:r>
                          <a:rPr lang="en-US" sz="1400" b="0" i="1" smtClean="0">
                            <a:solidFill>
                              <a:srgbClr val="FF0000"/>
                            </a:solidFill>
                            <a:latin typeface="Cambria Math" panose="02040503050406030204" pitchFamily="18" charset="0"/>
                          </a:rPr>
                          <m:t>𝑖</m:t>
                        </m:r>
                      </m:sub>
                      <m:sup>
                        <m:r>
                          <a:rPr lang="en-US" sz="1400" b="0" i="1" smtClean="0">
                            <a:solidFill>
                              <a:srgbClr val="FF0000"/>
                            </a:solidFill>
                            <a:latin typeface="Cambria Math" panose="02040503050406030204" pitchFamily="18" charset="0"/>
                          </a:rPr>
                          <m:t>𝑙</m:t>
                        </m:r>
                      </m:sup>
                    </m:sSubSup>
                  </m:oMath>
                </a14:m>
                <a:r>
                  <a:rPr lang="en-US" sz="1400" dirty="0">
                    <a:solidFill>
                      <a:srgbClr val="FF0000"/>
                    </a:solidFill>
                  </a:rPr>
                  <a:t>=0</a:t>
                </a:r>
                <a:endParaRPr lang="ro-RO" sz="2400"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821936" y="3379854"/>
                <a:ext cx="558166" cy="301749"/>
              </a:xfrm>
              <a:prstGeom prst="rect">
                <a:avLst/>
              </a:prstGeom>
              <a:blipFill>
                <a:blip r:embed="rId6"/>
                <a:stretch>
                  <a:fillRect t="-4000" r="-2222"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062950" y="3025523"/>
                <a:ext cx="872611" cy="301749"/>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𝑦</m:t>
                          </m:r>
                        </m:e>
                        <m:sub>
                          <m:r>
                            <a:rPr lang="en-US" sz="1400" b="0" i="1" smtClean="0">
                              <a:solidFill>
                                <a:schemeClr val="bg1"/>
                              </a:solidFill>
                              <a:latin typeface="Cambria Math" panose="02040503050406030204" pitchFamily="18" charset="0"/>
                            </a:rPr>
                            <m:t>𝑖</m:t>
                          </m:r>
                        </m:sub>
                        <m:sup>
                          <m:r>
                            <a:rPr lang="en-US" sz="1400" b="0" i="1" smtClean="0">
                              <a:solidFill>
                                <a:schemeClr val="bg1"/>
                              </a:solidFill>
                              <a:latin typeface="Cambria Math" panose="02040503050406030204" pitchFamily="18" charset="0"/>
                            </a:rPr>
                            <m:t>𝑙</m:t>
                          </m:r>
                        </m:sup>
                      </m:sSubSup>
                      <m:r>
                        <a:rPr lang="en-US" sz="1400" b="0" i="1" smtClean="0">
                          <a:solidFill>
                            <a:schemeClr val="bg1"/>
                          </a:solidFill>
                          <a:latin typeface="Cambria Math" panose="02040503050406030204" pitchFamily="18" charset="0"/>
                        </a:rPr>
                        <m:t>=0.5</m:t>
                      </m:r>
                    </m:oMath>
                  </m:oMathPara>
                </a14:m>
                <a:endParaRPr lang="ro-RO" sz="2400" dirty="0">
                  <a:solidFill>
                    <a:schemeClr val="bg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062950" y="3025523"/>
                <a:ext cx="872611" cy="301749"/>
              </a:xfrm>
              <a:prstGeom prst="rect">
                <a:avLst/>
              </a:prstGeom>
              <a:blipFill rotWithShape="0">
                <a:blip r:embed="rId7"/>
                <a:stretch>
                  <a:fillRect b="-2000"/>
                </a:stretch>
              </a:blipFill>
            </p:spPr>
            <p:txBody>
              <a:bodyPr/>
              <a:lstStyle/>
              <a:p>
                <a:r>
                  <a:rPr lang="ro-RO">
                    <a:noFill/>
                  </a:rPr>
                  <a:t> </a:t>
                </a:r>
              </a:p>
            </p:txBody>
          </p:sp>
        </mc:Fallback>
      </mc:AlternateContent>
    </p:spTree>
    <p:extLst>
      <p:ext uri="{BB962C8B-B14F-4D97-AF65-F5344CB8AC3E}">
        <p14:creationId xmlns:p14="http://schemas.microsoft.com/office/powerpoint/2010/main" val="3340342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4D21C-D76F-7295-D121-FD3B39150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C4CAF8-9650-6128-7299-5870D11FE249}"/>
              </a:ext>
            </a:extLst>
          </p:cNvPr>
          <p:cNvSpPr>
            <a:spLocks noGrp="1"/>
          </p:cNvSpPr>
          <p:nvPr>
            <p:ph type="title"/>
          </p:nvPr>
        </p:nvSpPr>
        <p:spPr/>
        <p:txBody>
          <a:bodyPr/>
          <a:lstStyle/>
          <a:p>
            <a:r>
              <a:rPr lang="en-US" dirty="0"/>
              <a:t>Weight Initialization</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701CE637-3C2E-AC11-A38B-D09F30D081C6}"/>
                  </a:ext>
                </a:extLst>
              </p:cNvPr>
              <p:cNvSpPr>
                <a:spLocks noGrp="1"/>
              </p:cNvSpPr>
              <p:nvPr>
                <p:ph sz="half" idx="2"/>
              </p:nvPr>
            </p:nvSpPr>
            <p:spPr>
              <a:xfrm>
                <a:off x="5702654" y="1762863"/>
                <a:ext cx="5878158" cy="4485537"/>
              </a:xfrm>
            </p:spPr>
            <p:txBody>
              <a:bodyPr>
                <a:noAutofit/>
              </a:bodyPr>
              <a:lstStyle/>
              <a:p>
                <a:pPr marL="301752" lvl="1" indent="0">
                  <a:buNone/>
                </a:pPr>
                <a:r>
                  <a:rPr lang="ro-RO" dirty="0"/>
                  <a:t>				</a:t>
                </a:r>
              </a:p>
              <a:p>
                <a:pPr marL="301752" lvl="1" indent="0">
                  <a:buNone/>
                </a:pPr>
                <a:endParaRPr lang="en-US" dirty="0"/>
              </a:p>
              <a:p>
                <a:pPr marL="301752" lvl="1" indent="0">
                  <a:buNone/>
                </a:pPr>
                <a:r>
                  <a:rPr lang="en-US" dirty="0"/>
                  <a:t>On the next iteration, the error at the final error will depend on the label and we will also have an error backpropagated..</a:t>
                </a:r>
                <a:br>
                  <a:rPr lang="en-US" dirty="0"/>
                </a:br>
                <a:br>
                  <a:rPr lang="en-US" dirty="0"/>
                </a:br>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𝑙</m:t>
                        </m:r>
                      </m:sup>
                    </m:sSubSup>
                    <m:d>
                      <m:dPr>
                        <m:ctrlPr>
                          <a:rPr lang="en-US" i="1">
                            <a:latin typeface="Cambria Math" panose="02040503050406030204" pitchFamily="18" charset="0"/>
                          </a:rPr>
                        </m:ctrlPr>
                      </m:d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𝑙</m:t>
                            </m:r>
                          </m:sup>
                        </m:sSubSup>
                      </m:e>
                    </m:d>
                    <m:nary>
                      <m:naryPr>
                        <m:chr m:val="∑"/>
                        <m:supHide m:val="on"/>
                        <m:ctrlPr>
                          <a:rPr lang="en-US" i="1">
                            <a:latin typeface="Cambria Math" panose="02040503050406030204" pitchFamily="18" charset="0"/>
                          </a:rPr>
                        </m:ctrlPr>
                      </m:naryPr>
                      <m:sub>
                        <m:r>
                          <a:rPr lang="en-US" i="1">
                            <a:latin typeface="Cambria Math" panose="02040503050406030204" pitchFamily="18" charset="0"/>
                          </a:rPr>
                          <m:t>𝑘</m:t>
                        </m:r>
                      </m:sub>
                      <m:sup/>
                      <m:e>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𝑖</m:t>
                            </m:r>
                          </m:sub>
                          <m:sup>
                            <m:r>
                              <a:rPr lang="en-US" i="1">
                                <a:latin typeface="Cambria Math" panose="02040503050406030204" pitchFamily="18" charset="0"/>
                              </a:rPr>
                              <m:t>𝑙</m:t>
                            </m:r>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𝑖𝑘</m:t>
                            </m:r>
                          </m:sub>
                          <m:sup>
                            <m:r>
                              <a:rPr lang="en-US" i="1">
                                <a:latin typeface="Cambria Math" panose="02040503050406030204" pitchFamily="18" charset="0"/>
                              </a:rPr>
                              <m:t>𝑙</m:t>
                            </m:r>
                            <m:r>
                              <a:rPr lang="en-US" i="1">
                                <a:latin typeface="Cambria Math" panose="02040503050406030204" pitchFamily="18" charset="0"/>
                              </a:rPr>
                              <m:t>+1</m:t>
                            </m:r>
                          </m:sup>
                        </m:sSubSup>
                      </m:e>
                    </m:nary>
                  </m:oMath>
                </a14:m>
                <a:r>
                  <a:rPr lang="en-US" dirty="0"/>
                  <a:t> </a:t>
                </a:r>
                <a:endParaRPr lang="en-US" i="1" dirty="0">
                  <a:latin typeface="Cambria Math" panose="02040503050406030204" pitchFamily="18" charset="0"/>
                </a:endParaRPr>
              </a:p>
              <a:p>
                <a:pPr marL="301752" lvl="1" indent="0">
                  <a:buNone/>
                </a:pPr>
                <a:r>
                  <a:rPr lang="en-US" dirty="0"/>
                  <a:t>Since each weights has the same value, and each neuron in the layer has the same activation, so is the error</a:t>
                </a:r>
              </a:p>
              <a:p>
                <a:pPr marL="301752" lvl="1" indent="0">
                  <a:buNone/>
                </a:pPr>
                <a:br>
                  <a:rPr lang="en-US" i="1" dirty="0">
                    <a:latin typeface="Cambria Math" panose="02040503050406030204" pitchFamily="18" charset="0"/>
                  </a:rPr>
                </a:br>
                <a14:m>
                  <m:oMathPara xmlns:m="http://schemas.openxmlformats.org/officeDocument/2006/math">
                    <m:oMathParaPr>
                      <m:jc m:val="left"/>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𝑙</m:t>
                          </m:r>
                        </m:sup>
                      </m:sSubSup>
                      <m:d>
                        <m:dPr>
                          <m:ctrlPr>
                            <a:rPr lang="en-US" i="1">
                              <a:latin typeface="Cambria Math" panose="02040503050406030204" pitchFamily="18" charset="0"/>
                            </a:rPr>
                          </m:ctrlPr>
                        </m:d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𝑖</m:t>
                              </m:r>
                            </m:sub>
                            <m:sup>
                              <m:r>
                                <a:rPr lang="en-US" i="1">
                                  <a:latin typeface="Cambria Math" panose="02040503050406030204" pitchFamily="18" charset="0"/>
                                </a:rPr>
                                <m:t>𝑙</m:t>
                              </m:r>
                            </m:sup>
                          </m:sSubSup>
                        </m:e>
                      </m:d>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m:rPr>
                              <m:sty m:val="p"/>
                            </m:rPr>
                            <a:rPr lang="en-US" b="0" i="0" smtClean="0">
                              <a:latin typeface="Cambria Math" panose="02040503050406030204" pitchFamily="18" charset="0"/>
                            </a:rPr>
                            <m:t>in</m:t>
                          </m:r>
                        </m:sub>
                      </m:sSub>
                      <m:sSubSup>
                        <m:sSubSupPr>
                          <m:ctrlPr>
                            <a:rPr lang="en-US" i="1">
                              <a:latin typeface="Cambria Math" panose="02040503050406030204" pitchFamily="18" charset="0"/>
                            </a:rPr>
                          </m:ctrlPr>
                        </m:sSubSupPr>
                        <m:e>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strike="sngStrike">
                                  <a:latin typeface="Cambria Math" panose="02040503050406030204" pitchFamily="18" charset="0"/>
                                </a:rPr>
                                <m:t>𝑖</m:t>
                              </m:r>
                            </m:sub>
                            <m:sup>
                              <m:r>
                                <a:rPr lang="en-US" i="1">
                                  <a:latin typeface="Cambria Math" panose="02040503050406030204" pitchFamily="18" charset="0"/>
                                </a:rPr>
                                <m:t>𝑙</m:t>
                              </m:r>
                              <m:r>
                                <a:rPr lang="en-US" i="1">
                                  <a:latin typeface="Cambria Math" panose="02040503050406030204" pitchFamily="18" charset="0"/>
                                </a:rPr>
                                <m:t>+1</m:t>
                              </m:r>
                            </m:sup>
                          </m:sSubSup>
                          <m:r>
                            <a:rPr lang="en-US" i="1">
                              <a:latin typeface="Cambria Math" panose="02040503050406030204" pitchFamily="18" charset="0"/>
                            </a:rPr>
                            <m:t>𝑤</m:t>
                          </m:r>
                        </m:e>
                        <m:sub>
                          <m:r>
                            <a:rPr lang="en-US" i="1" strike="sngStrike">
                              <a:latin typeface="Cambria Math" panose="02040503050406030204" pitchFamily="18" charset="0"/>
                            </a:rPr>
                            <m:t>𝑖𝑘</m:t>
                          </m:r>
                        </m:sub>
                        <m:sup>
                          <m:r>
                            <a:rPr lang="en-US" i="1">
                              <a:latin typeface="Cambria Math" panose="02040503050406030204" pitchFamily="18" charset="0"/>
                            </a:rPr>
                            <m:t>𝑙</m:t>
                          </m:r>
                          <m:r>
                            <a:rPr lang="en-US" i="1">
                              <a:latin typeface="Cambria Math" panose="02040503050406030204" pitchFamily="18" charset="0"/>
                            </a:rPr>
                            <m:t>+1</m:t>
                          </m:r>
                        </m:sup>
                      </m:sSubSup>
                    </m:oMath>
                  </m:oMathPara>
                </a14:m>
                <a:endParaRPr lang="en-US" dirty="0"/>
              </a:p>
              <a:p>
                <a:pPr marL="301752" lvl="1" indent="0">
                  <a:buNone/>
                </a:pPr>
                <a:endParaRPr lang="en-US" dirty="0"/>
              </a:p>
              <a:p>
                <a:pPr marL="301752" lvl="1" indent="0">
                  <a:buNone/>
                </a:pPr>
                <a:endParaRPr lang="en-US" dirty="0"/>
              </a:p>
              <a:p>
                <a:pPr marL="301752" lvl="1" indent="0">
                  <a:buNone/>
                </a:pPr>
                <a:r>
                  <a:rPr lang="en-US" dirty="0"/>
                  <a:t>										</a:t>
                </a:r>
              </a:p>
              <a:p>
                <a:pPr marL="301752" lvl="1" indent="0">
                  <a:buNone/>
                </a:pPr>
                <a:r>
                  <a:rPr lang="en-US" dirty="0"/>
                  <a:t>								</a:t>
                </a:r>
              </a:p>
              <a:p>
                <a:pPr marL="301752" lvl="1" indent="0">
                  <a:buNone/>
                </a:pPr>
                <a:r>
                  <a:rPr lang="en-US" dirty="0"/>
                  <a:t>					</a:t>
                </a:r>
              </a:p>
              <a:p>
                <a:pPr marL="301752" lvl="1" indent="0">
                  <a:buNone/>
                </a:pPr>
                <a:r>
                  <a:rPr lang="en-US" dirty="0"/>
                  <a:t>					</a:t>
                </a:r>
              </a:p>
            </p:txBody>
          </p:sp>
        </mc:Choice>
        <mc:Fallback>
          <p:sp>
            <p:nvSpPr>
              <p:cNvPr id="9" name="Content Placeholder 8">
                <a:extLst>
                  <a:ext uri="{FF2B5EF4-FFF2-40B4-BE49-F238E27FC236}">
                    <a16:creationId xmlns:a16="http://schemas.microsoft.com/office/drawing/2014/main" id="{701CE637-3C2E-AC11-A38B-D09F30D081C6}"/>
                  </a:ext>
                </a:extLst>
              </p:cNvPr>
              <p:cNvSpPr>
                <a:spLocks noGrp="1" noRot="1" noChangeAspect="1" noMove="1" noResize="1" noEditPoints="1" noAdjustHandles="1" noChangeArrowheads="1" noChangeShapeType="1" noTextEdit="1"/>
              </p:cNvSpPr>
              <p:nvPr>
                <p:ph sz="half" idx="2"/>
              </p:nvPr>
            </p:nvSpPr>
            <p:spPr>
              <a:xfrm>
                <a:off x="5702654" y="1762863"/>
                <a:ext cx="5878158" cy="4485537"/>
              </a:xfrm>
              <a:blipFill>
                <a:blip r:embed="rId2"/>
                <a:stretch>
                  <a:fillRect r="-860"/>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D2F179D4-E6D1-9B8A-F91C-B2FD9376DECD}"/>
              </a:ext>
            </a:extLst>
          </p:cNvPr>
          <p:cNvSpPr/>
          <p:nvPr/>
        </p:nvSpPr>
        <p:spPr>
          <a:xfrm>
            <a:off x="2199879"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396F5E6-1DA9-37C9-7196-7201AF9247FE}"/>
              </a:ext>
            </a:extLst>
          </p:cNvPr>
          <p:cNvSpPr/>
          <p:nvPr/>
        </p:nvSpPr>
        <p:spPr>
          <a:xfrm>
            <a:off x="2904900"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558C4B8-3129-B3F3-5B0A-2F0F422782D0}"/>
              </a:ext>
            </a:extLst>
          </p:cNvPr>
          <p:cNvSpPr/>
          <p:nvPr/>
        </p:nvSpPr>
        <p:spPr>
          <a:xfrm>
            <a:off x="3609921"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333B11F-5709-5BAF-3D2F-FE4DEFB05F03}"/>
              </a:ext>
            </a:extLst>
          </p:cNvPr>
          <p:cNvSpPr/>
          <p:nvPr/>
        </p:nvSpPr>
        <p:spPr>
          <a:xfrm>
            <a:off x="4314942" y="4414469"/>
            <a:ext cx="533400" cy="533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09D2EFB0-8756-DF2E-BC6F-110E7CC573A6}"/>
                  </a:ext>
                </a:extLst>
              </p:cNvPr>
              <p:cNvSpPr/>
              <p:nvPr/>
            </p:nvSpPr>
            <p:spPr>
              <a:xfrm>
                <a:off x="2513108" y="330750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ro-RO" b="0" i="1" smtClean="0">
                              <a:solidFill>
                                <a:schemeClr val="tx1"/>
                              </a:solidFill>
                              <a:latin typeface="Cambria Math" panose="02040503050406030204" pitchFamily="18" charset="0"/>
                            </a:rPr>
                            <m:t>𝑙</m:t>
                          </m:r>
                        </m:sup>
                      </m:sSubSup>
                    </m:oMath>
                  </m:oMathPara>
                </a14:m>
                <a:endParaRPr lang="en-US" dirty="0">
                  <a:solidFill>
                    <a:schemeClr val="tx1"/>
                  </a:solidFill>
                </a:endParaRPr>
              </a:p>
            </p:txBody>
          </p:sp>
        </mc:Choice>
        <mc:Fallback xmlns="">
          <p:sp>
            <p:nvSpPr>
              <p:cNvPr id="13" name="Oval 12">
                <a:extLst>
                  <a:ext uri="{FF2B5EF4-FFF2-40B4-BE49-F238E27FC236}">
                    <a16:creationId xmlns:a16="http://schemas.microsoft.com/office/drawing/2014/main" id="{09D2EFB0-8756-DF2E-BC6F-110E7CC573A6}"/>
                  </a:ext>
                </a:extLst>
              </p:cNvPr>
              <p:cNvSpPr>
                <a:spLocks noRot="1" noChangeAspect="1" noMove="1" noResize="1" noEditPoints="1" noAdjustHandles="1" noChangeArrowheads="1" noChangeShapeType="1" noTextEdit="1"/>
              </p:cNvSpPr>
              <p:nvPr/>
            </p:nvSpPr>
            <p:spPr>
              <a:xfrm>
                <a:off x="2513108" y="3307501"/>
                <a:ext cx="533400" cy="533400"/>
              </a:xfrm>
              <a:prstGeom prst="ellipse">
                <a:avLst/>
              </a:prstGeom>
              <a:blipFill>
                <a:blip r:embed="rId3"/>
                <a:stretch>
                  <a:fillRect/>
                </a:stretch>
              </a:blipFill>
              <a:ln>
                <a:miter lim="800000"/>
              </a:ln>
            </p:spPr>
            <p:txBody>
              <a:bodyPr/>
              <a:lstStyle/>
              <a:p>
                <a:r>
                  <a:rPr lang="en-US">
                    <a:noFill/>
                  </a:rPr>
                  <a:t> </a:t>
                </a:r>
              </a:p>
            </p:txBody>
          </p:sp>
        </mc:Fallback>
      </mc:AlternateContent>
      <p:sp>
        <p:nvSpPr>
          <p:cNvPr id="14" name="Oval 13">
            <a:extLst>
              <a:ext uri="{FF2B5EF4-FFF2-40B4-BE49-F238E27FC236}">
                <a16:creationId xmlns:a16="http://schemas.microsoft.com/office/drawing/2014/main" id="{6F388FBB-4C8A-DB89-45F7-60C10415E7D3}"/>
              </a:ext>
            </a:extLst>
          </p:cNvPr>
          <p:cNvSpPr/>
          <p:nvPr/>
        </p:nvSpPr>
        <p:spPr>
          <a:xfrm>
            <a:off x="3280675" y="329789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678121D8-B011-7A08-384B-EC484CB74667}"/>
              </a:ext>
            </a:extLst>
          </p:cNvPr>
          <p:cNvSpPr/>
          <p:nvPr/>
        </p:nvSpPr>
        <p:spPr>
          <a:xfrm>
            <a:off x="4048242" y="330750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Oval 45">
                <a:extLst>
                  <a:ext uri="{FF2B5EF4-FFF2-40B4-BE49-F238E27FC236}">
                    <a16:creationId xmlns:a16="http://schemas.microsoft.com/office/drawing/2014/main" id="{4F20A091-1F90-115A-AA93-D23D90BDA394}"/>
                  </a:ext>
                </a:extLst>
              </p:cNvPr>
              <p:cNvSpPr/>
              <p:nvPr/>
            </p:nvSpPr>
            <p:spPr>
              <a:xfrm>
                <a:off x="3275012" y="24384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𝐿</m:t>
                          </m:r>
                        </m:sup>
                      </m:sSubSup>
                    </m:oMath>
                  </m:oMathPara>
                </a14:m>
                <a:endParaRPr lang="en-US" dirty="0">
                  <a:solidFill>
                    <a:schemeClr val="tx1"/>
                  </a:solidFill>
                </a:endParaRPr>
              </a:p>
            </p:txBody>
          </p:sp>
        </mc:Choice>
        <mc:Fallback xmlns="">
          <p:sp>
            <p:nvSpPr>
              <p:cNvPr id="46" name="Oval 45">
                <a:extLst>
                  <a:ext uri="{FF2B5EF4-FFF2-40B4-BE49-F238E27FC236}">
                    <a16:creationId xmlns:a16="http://schemas.microsoft.com/office/drawing/2014/main" id="{4F20A091-1F90-115A-AA93-D23D90BDA394}"/>
                  </a:ext>
                </a:extLst>
              </p:cNvPr>
              <p:cNvSpPr>
                <a:spLocks noRot="1" noChangeAspect="1" noMove="1" noResize="1" noEditPoints="1" noAdjustHandles="1" noChangeArrowheads="1" noChangeShapeType="1" noTextEdit="1"/>
              </p:cNvSpPr>
              <p:nvPr/>
            </p:nvSpPr>
            <p:spPr>
              <a:xfrm>
                <a:off x="3275012" y="2438400"/>
                <a:ext cx="533400" cy="533400"/>
              </a:xfrm>
              <a:prstGeom prst="ellipse">
                <a:avLst/>
              </a:prstGeom>
              <a:blipFill>
                <a:blip r:embed="rId4"/>
                <a:stretch>
                  <a:fillRect/>
                </a:stretch>
              </a:blipFill>
              <a:ln>
                <a:miter lim="800000"/>
              </a:ln>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B1B8B606-1BC3-F090-83FF-51741B6F1165}"/>
              </a:ext>
            </a:extLst>
          </p:cNvPr>
          <p:cNvCxnSpPr>
            <a:stCxn id="8" idx="0"/>
            <a:endCxn id="13" idx="4"/>
          </p:cNvCxnSpPr>
          <p:nvPr/>
        </p:nvCxnSpPr>
        <p:spPr>
          <a:xfrm flipV="1">
            <a:off x="2466579" y="3840901"/>
            <a:ext cx="313229"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5D0FD60-0BD7-6C54-797B-4C9FAC4310ED}"/>
              </a:ext>
            </a:extLst>
          </p:cNvPr>
          <p:cNvCxnSpPr>
            <a:stCxn id="8" idx="0"/>
            <a:endCxn id="14" idx="4"/>
          </p:cNvCxnSpPr>
          <p:nvPr/>
        </p:nvCxnSpPr>
        <p:spPr>
          <a:xfrm flipV="1">
            <a:off x="2466579" y="3831290"/>
            <a:ext cx="108079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E786F42-CBFB-EAF8-E953-F9D129D5AD70}"/>
              </a:ext>
            </a:extLst>
          </p:cNvPr>
          <p:cNvCxnSpPr>
            <a:stCxn id="8" idx="0"/>
            <a:endCxn id="45" idx="4"/>
          </p:cNvCxnSpPr>
          <p:nvPr/>
        </p:nvCxnSpPr>
        <p:spPr>
          <a:xfrm flipV="1">
            <a:off x="2466579" y="3840901"/>
            <a:ext cx="184836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3E20DDBA-4C8E-9B42-3E9E-F6947407D00F}"/>
              </a:ext>
            </a:extLst>
          </p:cNvPr>
          <p:cNvCxnSpPr>
            <a:stCxn id="10" idx="0"/>
            <a:endCxn id="13" idx="4"/>
          </p:cNvCxnSpPr>
          <p:nvPr/>
        </p:nvCxnSpPr>
        <p:spPr>
          <a:xfrm flipH="1" flipV="1">
            <a:off x="2779808" y="3840901"/>
            <a:ext cx="39179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3CACC34-858C-9863-FC63-0F2E51A2587E}"/>
              </a:ext>
            </a:extLst>
          </p:cNvPr>
          <p:cNvCxnSpPr>
            <a:stCxn id="10" idx="0"/>
            <a:endCxn id="14" idx="4"/>
          </p:cNvCxnSpPr>
          <p:nvPr/>
        </p:nvCxnSpPr>
        <p:spPr>
          <a:xfrm flipV="1">
            <a:off x="3171600" y="3831290"/>
            <a:ext cx="375775"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83C50E9-3642-07BC-0A60-1FD1C6DF61C4}"/>
              </a:ext>
            </a:extLst>
          </p:cNvPr>
          <p:cNvCxnSpPr>
            <a:stCxn id="10" idx="0"/>
            <a:endCxn id="45" idx="4"/>
          </p:cNvCxnSpPr>
          <p:nvPr/>
        </p:nvCxnSpPr>
        <p:spPr>
          <a:xfrm flipV="1">
            <a:off x="3171600" y="3840901"/>
            <a:ext cx="114334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96A2AA-6D57-E0F1-8D19-9D3FF4D5547B}"/>
              </a:ext>
            </a:extLst>
          </p:cNvPr>
          <p:cNvCxnSpPr>
            <a:stCxn id="11" idx="0"/>
            <a:endCxn id="14" idx="4"/>
          </p:cNvCxnSpPr>
          <p:nvPr/>
        </p:nvCxnSpPr>
        <p:spPr>
          <a:xfrm flipH="1" flipV="1">
            <a:off x="3547375" y="3831290"/>
            <a:ext cx="32924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A08F338-DA1F-AEEF-75BC-A152104CED6C}"/>
              </a:ext>
            </a:extLst>
          </p:cNvPr>
          <p:cNvCxnSpPr>
            <a:stCxn id="11" idx="0"/>
            <a:endCxn id="13" idx="4"/>
          </p:cNvCxnSpPr>
          <p:nvPr/>
        </p:nvCxnSpPr>
        <p:spPr>
          <a:xfrm flipH="1" flipV="1">
            <a:off x="2779808" y="3840901"/>
            <a:ext cx="109681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0419C11-E445-96B3-178C-0A9A657C3CFF}"/>
              </a:ext>
            </a:extLst>
          </p:cNvPr>
          <p:cNvCxnSpPr>
            <a:stCxn id="11" idx="0"/>
            <a:endCxn id="45" idx="4"/>
          </p:cNvCxnSpPr>
          <p:nvPr/>
        </p:nvCxnSpPr>
        <p:spPr>
          <a:xfrm flipV="1">
            <a:off x="3876621" y="3840901"/>
            <a:ext cx="438321"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A317EE1-CBA5-6B13-B689-1E3C7EA7772A}"/>
              </a:ext>
            </a:extLst>
          </p:cNvPr>
          <p:cNvCxnSpPr>
            <a:stCxn id="12" idx="0"/>
            <a:endCxn id="13" idx="4"/>
          </p:cNvCxnSpPr>
          <p:nvPr/>
        </p:nvCxnSpPr>
        <p:spPr>
          <a:xfrm flipH="1" flipV="1">
            <a:off x="2779808" y="3840901"/>
            <a:ext cx="1801834"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DD073B1-73A3-84FA-39B9-600D6C41FE5C}"/>
              </a:ext>
            </a:extLst>
          </p:cNvPr>
          <p:cNvCxnSpPr>
            <a:stCxn id="12" idx="0"/>
            <a:endCxn id="14" idx="4"/>
          </p:cNvCxnSpPr>
          <p:nvPr/>
        </p:nvCxnSpPr>
        <p:spPr>
          <a:xfrm flipH="1" flipV="1">
            <a:off x="3547375" y="3831290"/>
            <a:ext cx="1034267"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82050E1-28E3-424D-7143-3E2AA27A0ECD}"/>
              </a:ext>
            </a:extLst>
          </p:cNvPr>
          <p:cNvCxnSpPr>
            <a:stCxn id="12" idx="0"/>
            <a:endCxn id="45" idx="4"/>
          </p:cNvCxnSpPr>
          <p:nvPr/>
        </p:nvCxnSpPr>
        <p:spPr>
          <a:xfrm flipH="1" flipV="1">
            <a:off x="4314942" y="3840901"/>
            <a:ext cx="266700"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8E4967A-A047-C472-7340-3E586C1FB653}"/>
              </a:ext>
            </a:extLst>
          </p:cNvPr>
          <p:cNvCxnSpPr>
            <a:stCxn id="13" idx="0"/>
            <a:endCxn id="46" idx="4"/>
          </p:cNvCxnSpPr>
          <p:nvPr/>
        </p:nvCxnSpPr>
        <p:spPr>
          <a:xfrm flipV="1">
            <a:off x="2779808" y="2971800"/>
            <a:ext cx="761904"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40F1D53-E2B1-A3C8-733D-B21AAD2814A8}"/>
              </a:ext>
            </a:extLst>
          </p:cNvPr>
          <p:cNvCxnSpPr>
            <a:stCxn id="14" idx="0"/>
            <a:endCxn id="46" idx="4"/>
          </p:cNvCxnSpPr>
          <p:nvPr/>
        </p:nvCxnSpPr>
        <p:spPr>
          <a:xfrm flipH="1" flipV="1">
            <a:off x="3541712" y="2971800"/>
            <a:ext cx="5663" cy="32609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889BF18C-5EC8-5D20-A525-7A77723734D2}"/>
              </a:ext>
            </a:extLst>
          </p:cNvPr>
          <p:cNvCxnSpPr>
            <a:stCxn id="45" idx="0"/>
            <a:endCxn id="46" idx="4"/>
          </p:cNvCxnSpPr>
          <p:nvPr/>
        </p:nvCxnSpPr>
        <p:spPr>
          <a:xfrm flipH="1" flipV="1">
            <a:off x="3541712" y="2971800"/>
            <a:ext cx="773230"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3" name="Left Brace 92">
            <a:extLst>
              <a:ext uri="{FF2B5EF4-FFF2-40B4-BE49-F238E27FC236}">
                <a16:creationId xmlns:a16="http://schemas.microsoft.com/office/drawing/2014/main" id="{E5F4A43A-3DF9-E0B1-3204-73BDCF71C4F0}"/>
              </a:ext>
            </a:extLst>
          </p:cNvPr>
          <p:cNvSpPr/>
          <p:nvPr/>
        </p:nvSpPr>
        <p:spPr>
          <a:xfrm>
            <a:off x="5367745" y="2402633"/>
            <a:ext cx="685800" cy="3962400"/>
          </a:xfrm>
          <a:prstGeom prst="leftBrac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o-RO"/>
          </a:p>
        </p:txBody>
      </p:sp>
      <p:cxnSp>
        <p:nvCxnSpPr>
          <p:cNvPr id="4" name="Straight Arrow Connector 3">
            <a:extLst>
              <a:ext uri="{FF2B5EF4-FFF2-40B4-BE49-F238E27FC236}">
                <a16:creationId xmlns:a16="http://schemas.microsoft.com/office/drawing/2014/main" id="{278CD0D7-5033-0936-D0B6-7E0A59313749}"/>
              </a:ext>
            </a:extLst>
          </p:cNvPr>
          <p:cNvCxnSpPr>
            <a:stCxn id="46" idx="0"/>
          </p:cNvCxnSpPr>
          <p:nvPr/>
        </p:nvCxnSpPr>
        <p:spPr>
          <a:xfrm flipV="1">
            <a:off x="3541712" y="2133600"/>
            <a:ext cx="0" cy="30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1D2800C-CDE3-F0D8-9AA0-2BEDD5A936BE}"/>
                  </a:ext>
                </a:extLst>
              </p:cNvPr>
              <p:cNvSpPr txBox="1"/>
              <p:nvPr/>
            </p:nvSpPr>
            <p:spPr>
              <a:xfrm>
                <a:off x="3591846" y="2152168"/>
                <a:ext cx="2214196" cy="2862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400" b="0" i="1" smtClean="0">
                              <a:solidFill>
                                <a:schemeClr val="bg1"/>
                              </a:solidFill>
                              <a:latin typeface="Cambria Math" panose="02040503050406030204" pitchFamily="18" charset="0"/>
                            </a:rPr>
                          </m:ctrlPr>
                        </m:sSupPr>
                        <m:e>
                          <m:r>
                            <a:rPr lang="en-US" sz="1400" b="0" i="1" smtClean="0">
                              <a:solidFill>
                                <a:schemeClr val="bg1"/>
                              </a:solidFill>
                              <a:latin typeface="Cambria Math" panose="02040503050406030204" pitchFamily="18" charset="0"/>
                            </a:rPr>
                            <m:t>𝑦</m:t>
                          </m:r>
                        </m:e>
                        <m:sup>
                          <m:r>
                            <a:rPr lang="en-US" sz="1400" b="0" i="1" smtClean="0">
                              <a:solidFill>
                                <a:schemeClr val="bg1"/>
                              </a:solidFill>
                              <a:latin typeface="Cambria Math" panose="02040503050406030204" pitchFamily="18" charset="0"/>
                            </a:rPr>
                            <m:t>𝐿</m:t>
                          </m:r>
                        </m:sup>
                      </m:sSup>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𝜎</m:t>
                      </m:r>
                      <m:r>
                        <a:rPr lang="en-US" sz="1400" b="0" i="1" smtClean="0">
                          <a:solidFill>
                            <a:schemeClr val="bg1"/>
                          </a:solidFill>
                          <a:latin typeface="Cambria Math" panose="02040503050406030204" pitchFamily="18" charset="0"/>
                        </a:rPr>
                        <m:t>(</m:t>
                      </m:r>
                      <m:sSub>
                        <m:sSubPr>
                          <m:ctrlPr>
                            <a:rPr lang="en-US" sz="1400" b="0" i="1" smtClean="0">
                              <a:solidFill>
                                <a:schemeClr val="bg1"/>
                              </a:solidFill>
                              <a:latin typeface="Cambria Math" panose="02040503050406030204" pitchFamily="18" charset="0"/>
                            </a:rPr>
                          </m:ctrlPr>
                        </m:sSubPr>
                        <m:e>
                          <m:r>
                            <a:rPr lang="en-US" sz="1400" b="0" i="1" smtClean="0">
                              <a:solidFill>
                                <a:schemeClr val="bg1"/>
                              </a:solidFill>
                              <a:latin typeface="Cambria Math" panose="02040503050406030204" pitchFamily="18" charset="0"/>
                            </a:rPr>
                            <m:t>𝑛</m:t>
                          </m:r>
                        </m:e>
                        <m:sub>
                          <m:r>
                            <a:rPr lang="en-US" sz="1400" b="0" i="1" smtClean="0">
                              <a:solidFill>
                                <a:schemeClr val="bg1"/>
                              </a:solidFill>
                              <a:latin typeface="Cambria Math" panose="02040503050406030204" pitchFamily="18" charset="0"/>
                            </a:rPr>
                            <m:t>𝑖𝑛</m:t>
                          </m:r>
                        </m:sub>
                      </m:sSub>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𝜂</m:t>
                      </m:r>
                      <m:r>
                        <a:rPr lang="en-US" sz="1400" b="0" i="1" smtClean="0">
                          <a:solidFill>
                            <a:schemeClr val="bg1"/>
                          </a:solidFill>
                          <a:latin typeface="Cambria Math" panose="02040503050406030204" pitchFamily="18" charset="0"/>
                        </a:rPr>
                        <m:t>∗</m:t>
                      </m:r>
                      <m:d>
                        <m:dPr>
                          <m:ctrlPr>
                            <a:rPr lang="en-US" sz="1400" b="0" i="1" smtClean="0">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0.25</m:t>
                          </m:r>
                        </m:e>
                      </m:d>
                      <m:r>
                        <a:rPr lang="en-US" sz="1400" b="0" i="1" smtClean="0">
                          <a:solidFill>
                            <a:schemeClr val="bg1"/>
                          </a:solidFill>
                          <a:latin typeface="Cambria Math" panose="02040503050406030204" pitchFamily="18" charset="0"/>
                        </a:rPr>
                        <m:t>)</m:t>
                      </m:r>
                    </m:oMath>
                  </m:oMathPara>
                </a14:m>
                <a:endParaRPr lang="ro-RO" sz="2400" dirty="0">
                  <a:solidFill>
                    <a:schemeClr val="bg1"/>
                  </a:solidFill>
                </a:endParaRPr>
              </a:p>
            </p:txBody>
          </p:sp>
        </mc:Choice>
        <mc:Fallback>
          <p:sp>
            <p:nvSpPr>
              <p:cNvPr id="5" name="TextBox 4">
                <a:extLst>
                  <a:ext uri="{FF2B5EF4-FFF2-40B4-BE49-F238E27FC236}">
                    <a16:creationId xmlns:a16="http://schemas.microsoft.com/office/drawing/2014/main" id="{21D2800C-CDE3-F0D8-9AA0-2BEDD5A936BE}"/>
                  </a:ext>
                </a:extLst>
              </p:cNvPr>
              <p:cNvSpPr txBox="1">
                <a:spLocks noRot="1" noChangeAspect="1" noMove="1" noResize="1" noEditPoints="1" noAdjustHandles="1" noChangeArrowheads="1" noChangeShapeType="1" noTextEdit="1"/>
              </p:cNvSpPr>
              <p:nvPr/>
            </p:nvSpPr>
            <p:spPr>
              <a:xfrm>
                <a:off x="3591846" y="2152168"/>
                <a:ext cx="2214196" cy="286232"/>
              </a:xfrm>
              <a:prstGeom prst="rect">
                <a:avLst/>
              </a:prstGeom>
              <a:blipFill>
                <a:blip r:embed="rId5"/>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5075ABE-4337-8975-B469-F63F610D7D1E}"/>
                  </a:ext>
                </a:extLst>
              </p:cNvPr>
              <p:cNvSpPr txBox="1"/>
              <p:nvPr/>
            </p:nvSpPr>
            <p:spPr>
              <a:xfrm>
                <a:off x="2935751" y="3553639"/>
                <a:ext cx="452945" cy="311047"/>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1400" i="1">
                              <a:solidFill>
                                <a:srgbClr val="FF0000"/>
                              </a:solidFill>
                              <a:latin typeface="Cambria Math" panose="02040503050406030204" pitchFamily="18" charset="0"/>
                            </a:rPr>
                          </m:ctrlPr>
                        </m:sSubSupPr>
                        <m:e>
                          <m:r>
                            <a:rPr lang="en-US" sz="1400" i="1">
                              <a:solidFill>
                                <a:srgbClr val="FF0000"/>
                              </a:solidFill>
                              <a:latin typeface="Cambria Math" panose="02040503050406030204" pitchFamily="18" charset="0"/>
                            </a:rPr>
                            <m:t>𝛿</m:t>
                          </m:r>
                        </m:e>
                        <m:sub/>
                        <m:sup>
                          <m:r>
                            <a:rPr lang="en-US" sz="1400" i="1">
                              <a:solidFill>
                                <a:srgbClr val="FF0000"/>
                              </a:solidFill>
                              <a:latin typeface="Cambria Math" panose="02040503050406030204" pitchFamily="18" charset="0"/>
                            </a:rPr>
                            <m:t>𝑙</m:t>
                          </m:r>
                        </m:sup>
                      </m:sSubSup>
                    </m:oMath>
                  </m:oMathPara>
                </a14:m>
                <a:endParaRPr lang="ro-RO" sz="2400" dirty="0">
                  <a:solidFill>
                    <a:srgbClr val="FF0000"/>
                  </a:solidFill>
                </a:endParaRPr>
              </a:p>
            </p:txBody>
          </p:sp>
        </mc:Choice>
        <mc:Fallback xmlns="">
          <p:sp>
            <p:nvSpPr>
              <p:cNvPr id="31" name="TextBox 30">
                <a:extLst>
                  <a:ext uri="{FF2B5EF4-FFF2-40B4-BE49-F238E27FC236}">
                    <a16:creationId xmlns:a16="http://schemas.microsoft.com/office/drawing/2014/main" id="{45075ABE-4337-8975-B469-F63F610D7D1E}"/>
                  </a:ext>
                </a:extLst>
              </p:cNvPr>
              <p:cNvSpPr txBox="1">
                <a:spLocks noRot="1" noChangeAspect="1" noMove="1" noResize="1" noEditPoints="1" noAdjustHandles="1" noChangeArrowheads="1" noChangeShapeType="1" noTextEdit="1"/>
              </p:cNvSpPr>
              <p:nvPr/>
            </p:nvSpPr>
            <p:spPr>
              <a:xfrm>
                <a:off x="2935751" y="3553639"/>
                <a:ext cx="452945" cy="31104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8BACAA2-299E-B626-DE91-1E1BAE9958F4}"/>
                  </a:ext>
                </a:extLst>
              </p:cNvPr>
              <p:cNvSpPr txBox="1"/>
              <p:nvPr/>
            </p:nvSpPr>
            <p:spPr>
              <a:xfrm>
                <a:off x="1640497" y="3433977"/>
                <a:ext cx="872611" cy="301749"/>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𝑦</m:t>
                          </m:r>
                        </m:e>
                        <m:sub>
                          <m:r>
                            <a:rPr lang="en-US" sz="1400" b="0" i="1" smtClean="0">
                              <a:solidFill>
                                <a:schemeClr val="bg1"/>
                              </a:solidFill>
                              <a:latin typeface="Cambria Math" panose="02040503050406030204" pitchFamily="18" charset="0"/>
                            </a:rPr>
                            <m:t>𝑖</m:t>
                          </m:r>
                        </m:sub>
                        <m:sup>
                          <m:r>
                            <a:rPr lang="en-US" sz="1400" b="0" i="1" smtClean="0">
                              <a:solidFill>
                                <a:schemeClr val="bg1"/>
                              </a:solidFill>
                              <a:latin typeface="Cambria Math" panose="02040503050406030204" pitchFamily="18" charset="0"/>
                            </a:rPr>
                            <m:t>𝑙</m:t>
                          </m:r>
                        </m:sup>
                      </m:sSubSup>
                      <m:r>
                        <a:rPr lang="en-US" sz="1400" b="0" i="1" smtClean="0">
                          <a:solidFill>
                            <a:schemeClr val="bg1"/>
                          </a:solidFill>
                          <a:latin typeface="Cambria Math" panose="02040503050406030204" pitchFamily="18" charset="0"/>
                        </a:rPr>
                        <m:t>=0.5</m:t>
                      </m:r>
                    </m:oMath>
                  </m:oMathPara>
                </a14:m>
                <a:endParaRPr lang="ro-RO" sz="2400" dirty="0">
                  <a:solidFill>
                    <a:schemeClr val="bg1"/>
                  </a:solidFill>
                </a:endParaRPr>
              </a:p>
            </p:txBody>
          </p:sp>
        </mc:Choice>
        <mc:Fallback xmlns="">
          <p:sp>
            <p:nvSpPr>
              <p:cNvPr id="34" name="TextBox 33">
                <a:extLst>
                  <a:ext uri="{FF2B5EF4-FFF2-40B4-BE49-F238E27FC236}">
                    <a16:creationId xmlns:a16="http://schemas.microsoft.com/office/drawing/2014/main" id="{88BACAA2-299E-B626-DE91-1E1BAE9958F4}"/>
                  </a:ext>
                </a:extLst>
              </p:cNvPr>
              <p:cNvSpPr txBox="1">
                <a:spLocks noRot="1" noChangeAspect="1" noMove="1" noResize="1" noEditPoints="1" noAdjustHandles="1" noChangeArrowheads="1" noChangeShapeType="1" noTextEdit="1"/>
              </p:cNvSpPr>
              <p:nvPr/>
            </p:nvSpPr>
            <p:spPr>
              <a:xfrm>
                <a:off x="1640497" y="3433977"/>
                <a:ext cx="872611" cy="301749"/>
              </a:xfrm>
              <a:prstGeom prst="rect">
                <a:avLst/>
              </a:prstGeom>
              <a:blipFill>
                <a:blip r:embed="rId7"/>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506D5B4-6C4F-C505-E35E-93F847B79893}"/>
                  </a:ext>
                </a:extLst>
              </p:cNvPr>
              <p:cNvSpPr txBox="1"/>
              <p:nvPr/>
            </p:nvSpPr>
            <p:spPr>
              <a:xfrm>
                <a:off x="1940790" y="2926112"/>
                <a:ext cx="1272400" cy="301749"/>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𝑤</m:t>
                          </m:r>
                        </m:e>
                        <m:sub>
                          <m:r>
                            <a:rPr lang="en-US" sz="1400" b="0" i="1" smtClean="0">
                              <a:solidFill>
                                <a:schemeClr val="bg1"/>
                              </a:solidFill>
                              <a:latin typeface="Cambria Math" panose="02040503050406030204" pitchFamily="18" charset="0"/>
                            </a:rPr>
                            <m:t>𝑖</m:t>
                          </m:r>
                        </m:sub>
                        <m:sup>
                          <m:r>
                            <a:rPr lang="en-US" sz="1400" b="0" i="1" smtClean="0">
                              <a:solidFill>
                                <a:schemeClr val="bg1"/>
                              </a:solidFill>
                              <a:latin typeface="Cambria Math" panose="02040503050406030204" pitchFamily="18" charset="0"/>
                            </a:rPr>
                            <m:t>𝑙</m:t>
                          </m:r>
                        </m:sup>
                      </m:sSubSup>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𝜂</m:t>
                      </m:r>
                      <m:r>
                        <a:rPr lang="en-US" sz="1400" b="0" i="1" smtClean="0">
                          <a:solidFill>
                            <a:schemeClr val="bg1"/>
                          </a:solidFill>
                          <a:latin typeface="Cambria Math" panose="02040503050406030204" pitchFamily="18" charset="0"/>
                        </a:rPr>
                        <m:t>∗0.25</m:t>
                      </m:r>
                    </m:oMath>
                  </m:oMathPara>
                </a14:m>
                <a:endParaRPr lang="ro-RO" sz="2400" dirty="0">
                  <a:solidFill>
                    <a:schemeClr val="bg1"/>
                  </a:solidFill>
                </a:endParaRPr>
              </a:p>
            </p:txBody>
          </p:sp>
        </mc:Choice>
        <mc:Fallback xmlns="">
          <p:sp>
            <p:nvSpPr>
              <p:cNvPr id="3" name="TextBox 2">
                <a:extLst>
                  <a:ext uri="{FF2B5EF4-FFF2-40B4-BE49-F238E27FC236}">
                    <a16:creationId xmlns:a16="http://schemas.microsoft.com/office/drawing/2014/main" id="{6506D5B4-6C4F-C505-E35E-93F847B79893}"/>
                  </a:ext>
                </a:extLst>
              </p:cNvPr>
              <p:cNvSpPr txBox="1">
                <a:spLocks noRot="1" noChangeAspect="1" noMove="1" noResize="1" noEditPoints="1" noAdjustHandles="1" noChangeArrowheads="1" noChangeShapeType="1" noTextEdit="1"/>
              </p:cNvSpPr>
              <p:nvPr/>
            </p:nvSpPr>
            <p:spPr>
              <a:xfrm>
                <a:off x="1940790" y="2926112"/>
                <a:ext cx="1272400" cy="301749"/>
              </a:xfrm>
              <a:prstGeom prst="rect">
                <a:avLst/>
              </a:prstGeom>
              <a:blipFill>
                <a:blip r:embed="rId8"/>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53367C9-8ADC-E186-5B4C-9F356AE333AA}"/>
                  </a:ext>
                </a:extLst>
              </p:cNvPr>
              <p:cNvSpPr txBox="1"/>
              <p:nvPr/>
            </p:nvSpPr>
            <p:spPr>
              <a:xfrm>
                <a:off x="3804446" y="2865037"/>
                <a:ext cx="1272400" cy="301749"/>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1400" b="0" i="1" smtClean="0">
                              <a:solidFill>
                                <a:schemeClr val="bg1"/>
                              </a:solidFill>
                              <a:latin typeface="Cambria Math" panose="02040503050406030204" pitchFamily="18" charset="0"/>
                            </a:rPr>
                          </m:ctrlPr>
                        </m:sSubSupPr>
                        <m:e>
                          <m:r>
                            <a:rPr lang="en-US" sz="1400" b="0" i="1" smtClean="0">
                              <a:solidFill>
                                <a:schemeClr val="bg1"/>
                              </a:solidFill>
                              <a:latin typeface="Cambria Math" panose="02040503050406030204" pitchFamily="18" charset="0"/>
                            </a:rPr>
                            <m:t>𝑤</m:t>
                          </m:r>
                        </m:e>
                        <m:sub>
                          <m:r>
                            <a:rPr lang="en-US" sz="1400" b="0" i="1" smtClean="0">
                              <a:solidFill>
                                <a:schemeClr val="bg1"/>
                              </a:solidFill>
                              <a:latin typeface="Cambria Math" panose="02040503050406030204" pitchFamily="18" charset="0"/>
                            </a:rPr>
                            <m:t>𝑖</m:t>
                          </m:r>
                        </m:sub>
                        <m:sup>
                          <m:r>
                            <a:rPr lang="en-US" sz="1400" b="0" i="1" smtClean="0">
                              <a:solidFill>
                                <a:schemeClr val="bg1"/>
                              </a:solidFill>
                              <a:latin typeface="Cambria Math" panose="02040503050406030204" pitchFamily="18" charset="0"/>
                            </a:rPr>
                            <m:t>𝑙</m:t>
                          </m:r>
                        </m:sup>
                      </m:sSubSup>
                      <m:r>
                        <a:rPr lang="en-US" sz="1400" b="0" i="1" smtClean="0">
                          <a:solidFill>
                            <a:schemeClr val="bg1"/>
                          </a:solidFill>
                          <a:latin typeface="Cambria Math" panose="02040503050406030204" pitchFamily="18" charset="0"/>
                        </a:rPr>
                        <m:t>=</m:t>
                      </m:r>
                      <m:r>
                        <a:rPr lang="en-US" sz="1400" b="0" i="1" smtClean="0">
                          <a:solidFill>
                            <a:schemeClr val="bg1"/>
                          </a:solidFill>
                          <a:latin typeface="Cambria Math" panose="02040503050406030204" pitchFamily="18" charset="0"/>
                        </a:rPr>
                        <m:t>𝜂</m:t>
                      </m:r>
                      <m:r>
                        <a:rPr lang="en-US" sz="1400" b="0" i="1" smtClean="0">
                          <a:solidFill>
                            <a:schemeClr val="bg1"/>
                          </a:solidFill>
                          <a:latin typeface="Cambria Math" panose="02040503050406030204" pitchFamily="18" charset="0"/>
                        </a:rPr>
                        <m:t>∗0.25</m:t>
                      </m:r>
                    </m:oMath>
                  </m:oMathPara>
                </a14:m>
                <a:endParaRPr lang="ro-RO" sz="2400" dirty="0">
                  <a:solidFill>
                    <a:schemeClr val="bg1"/>
                  </a:solidFill>
                </a:endParaRPr>
              </a:p>
            </p:txBody>
          </p:sp>
        </mc:Choice>
        <mc:Fallback xmlns="">
          <p:sp>
            <p:nvSpPr>
              <p:cNvPr id="6" name="TextBox 5">
                <a:extLst>
                  <a:ext uri="{FF2B5EF4-FFF2-40B4-BE49-F238E27FC236}">
                    <a16:creationId xmlns:a16="http://schemas.microsoft.com/office/drawing/2014/main" id="{E53367C9-8ADC-E186-5B4C-9F356AE333AA}"/>
                  </a:ext>
                </a:extLst>
              </p:cNvPr>
              <p:cNvSpPr txBox="1">
                <a:spLocks noRot="1" noChangeAspect="1" noMove="1" noResize="1" noEditPoints="1" noAdjustHandles="1" noChangeArrowheads="1" noChangeShapeType="1" noTextEdit="1"/>
              </p:cNvSpPr>
              <p:nvPr/>
            </p:nvSpPr>
            <p:spPr>
              <a:xfrm>
                <a:off x="3804446" y="2865037"/>
                <a:ext cx="1272400" cy="301749"/>
              </a:xfrm>
              <a:prstGeom prst="rect">
                <a:avLst/>
              </a:prstGeom>
              <a:blipFill>
                <a:blip r:embed="rId9"/>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6DDCC03-4577-1E7A-E1A5-917BA40305F2}"/>
                  </a:ext>
                </a:extLst>
              </p:cNvPr>
              <p:cNvSpPr txBox="1"/>
              <p:nvPr/>
            </p:nvSpPr>
            <p:spPr>
              <a:xfrm>
                <a:off x="3659525" y="3545368"/>
                <a:ext cx="452945" cy="311047"/>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1400" i="1">
                              <a:solidFill>
                                <a:srgbClr val="FF0000"/>
                              </a:solidFill>
                              <a:latin typeface="Cambria Math" panose="02040503050406030204" pitchFamily="18" charset="0"/>
                            </a:rPr>
                          </m:ctrlPr>
                        </m:sSubSupPr>
                        <m:e>
                          <m:r>
                            <a:rPr lang="en-US" sz="1400" i="1">
                              <a:solidFill>
                                <a:srgbClr val="FF0000"/>
                              </a:solidFill>
                              <a:latin typeface="Cambria Math" panose="02040503050406030204" pitchFamily="18" charset="0"/>
                            </a:rPr>
                            <m:t>𝛿</m:t>
                          </m:r>
                        </m:e>
                        <m:sub/>
                        <m:sup>
                          <m:r>
                            <a:rPr lang="en-US" sz="1400" i="1">
                              <a:solidFill>
                                <a:srgbClr val="FF0000"/>
                              </a:solidFill>
                              <a:latin typeface="Cambria Math" panose="02040503050406030204" pitchFamily="18" charset="0"/>
                            </a:rPr>
                            <m:t>𝑙</m:t>
                          </m:r>
                        </m:sup>
                      </m:sSubSup>
                    </m:oMath>
                  </m:oMathPara>
                </a14:m>
                <a:endParaRPr lang="ro-RO" sz="2400" dirty="0">
                  <a:solidFill>
                    <a:srgbClr val="FF0000"/>
                  </a:solidFill>
                </a:endParaRPr>
              </a:p>
            </p:txBody>
          </p:sp>
        </mc:Choice>
        <mc:Fallback xmlns="">
          <p:sp>
            <p:nvSpPr>
              <p:cNvPr id="7" name="TextBox 6">
                <a:extLst>
                  <a:ext uri="{FF2B5EF4-FFF2-40B4-BE49-F238E27FC236}">
                    <a16:creationId xmlns:a16="http://schemas.microsoft.com/office/drawing/2014/main" id="{E6DDCC03-4577-1E7A-E1A5-917BA40305F2}"/>
                  </a:ext>
                </a:extLst>
              </p:cNvPr>
              <p:cNvSpPr txBox="1">
                <a:spLocks noRot="1" noChangeAspect="1" noMove="1" noResize="1" noEditPoints="1" noAdjustHandles="1" noChangeArrowheads="1" noChangeShapeType="1" noTextEdit="1"/>
              </p:cNvSpPr>
              <p:nvPr/>
            </p:nvSpPr>
            <p:spPr>
              <a:xfrm>
                <a:off x="3659525" y="3545368"/>
                <a:ext cx="452945" cy="31104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EA01313-ABB0-4D20-0A5E-033C08A5F1D5}"/>
                  </a:ext>
                </a:extLst>
              </p:cNvPr>
              <p:cNvSpPr txBox="1"/>
              <p:nvPr/>
            </p:nvSpPr>
            <p:spPr>
              <a:xfrm>
                <a:off x="4481557" y="3525048"/>
                <a:ext cx="452945" cy="311047"/>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sz="1400" i="1">
                              <a:solidFill>
                                <a:srgbClr val="FF0000"/>
                              </a:solidFill>
                              <a:latin typeface="Cambria Math" panose="02040503050406030204" pitchFamily="18" charset="0"/>
                            </a:rPr>
                          </m:ctrlPr>
                        </m:sSubSupPr>
                        <m:e>
                          <m:r>
                            <a:rPr lang="en-US" sz="1400" i="1">
                              <a:solidFill>
                                <a:srgbClr val="FF0000"/>
                              </a:solidFill>
                              <a:latin typeface="Cambria Math" panose="02040503050406030204" pitchFamily="18" charset="0"/>
                            </a:rPr>
                            <m:t>𝛿</m:t>
                          </m:r>
                        </m:e>
                        <m:sub/>
                        <m:sup>
                          <m:r>
                            <a:rPr lang="en-US" sz="1400" i="1">
                              <a:solidFill>
                                <a:srgbClr val="FF0000"/>
                              </a:solidFill>
                              <a:latin typeface="Cambria Math" panose="02040503050406030204" pitchFamily="18" charset="0"/>
                            </a:rPr>
                            <m:t>𝑙</m:t>
                          </m:r>
                        </m:sup>
                      </m:sSubSup>
                    </m:oMath>
                  </m:oMathPara>
                </a14:m>
                <a:endParaRPr lang="ro-RO" sz="2400" dirty="0">
                  <a:solidFill>
                    <a:srgbClr val="FF0000"/>
                  </a:solidFill>
                </a:endParaRPr>
              </a:p>
            </p:txBody>
          </p:sp>
        </mc:Choice>
        <mc:Fallback xmlns="">
          <p:sp>
            <p:nvSpPr>
              <p:cNvPr id="15" name="TextBox 14">
                <a:extLst>
                  <a:ext uri="{FF2B5EF4-FFF2-40B4-BE49-F238E27FC236}">
                    <a16:creationId xmlns:a16="http://schemas.microsoft.com/office/drawing/2014/main" id="{0EA01313-ABB0-4D20-0A5E-033C08A5F1D5}"/>
                  </a:ext>
                </a:extLst>
              </p:cNvPr>
              <p:cNvSpPr txBox="1">
                <a:spLocks noRot="1" noChangeAspect="1" noMove="1" noResize="1" noEditPoints="1" noAdjustHandles="1" noChangeArrowheads="1" noChangeShapeType="1" noTextEdit="1"/>
              </p:cNvSpPr>
              <p:nvPr/>
            </p:nvSpPr>
            <p:spPr>
              <a:xfrm>
                <a:off x="4481557" y="3525048"/>
                <a:ext cx="452945" cy="311047"/>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1020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Initialization</a:t>
            </a:r>
          </a:p>
        </p:txBody>
      </p:sp>
      <p:sp>
        <p:nvSpPr>
          <p:cNvPr id="9" name="Content Placeholder 8"/>
          <p:cNvSpPr>
            <a:spLocks noGrp="1"/>
          </p:cNvSpPr>
          <p:nvPr>
            <p:ph sz="half" idx="2"/>
          </p:nvPr>
        </p:nvSpPr>
        <p:spPr>
          <a:xfrm>
            <a:off x="5634444" y="1762863"/>
            <a:ext cx="5946367" cy="4485537"/>
          </a:xfrm>
        </p:spPr>
        <p:txBody>
          <a:bodyPr>
            <a:noAutofit/>
          </a:bodyPr>
          <a:lstStyle/>
          <a:p>
            <a:pPr marL="301752" lvl="1" indent="0">
              <a:buNone/>
            </a:pPr>
            <a:endParaRPr lang="en-US" dirty="0"/>
          </a:p>
          <a:p>
            <a:pPr marL="301752" lvl="1" indent="0">
              <a:buNone/>
            </a:pPr>
            <a:r>
              <a:rPr lang="ro-RO" dirty="0"/>
              <a:t> </a:t>
            </a:r>
          </a:p>
          <a:p>
            <a:pPr marL="301752" lvl="1" indent="0">
              <a:buNone/>
            </a:pPr>
            <a:r>
              <a:rPr lang="en-US" dirty="0"/>
              <a:t>So, even though we have multiple neurons in the hidden layer, they will always have the same weights and same activation (at layer level).</a:t>
            </a:r>
          </a:p>
          <a:p>
            <a:pPr marL="301752" lvl="1" indent="0">
              <a:buNone/>
            </a:pPr>
            <a:endParaRPr lang="en-US" dirty="0"/>
          </a:p>
          <a:p>
            <a:pPr marL="301752" lvl="1" indent="0">
              <a:buNone/>
            </a:pPr>
            <a:r>
              <a:rPr lang="en-US" dirty="0"/>
              <a:t>Is almost as there is only one neuron in the hidden layer</a:t>
            </a:r>
          </a:p>
          <a:p>
            <a:pPr marL="301752" lvl="1" indent="0">
              <a:buNone/>
            </a:pPr>
            <a:endParaRPr lang="en-US" dirty="0"/>
          </a:p>
          <a:p>
            <a:pPr marL="301752" lvl="1" indent="0">
              <a:buNone/>
            </a:pPr>
            <a:r>
              <a:rPr lang="en-US" dirty="0"/>
              <a:t>It’s more efficient to just increase a learning rate and have a single neuron.</a:t>
            </a:r>
          </a:p>
          <a:p>
            <a:pPr marL="301752" lvl="1" indent="0">
              <a:buNone/>
            </a:pPr>
            <a:r>
              <a:rPr lang="en-US" dirty="0"/>
              <a:t>   					</a:t>
            </a:r>
          </a:p>
        </p:txBody>
      </p:sp>
      <p:sp>
        <p:nvSpPr>
          <p:cNvPr id="8" name="Oval 7"/>
          <p:cNvSpPr/>
          <p:nvPr/>
        </p:nvSpPr>
        <p:spPr>
          <a:xfrm>
            <a:off x="2199879"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904900"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09921"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314942" y="4414469"/>
            <a:ext cx="533400" cy="533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Oval 13"/>
          <p:cNvSpPr/>
          <p:nvPr/>
        </p:nvSpPr>
        <p:spPr>
          <a:xfrm>
            <a:off x="3280675" y="329789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Oval 45"/>
              <p:cNvSpPr/>
              <p:nvPr/>
            </p:nvSpPr>
            <p:spPr>
              <a:xfrm>
                <a:off x="3275012" y="24384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𝐿</m:t>
                          </m:r>
                        </m:sup>
                      </m:sSubSup>
                    </m:oMath>
                  </m:oMathPara>
                </a14:m>
                <a:endParaRPr lang="en-US" dirty="0">
                  <a:solidFill>
                    <a:schemeClr val="tx1"/>
                  </a:solidFill>
                </a:endParaRPr>
              </a:p>
            </p:txBody>
          </p:sp>
        </mc:Choice>
        <mc:Fallback xmlns="">
          <p:sp>
            <p:nvSpPr>
              <p:cNvPr id="46" name="Oval 45"/>
              <p:cNvSpPr>
                <a:spLocks noRot="1" noChangeAspect="1" noMove="1" noResize="1" noEditPoints="1" noAdjustHandles="1" noChangeArrowheads="1" noChangeShapeType="1" noTextEdit="1"/>
              </p:cNvSpPr>
              <p:nvPr/>
            </p:nvSpPr>
            <p:spPr>
              <a:xfrm>
                <a:off x="3275012" y="2438400"/>
                <a:ext cx="533400" cy="533400"/>
              </a:xfrm>
              <a:prstGeom prst="ellipse">
                <a:avLst/>
              </a:prstGeom>
              <a:blipFill rotWithShape="0">
                <a:blip r:embed="rId2"/>
                <a:stretch>
                  <a:fillRect/>
                </a:stretch>
              </a:blipFill>
              <a:ln>
                <a:miter lim="800000"/>
              </a:ln>
            </p:spPr>
            <p:txBody>
              <a:bodyPr/>
              <a:lstStyle/>
              <a:p>
                <a:r>
                  <a:rPr lang="ro-RO">
                    <a:noFill/>
                  </a:rPr>
                  <a:t> </a:t>
                </a:r>
              </a:p>
            </p:txBody>
          </p:sp>
        </mc:Fallback>
      </mc:AlternateContent>
      <p:cxnSp>
        <p:nvCxnSpPr>
          <p:cNvPr id="51" name="Straight Arrow Connector 50"/>
          <p:cNvCxnSpPr>
            <a:stCxn id="8" idx="0"/>
            <a:endCxn id="14" idx="4"/>
          </p:cNvCxnSpPr>
          <p:nvPr/>
        </p:nvCxnSpPr>
        <p:spPr>
          <a:xfrm flipV="1">
            <a:off x="2466579" y="3831290"/>
            <a:ext cx="108079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0"/>
            <a:endCxn id="14" idx="4"/>
          </p:cNvCxnSpPr>
          <p:nvPr/>
        </p:nvCxnSpPr>
        <p:spPr>
          <a:xfrm flipV="1">
            <a:off x="3171600" y="3831290"/>
            <a:ext cx="375775"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1" idx="0"/>
            <a:endCxn id="14" idx="4"/>
          </p:cNvCxnSpPr>
          <p:nvPr/>
        </p:nvCxnSpPr>
        <p:spPr>
          <a:xfrm flipH="1" flipV="1">
            <a:off x="3547375" y="3831290"/>
            <a:ext cx="32924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2" idx="0"/>
            <a:endCxn id="14" idx="4"/>
          </p:cNvCxnSpPr>
          <p:nvPr/>
        </p:nvCxnSpPr>
        <p:spPr>
          <a:xfrm flipH="1" flipV="1">
            <a:off x="3547375" y="3831290"/>
            <a:ext cx="1034267"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4" idx="0"/>
            <a:endCxn id="46" idx="4"/>
          </p:cNvCxnSpPr>
          <p:nvPr/>
        </p:nvCxnSpPr>
        <p:spPr>
          <a:xfrm flipH="1" flipV="1">
            <a:off x="3541712" y="2971800"/>
            <a:ext cx="5663" cy="32609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93" name="Left Brace 92"/>
          <p:cNvSpPr/>
          <p:nvPr/>
        </p:nvSpPr>
        <p:spPr>
          <a:xfrm>
            <a:off x="5367745" y="2402633"/>
            <a:ext cx="685800" cy="3962400"/>
          </a:xfrm>
          <a:prstGeom prst="leftBrac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o-RO"/>
          </a:p>
        </p:txBody>
      </p:sp>
      <p:cxnSp>
        <p:nvCxnSpPr>
          <p:cNvPr id="4" name="Straight Arrow Connector 3"/>
          <p:cNvCxnSpPr>
            <a:stCxn id="46" idx="0"/>
          </p:cNvCxnSpPr>
          <p:nvPr/>
        </p:nvCxnSpPr>
        <p:spPr>
          <a:xfrm flipV="1">
            <a:off x="3541712" y="2133600"/>
            <a:ext cx="0" cy="30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3591846" y="2152168"/>
                <a:ext cx="460575"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𝑦</m:t>
                          </m:r>
                        </m:e>
                        <m:sup>
                          <m:r>
                            <a:rPr lang="en-US" sz="1600" b="0" i="1" smtClean="0">
                              <a:solidFill>
                                <a:schemeClr val="bg1"/>
                              </a:solidFill>
                              <a:latin typeface="Cambria Math" panose="02040503050406030204" pitchFamily="18" charset="0"/>
                            </a:rPr>
                            <m:t>𝐿</m:t>
                          </m:r>
                        </m:sup>
                      </m:sSup>
                    </m:oMath>
                  </m:oMathPara>
                </a14:m>
                <a:endParaRPr lang="ro-RO" sz="2400"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91846" y="2152168"/>
                <a:ext cx="460575" cy="313932"/>
              </a:xfrm>
              <a:prstGeom prst="rect">
                <a:avLst/>
              </a:prstGeom>
              <a:blipFill rotWithShape="0">
                <a:blip r:embed="rId3"/>
                <a:stretch>
                  <a:fillRect b="-7692"/>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597402" y="3065824"/>
                <a:ext cx="711605" cy="317908"/>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𝑛</m:t>
                              </m:r>
                            </m:e>
                            <m:sub>
                              <m:r>
                                <a:rPr lang="en-US" sz="1600" b="0" i="1" smtClean="0">
                                  <a:solidFill>
                                    <a:schemeClr val="bg1"/>
                                  </a:solidFill>
                                  <a:latin typeface="Cambria Math" panose="02040503050406030204" pitchFamily="18" charset="0"/>
                                </a:rPr>
                                <m:t>𝑖𝑛</m:t>
                              </m:r>
                            </m:sub>
                          </m:sSub>
                          <m:r>
                            <a:rPr lang="en-US" sz="1600" b="0" i="1" smtClean="0">
                              <a:solidFill>
                                <a:schemeClr val="bg1"/>
                              </a:solidFill>
                              <a:latin typeface="Cambria Math" panose="02040503050406030204" pitchFamily="18" charset="0"/>
                            </a:rPr>
                            <m:t>𝑦</m:t>
                          </m:r>
                        </m:e>
                        <m:sup>
                          <m:r>
                            <a:rPr lang="en-US" sz="1600" b="0" i="1" smtClean="0">
                              <a:solidFill>
                                <a:schemeClr val="bg1"/>
                              </a:solidFill>
                              <a:latin typeface="Cambria Math" panose="02040503050406030204" pitchFamily="18" charset="0"/>
                            </a:rPr>
                            <m:t>𝑙</m:t>
                          </m:r>
                        </m:sup>
                      </m:sSup>
                    </m:oMath>
                  </m:oMathPara>
                </a14:m>
                <a:endParaRPr lang="ro-RO" sz="2400" dirty="0">
                  <a:solidFill>
                    <a:schemeClr val="bg1"/>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597402" y="3065824"/>
                <a:ext cx="711605" cy="317908"/>
              </a:xfrm>
              <a:prstGeom prst="rect">
                <a:avLst/>
              </a:prstGeom>
              <a:blipFill>
                <a:blip r:embed="rId4"/>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591846" y="2850332"/>
                <a:ext cx="643189" cy="28963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400" b="0" i="1" smtClean="0">
                              <a:solidFill>
                                <a:srgbClr val="FF0000"/>
                              </a:solidFill>
                              <a:latin typeface="Cambria Math" panose="02040503050406030204" pitchFamily="18" charset="0"/>
                            </a:rPr>
                          </m:ctrlPr>
                        </m:sSupPr>
                        <m:e>
                          <m:sSub>
                            <m:sSubPr>
                              <m:ctrlPr>
                                <a:rPr lang="en-US" sz="1400" b="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𝑛</m:t>
                              </m:r>
                            </m:e>
                            <m:sub>
                              <m:r>
                                <a:rPr lang="en-US" sz="1400" b="0" i="1" smtClean="0">
                                  <a:solidFill>
                                    <a:srgbClr val="FF0000"/>
                                  </a:solidFill>
                                  <a:latin typeface="Cambria Math" panose="02040503050406030204" pitchFamily="18" charset="0"/>
                                </a:rPr>
                                <m:t>𝑖𝑛</m:t>
                              </m:r>
                            </m:sub>
                          </m:sSub>
                          <m:r>
                            <a:rPr lang="en-US" sz="1400" b="0" i="1" smtClean="0">
                              <a:solidFill>
                                <a:srgbClr val="FF0000"/>
                              </a:solidFill>
                              <a:latin typeface="Cambria Math" panose="02040503050406030204" pitchFamily="18" charset="0"/>
                            </a:rPr>
                            <m:t>𝛿</m:t>
                          </m:r>
                        </m:e>
                        <m:sup>
                          <m:r>
                            <a:rPr lang="en-US" sz="1400" b="0" i="1" smtClean="0">
                              <a:solidFill>
                                <a:srgbClr val="FF0000"/>
                              </a:solidFill>
                              <a:latin typeface="Cambria Math" panose="02040503050406030204" pitchFamily="18" charset="0"/>
                            </a:rPr>
                            <m:t>𝑙</m:t>
                          </m:r>
                        </m:sup>
                      </m:sSup>
                    </m:oMath>
                  </m:oMathPara>
                </a14:m>
                <a:endParaRPr lang="ro-RO" sz="2400" dirty="0">
                  <a:solidFill>
                    <a:srgbClr val="FF0000"/>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591846" y="2850332"/>
                <a:ext cx="643189" cy="2896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809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Initialization</a:t>
            </a:r>
          </a:p>
        </p:txBody>
      </p:sp>
      <p:sp>
        <p:nvSpPr>
          <p:cNvPr id="9" name="Content Placeholder 8"/>
          <p:cNvSpPr>
            <a:spLocks noGrp="1"/>
          </p:cNvSpPr>
          <p:nvPr>
            <p:ph sz="half" idx="2"/>
          </p:nvPr>
        </p:nvSpPr>
        <p:spPr>
          <a:xfrm>
            <a:off x="1473298" y="1762863"/>
            <a:ext cx="10107514" cy="4485537"/>
          </a:xfrm>
        </p:spPr>
        <p:txBody>
          <a:bodyPr>
            <a:noAutofit/>
          </a:bodyPr>
          <a:lstStyle/>
          <a:p>
            <a:pPr lvl="1"/>
            <a:r>
              <a:rPr lang="en-US" dirty="0"/>
              <a:t>What if we would initialize all of them with a constant (different than 0)?</a:t>
            </a:r>
          </a:p>
        </p:txBody>
      </p:sp>
      <p:sp>
        <p:nvSpPr>
          <p:cNvPr id="8" name="Oval 7"/>
          <p:cNvSpPr/>
          <p:nvPr/>
        </p:nvSpPr>
        <p:spPr>
          <a:xfrm>
            <a:off x="2199879"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904900"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609921" y="44144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314942" y="4414469"/>
            <a:ext cx="533400" cy="533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Oval 12"/>
              <p:cNvSpPr/>
              <p:nvPr/>
            </p:nvSpPr>
            <p:spPr>
              <a:xfrm>
                <a:off x="2513108" y="330750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ro-RO" b="0" i="1" smtClean="0">
                              <a:solidFill>
                                <a:schemeClr val="tx1"/>
                              </a:solidFill>
                              <a:latin typeface="Cambria Math" panose="02040503050406030204" pitchFamily="18" charset="0"/>
                            </a:rPr>
                            <m:t>𝑙</m:t>
                          </m:r>
                        </m:sup>
                      </m:sSubSup>
                    </m:oMath>
                  </m:oMathPara>
                </a14:m>
                <a:endParaRPr lang="en-US" dirty="0">
                  <a:solidFill>
                    <a:schemeClr val="tx1"/>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513108" y="3307501"/>
                <a:ext cx="533400" cy="533400"/>
              </a:xfrm>
              <a:prstGeom prst="ellipse">
                <a:avLst/>
              </a:prstGeom>
              <a:blipFill rotWithShape="0">
                <a:blip r:embed="rId3"/>
                <a:stretch>
                  <a:fillRect/>
                </a:stretch>
              </a:blipFill>
              <a:ln>
                <a:miter lim="800000"/>
              </a:ln>
            </p:spPr>
            <p:txBody>
              <a:bodyPr/>
              <a:lstStyle/>
              <a:p>
                <a:r>
                  <a:rPr lang="ro-RO">
                    <a:noFill/>
                  </a:rPr>
                  <a:t> </a:t>
                </a:r>
              </a:p>
            </p:txBody>
          </p:sp>
        </mc:Fallback>
      </mc:AlternateContent>
      <p:sp>
        <p:nvSpPr>
          <p:cNvPr id="14" name="Oval 13"/>
          <p:cNvSpPr/>
          <p:nvPr/>
        </p:nvSpPr>
        <p:spPr>
          <a:xfrm>
            <a:off x="3280675" y="329789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048242" y="330750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Oval 45"/>
              <p:cNvSpPr/>
              <p:nvPr/>
            </p:nvSpPr>
            <p:spPr>
              <a:xfrm>
                <a:off x="3275012" y="24384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𝐿</m:t>
                          </m:r>
                        </m:sup>
                      </m:sSubSup>
                    </m:oMath>
                  </m:oMathPara>
                </a14:m>
                <a:endParaRPr lang="en-US" dirty="0">
                  <a:solidFill>
                    <a:schemeClr val="tx1"/>
                  </a:solidFill>
                </a:endParaRPr>
              </a:p>
            </p:txBody>
          </p:sp>
        </mc:Choice>
        <mc:Fallback xmlns="">
          <p:sp>
            <p:nvSpPr>
              <p:cNvPr id="46" name="Oval 45"/>
              <p:cNvSpPr>
                <a:spLocks noRot="1" noChangeAspect="1" noMove="1" noResize="1" noEditPoints="1" noAdjustHandles="1" noChangeArrowheads="1" noChangeShapeType="1" noTextEdit="1"/>
              </p:cNvSpPr>
              <p:nvPr/>
            </p:nvSpPr>
            <p:spPr>
              <a:xfrm>
                <a:off x="3275012" y="2438400"/>
                <a:ext cx="533400" cy="533400"/>
              </a:xfrm>
              <a:prstGeom prst="ellipse">
                <a:avLst/>
              </a:prstGeom>
              <a:blipFill rotWithShape="0">
                <a:blip r:embed="rId4"/>
                <a:stretch>
                  <a:fillRect/>
                </a:stretch>
              </a:blipFill>
              <a:ln>
                <a:miter lim="800000"/>
              </a:ln>
            </p:spPr>
            <p:txBody>
              <a:bodyPr/>
              <a:lstStyle/>
              <a:p>
                <a:r>
                  <a:rPr lang="ro-RO">
                    <a:noFill/>
                  </a:rPr>
                  <a:t> </a:t>
                </a:r>
              </a:p>
            </p:txBody>
          </p:sp>
        </mc:Fallback>
      </mc:AlternateContent>
      <p:cxnSp>
        <p:nvCxnSpPr>
          <p:cNvPr id="48" name="Straight Arrow Connector 47"/>
          <p:cNvCxnSpPr>
            <a:stCxn id="8" idx="0"/>
            <a:endCxn id="13" idx="4"/>
          </p:cNvCxnSpPr>
          <p:nvPr/>
        </p:nvCxnSpPr>
        <p:spPr>
          <a:xfrm flipV="1">
            <a:off x="2466579" y="3840901"/>
            <a:ext cx="313229"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0"/>
            <a:endCxn id="14" idx="4"/>
          </p:cNvCxnSpPr>
          <p:nvPr/>
        </p:nvCxnSpPr>
        <p:spPr>
          <a:xfrm flipV="1">
            <a:off x="2466579" y="3831290"/>
            <a:ext cx="108079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8" idx="0"/>
            <a:endCxn id="45" idx="4"/>
          </p:cNvCxnSpPr>
          <p:nvPr/>
        </p:nvCxnSpPr>
        <p:spPr>
          <a:xfrm flipV="1">
            <a:off x="2466579" y="3840901"/>
            <a:ext cx="184836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0" idx="0"/>
            <a:endCxn id="13" idx="4"/>
          </p:cNvCxnSpPr>
          <p:nvPr/>
        </p:nvCxnSpPr>
        <p:spPr>
          <a:xfrm flipH="1" flipV="1">
            <a:off x="2779808" y="3840901"/>
            <a:ext cx="39179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0"/>
            <a:endCxn id="14" idx="4"/>
          </p:cNvCxnSpPr>
          <p:nvPr/>
        </p:nvCxnSpPr>
        <p:spPr>
          <a:xfrm flipV="1">
            <a:off x="3171600" y="3831290"/>
            <a:ext cx="375775"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0" idx="0"/>
            <a:endCxn id="45" idx="4"/>
          </p:cNvCxnSpPr>
          <p:nvPr/>
        </p:nvCxnSpPr>
        <p:spPr>
          <a:xfrm flipV="1">
            <a:off x="3171600" y="3840901"/>
            <a:ext cx="114334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1" idx="0"/>
            <a:endCxn id="14" idx="4"/>
          </p:cNvCxnSpPr>
          <p:nvPr/>
        </p:nvCxnSpPr>
        <p:spPr>
          <a:xfrm flipH="1" flipV="1">
            <a:off x="3547375" y="3831290"/>
            <a:ext cx="32924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 idx="0"/>
            <a:endCxn id="13" idx="4"/>
          </p:cNvCxnSpPr>
          <p:nvPr/>
        </p:nvCxnSpPr>
        <p:spPr>
          <a:xfrm flipH="1" flipV="1">
            <a:off x="2779808" y="3840901"/>
            <a:ext cx="109681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1" idx="0"/>
            <a:endCxn id="45" idx="4"/>
          </p:cNvCxnSpPr>
          <p:nvPr/>
        </p:nvCxnSpPr>
        <p:spPr>
          <a:xfrm flipV="1">
            <a:off x="3876621" y="3840901"/>
            <a:ext cx="438321"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2" idx="0"/>
            <a:endCxn id="13" idx="4"/>
          </p:cNvCxnSpPr>
          <p:nvPr/>
        </p:nvCxnSpPr>
        <p:spPr>
          <a:xfrm flipH="1" flipV="1">
            <a:off x="2779808" y="3840901"/>
            <a:ext cx="1801834"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2" idx="0"/>
            <a:endCxn id="14" idx="4"/>
          </p:cNvCxnSpPr>
          <p:nvPr/>
        </p:nvCxnSpPr>
        <p:spPr>
          <a:xfrm flipH="1" flipV="1">
            <a:off x="3547375" y="3831290"/>
            <a:ext cx="1034267"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2" idx="0"/>
            <a:endCxn id="45" idx="4"/>
          </p:cNvCxnSpPr>
          <p:nvPr/>
        </p:nvCxnSpPr>
        <p:spPr>
          <a:xfrm flipH="1" flipV="1">
            <a:off x="4314942" y="3840901"/>
            <a:ext cx="266700"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3" idx="0"/>
            <a:endCxn id="46" idx="4"/>
          </p:cNvCxnSpPr>
          <p:nvPr/>
        </p:nvCxnSpPr>
        <p:spPr>
          <a:xfrm flipV="1">
            <a:off x="2779808" y="2971800"/>
            <a:ext cx="761904"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4" idx="0"/>
            <a:endCxn id="46" idx="4"/>
          </p:cNvCxnSpPr>
          <p:nvPr/>
        </p:nvCxnSpPr>
        <p:spPr>
          <a:xfrm flipH="1" flipV="1">
            <a:off x="3541712" y="2971800"/>
            <a:ext cx="5663" cy="32609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5" idx="0"/>
            <a:endCxn id="46" idx="4"/>
          </p:cNvCxnSpPr>
          <p:nvPr/>
        </p:nvCxnSpPr>
        <p:spPr>
          <a:xfrm flipH="1" flipV="1">
            <a:off x="3541712" y="2971800"/>
            <a:ext cx="773230"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46" idx="0"/>
          </p:cNvCxnSpPr>
          <p:nvPr/>
        </p:nvCxnSpPr>
        <p:spPr>
          <a:xfrm flipV="1">
            <a:off x="3541712" y="2133600"/>
            <a:ext cx="0" cy="30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2305424" y="3896670"/>
                <a:ext cx="491801" cy="33291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𝑐</m:t>
                          </m:r>
                        </m:e>
                        <m:sup/>
                      </m:sSup>
                    </m:oMath>
                  </m:oMathPara>
                </a14:m>
                <a:endParaRPr lang="ro-RO" sz="2400" dirty="0">
                  <a:solidFill>
                    <a:schemeClr val="bg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2305424" y="3896670"/>
                <a:ext cx="491801" cy="332912"/>
              </a:xfrm>
              <a:prstGeom prst="rect">
                <a:avLst/>
              </a:prstGeom>
              <a:blipFill rotWithShape="0">
                <a:blip r:embed="rId5"/>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2926637" y="2912836"/>
                <a:ext cx="491801" cy="33291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𝑐</m:t>
                          </m:r>
                        </m:e>
                        <m:sup/>
                      </m:sSup>
                    </m:oMath>
                  </m:oMathPara>
                </a14:m>
                <a:endParaRPr lang="ro-RO" sz="2400" dirty="0">
                  <a:solidFill>
                    <a:schemeClr val="bg1"/>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2926637" y="2912836"/>
                <a:ext cx="491801" cy="332912"/>
              </a:xfrm>
              <a:prstGeom prst="rect">
                <a:avLst/>
              </a:prstGeom>
              <a:blipFill rotWithShape="0">
                <a:blip r:embed="rId6"/>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3180022" y="3001407"/>
                <a:ext cx="491801" cy="33291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𝑐</m:t>
                          </m:r>
                        </m:e>
                        <m:sup/>
                      </m:sSup>
                    </m:oMath>
                  </m:oMathPara>
                </a14:m>
                <a:endParaRPr lang="ro-RO" sz="2400" dirty="0">
                  <a:solidFill>
                    <a:schemeClr val="bg1"/>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3180022" y="3001407"/>
                <a:ext cx="491801" cy="332912"/>
              </a:xfrm>
              <a:prstGeom prst="rect">
                <a:avLst/>
              </a:prstGeom>
              <a:blipFill rotWithShape="0">
                <a:blip r:embed="rId7"/>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762051" y="2845512"/>
                <a:ext cx="491801" cy="33291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𝑐</m:t>
                          </m:r>
                        </m:e>
                        <m:sup/>
                      </m:sSup>
                    </m:oMath>
                  </m:oMathPara>
                </a14:m>
                <a:endParaRPr lang="ro-RO" sz="2400" dirty="0">
                  <a:solidFill>
                    <a:schemeClr val="bg1"/>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3762051" y="2845512"/>
                <a:ext cx="491801" cy="332912"/>
              </a:xfrm>
              <a:prstGeom prst="rect">
                <a:avLst/>
              </a:prstGeom>
              <a:blipFill rotWithShape="0">
                <a:blip r:embed="rId8"/>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4382270" y="3891974"/>
                <a:ext cx="491801" cy="33291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𝑐</m:t>
                          </m:r>
                        </m:e>
                        <m:sup/>
                      </m:sSup>
                    </m:oMath>
                  </m:oMathPara>
                </a14:m>
                <a:endParaRPr lang="ro-RO" sz="2400" dirty="0">
                  <a:solidFill>
                    <a:schemeClr val="bg1"/>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4382270" y="3891974"/>
                <a:ext cx="491801" cy="332912"/>
              </a:xfrm>
              <a:prstGeom prst="rect">
                <a:avLst/>
              </a:prstGeom>
              <a:blipFill rotWithShape="0">
                <a:blip r:embed="rId9"/>
                <a:stretch>
                  <a:fillRect/>
                </a:stretch>
              </a:blipFill>
            </p:spPr>
            <p:txBody>
              <a:bodyPr/>
              <a:lstStyle/>
              <a:p>
                <a:r>
                  <a:rPr lang="ro-RO">
                    <a:noFill/>
                  </a:rPr>
                  <a:t> </a:t>
                </a:r>
              </a:p>
            </p:txBody>
          </p:sp>
        </mc:Fallback>
      </mc:AlternateContent>
    </p:spTree>
    <p:extLst>
      <p:ext uri="{BB962C8B-B14F-4D97-AF65-F5344CB8AC3E}">
        <p14:creationId xmlns:p14="http://schemas.microsoft.com/office/powerpoint/2010/main" val="21189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 Initialization</a:t>
            </a:r>
          </a:p>
        </p:txBody>
      </p:sp>
      <p:sp>
        <p:nvSpPr>
          <p:cNvPr id="9" name="Content Placeholder 8"/>
          <p:cNvSpPr>
            <a:spLocks noGrp="1"/>
          </p:cNvSpPr>
          <p:nvPr>
            <p:ph sz="half" idx="2"/>
          </p:nvPr>
        </p:nvSpPr>
        <p:spPr>
          <a:xfrm>
            <a:off x="1217612" y="1600200"/>
            <a:ext cx="10286999" cy="5422749"/>
          </a:xfrm>
        </p:spPr>
        <p:txBody>
          <a:bodyPr>
            <a:noAutofit/>
          </a:bodyPr>
          <a:lstStyle/>
          <a:p>
            <a:pPr lvl="1"/>
            <a:r>
              <a:rPr lang="en-US" dirty="0"/>
              <a:t>What if we would initialize all of them with a constant (different than 0)?</a:t>
            </a:r>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r>
              <a:rPr lang="en-US" dirty="0"/>
              <a:t>It is the same scenario as initializing them with 0, it is just that we’ve skipped the first iteration.</a:t>
            </a:r>
          </a:p>
          <a:p>
            <a:pPr marL="301752" lvl="1" indent="0">
              <a:buNone/>
            </a:pPr>
            <a:endParaRPr lang="en-US" dirty="0"/>
          </a:p>
          <a:p>
            <a:pPr marL="301752" lvl="1" indent="0">
              <a:buNone/>
            </a:pPr>
            <a:r>
              <a:rPr lang="en-US" dirty="0"/>
              <a:t>The error and activations are different than the ones obtained by initializing with zero, but they are still the same across neurons from the same layer			</a:t>
            </a:r>
          </a:p>
        </p:txBody>
      </p:sp>
      <p:sp>
        <p:nvSpPr>
          <p:cNvPr id="8" name="Oval 7"/>
          <p:cNvSpPr/>
          <p:nvPr/>
        </p:nvSpPr>
        <p:spPr>
          <a:xfrm>
            <a:off x="2145914" y="443825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850935" y="443825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3555956" y="443825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260977" y="4438255"/>
            <a:ext cx="533400" cy="533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Oval 12"/>
              <p:cNvSpPr/>
              <p:nvPr/>
            </p:nvSpPr>
            <p:spPr>
              <a:xfrm>
                <a:off x="2459143" y="333128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ro-RO" b="0" i="1" smtClean="0">
                              <a:solidFill>
                                <a:schemeClr val="tx1"/>
                              </a:solidFill>
                              <a:latin typeface="Cambria Math" panose="02040503050406030204" pitchFamily="18" charset="0"/>
                            </a:rPr>
                            <m:t>𝑙</m:t>
                          </m:r>
                        </m:sup>
                      </m:sSubSup>
                    </m:oMath>
                  </m:oMathPara>
                </a14:m>
                <a:endParaRPr lang="en-US" dirty="0">
                  <a:solidFill>
                    <a:schemeClr val="tx1"/>
                  </a:solidFill>
                </a:endParaRPr>
              </a:p>
            </p:txBody>
          </p:sp>
        </mc:Choice>
        <mc:Fallback xmlns="">
          <p:sp>
            <p:nvSpPr>
              <p:cNvPr id="13" name="Oval 12"/>
              <p:cNvSpPr>
                <a:spLocks noRot="1" noChangeAspect="1" noMove="1" noResize="1" noEditPoints="1" noAdjustHandles="1" noChangeArrowheads="1" noChangeShapeType="1" noTextEdit="1"/>
              </p:cNvSpPr>
              <p:nvPr/>
            </p:nvSpPr>
            <p:spPr>
              <a:xfrm>
                <a:off x="2459143" y="3331287"/>
                <a:ext cx="533400" cy="533400"/>
              </a:xfrm>
              <a:prstGeom prst="ellipse">
                <a:avLst/>
              </a:prstGeom>
              <a:blipFill>
                <a:blip r:embed="rId2"/>
                <a:stretch>
                  <a:fillRect/>
                </a:stretch>
              </a:blipFill>
              <a:ln>
                <a:miter lim="800000"/>
              </a:ln>
            </p:spPr>
            <p:txBody>
              <a:bodyPr/>
              <a:lstStyle/>
              <a:p>
                <a:r>
                  <a:rPr lang="en-US">
                    <a:noFill/>
                  </a:rPr>
                  <a:t> </a:t>
                </a:r>
              </a:p>
            </p:txBody>
          </p:sp>
        </mc:Fallback>
      </mc:AlternateContent>
      <p:sp>
        <p:nvSpPr>
          <p:cNvPr id="14" name="Oval 13"/>
          <p:cNvSpPr/>
          <p:nvPr/>
        </p:nvSpPr>
        <p:spPr>
          <a:xfrm>
            <a:off x="3226710" y="332167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994277" y="333128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6" name="Oval 45"/>
              <p:cNvSpPr/>
              <p:nvPr/>
            </p:nvSpPr>
            <p:spPr>
              <a:xfrm>
                <a:off x="3221047" y="246218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𝐿</m:t>
                          </m:r>
                        </m:sup>
                      </m:sSubSup>
                    </m:oMath>
                  </m:oMathPara>
                </a14:m>
                <a:endParaRPr lang="en-US" dirty="0">
                  <a:solidFill>
                    <a:schemeClr val="tx1"/>
                  </a:solidFill>
                </a:endParaRPr>
              </a:p>
            </p:txBody>
          </p:sp>
        </mc:Choice>
        <mc:Fallback xmlns="">
          <p:sp>
            <p:nvSpPr>
              <p:cNvPr id="46" name="Oval 45"/>
              <p:cNvSpPr>
                <a:spLocks noRot="1" noChangeAspect="1" noMove="1" noResize="1" noEditPoints="1" noAdjustHandles="1" noChangeArrowheads="1" noChangeShapeType="1" noTextEdit="1"/>
              </p:cNvSpPr>
              <p:nvPr/>
            </p:nvSpPr>
            <p:spPr>
              <a:xfrm>
                <a:off x="3221047" y="2462186"/>
                <a:ext cx="533400" cy="533400"/>
              </a:xfrm>
              <a:prstGeom prst="ellipse">
                <a:avLst/>
              </a:prstGeom>
              <a:blipFill>
                <a:blip r:embed="rId3"/>
                <a:stretch>
                  <a:fillRect/>
                </a:stretch>
              </a:blipFill>
              <a:ln>
                <a:miter lim="800000"/>
              </a:ln>
            </p:spPr>
            <p:txBody>
              <a:bodyPr/>
              <a:lstStyle/>
              <a:p>
                <a:r>
                  <a:rPr lang="en-US">
                    <a:noFill/>
                  </a:rPr>
                  <a:t> </a:t>
                </a:r>
              </a:p>
            </p:txBody>
          </p:sp>
        </mc:Fallback>
      </mc:AlternateContent>
      <p:cxnSp>
        <p:nvCxnSpPr>
          <p:cNvPr id="48" name="Straight Arrow Connector 47"/>
          <p:cNvCxnSpPr>
            <a:stCxn id="8" idx="0"/>
            <a:endCxn id="13" idx="4"/>
          </p:cNvCxnSpPr>
          <p:nvPr/>
        </p:nvCxnSpPr>
        <p:spPr>
          <a:xfrm flipV="1">
            <a:off x="2412614" y="3864687"/>
            <a:ext cx="313229"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8" idx="0"/>
            <a:endCxn id="14" idx="4"/>
          </p:cNvCxnSpPr>
          <p:nvPr/>
        </p:nvCxnSpPr>
        <p:spPr>
          <a:xfrm flipV="1">
            <a:off x="2412614" y="3855076"/>
            <a:ext cx="108079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8" idx="0"/>
            <a:endCxn id="45" idx="4"/>
          </p:cNvCxnSpPr>
          <p:nvPr/>
        </p:nvCxnSpPr>
        <p:spPr>
          <a:xfrm flipV="1">
            <a:off x="2412614" y="3864687"/>
            <a:ext cx="184836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10" idx="0"/>
            <a:endCxn id="13" idx="4"/>
          </p:cNvCxnSpPr>
          <p:nvPr/>
        </p:nvCxnSpPr>
        <p:spPr>
          <a:xfrm flipH="1" flipV="1">
            <a:off x="2725843" y="3864687"/>
            <a:ext cx="39179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0" idx="0"/>
            <a:endCxn id="14" idx="4"/>
          </p:cNvCxnSpPr>
          <p:nvPr/>
        </p:nvCxnSpPr>
        <p:spPr>
          <a:xfrm flipV="1">
            <a:off x="3117635" y="3855076"/>
            <a:ext cx="375775"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0" idx="0"/>
            <a:endCxn id="45" idx="4"/>
          </p:cNvCxnSpPr>
          <p:nvPr/>
        </p:nvCxnSpPr>
        <p:spPr>
          <a:xfrm flipV="1">
            <a:off x="3117635" y="3864687"/>
            <a:ext cx="1143342"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1" idx="0"/>
            <a:endCxn id="14" idx="4"/>
          </p:cNvCxnSpPr>
          <p:nvPr/>
        </p:nvCxnSpPr>
        <p:spPr>
          <a:xfrm flipH="1" flipV="1">
            <a:off x="3493410" y="3855076"/>
            <a:ext cx="32924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11" idx="0"/>
            <a:endCxn id="13" idx="4"/>
          </p:cNvCxnSpPr>
          <p:nvPr/>
        </p:nvCxnSpPr>
        <p:spPr>
          <a:xfrm flipH="1" flipV="1">
            <a:off x="2725843" y="3864687"/>
            <a:ext cx="1096813"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1" idx="0"/>
            <a:endCxn id="45" idx="4"/>
          </p:cNvCxnSpPr>
          <p:nvPr/>
        </p:nvCxnSpPr>
        <p:spPr>
          <a:xfrm flipV="1">
            <a:off x="3822656" y="3864687"/>
            <a:ext cx="438321"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2" idx="0"/>
            <a:endCxn id="13" idx="4"/>
          </p:cNvCxnSpPr>
          <p:nvPr/>
        </p:nvCxnSpPr>
        <p:spPr>
          <a:xfrm flipH="1" flipV="1">
            <a:off x="2725843" y="3864687"/>
            <a:ext cx="1801834"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12" idx="0"/>
            <a:endCxn id="14" idx="4"/>
          </p:cNvCxnSpPr>
          <p:nvPr/>
        </p:nvCxnSpPr>
        <p:spPr>
          <a:xfrm flipH="1" flipV="1">
            <a:off x="3493410" y="3855076"/>
            <a:ext cx="1034267"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2" idx="0"/>
            <a:endCxn id="45" idx="4"/>
          </p:cNvCxnSpPr>
          <p:nvPr/>
        </p:nvCxnSpPr>
        <p:spPr>
          <a:xfrm flipH="1" flipV="1">
            <a:off x="4260977" y="3864687"/>
            <a:ext cx="266700" cy="57356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13" idx="0"/>
            <a:endCxn id="46" idx="4"/>
          </p:cNvCxnSpPr>
          <p:nvPr/>
        </p:nvCxnSpPr>
        <p:spPr>
          <a:xfrm flipV="1">
            <a:off x="2725843" y="2995586"/>
            <a:ext cx="761904"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4" idx="0"/>
            <a:endCxn id="46" idx="4"/>
          </p:cNvCxnSpPr>
          <p:nvPr/>
        </p:nvCxnSpPr>
        <p:spPr>
          <a:xfrm flipH="1" flipV="1">
            <a:off x="3487747" y="2995586"/>
            <a:ext cx="5663" cy="32609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5" idx="0"/>
            <a:endCxn id="46" idx="4"/>
          </p:cNvCxnSpPr>
          <p:nvPr/>
        </p:nvCxnSpPr>
        <p:spPr>
          <a:xfrm flipH="1" flipV="1">
            <a:off x="3487747" y="2995586"/>
            <a:ext cx="773230" cy="335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a:stCxn id="46" idx="0"/>
          </p:cNvCxnSpPr>
          <p:nvPr/>
        </p:nvCxnSpPr>
        <p:spPr>
          <a:xfrm flipV="1">
            <a:off x="3487747" y="2157386"/>
            <a:ext cx="0" cy="30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p:cNvSpPr txBox="1"/>
              <p:nvPr/>
            </p:nvSpPr>
            <p:spPr>
              <a:xfrm>
                <a:off x="3537881" y="2175954"/>
                <a:ext cx="427232" cy="2862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400" b="0" i="1" smtClean="0">
                              <a:solidFill>
                                <a:schemeClr val="bg1"/>
                              </a:solidFill>
                              <a:latin typeface="Cambria Math" panose="02040503050406030204" pitchFamily="18" charset="0"/>
                            </a:rPr>
                          </m:ctrlPr>
                        </m:sSupPr>
                        <m:e>
                          <m:r>
                            <a:rPr lang="en-US" sz="1400" b="0" i="1" smtClean="0">
                              <a:solidFill>
                                <a:schemeClr val="bg1"/>
                              </a:solidFill>
                              <a:latin typeface="Cambria Math" panose="02040503050406030204" pitchFamily="18" charset="0"/>
                            </a:rPr>
                            <m:t>𝑦</m:t>
                          </m:r>
                        </m:e>
                        <m:sup>
                          <m:r>
                            <a:rPr lang="en-US" sz="1400" b="0" i="1" smtClean="0">
                              <a:solidFill>
                                <a:schemeClr val="bg1"/>
                              </a:solidFill>
                              <a:latin typeface="Cambria Math" panose="02040503050406030204" pitchFamily="18" charset="0"/>
                            </a:rPr>
                            <m:t>𝐿</m:t>
                          </m:r>
                        </m:sup>
                      </m:sSup>
                    </m:oMath>
                  </m:oMathPara>
                </a14:m>
                <a:endParaRPr lang="ro-RO" sz="2400" dirty="0">
                  <a:solidFill>
                    <a:schemeClr val="bg1"/>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537881" y="2175954"/>
                <a:ext cx="427232" cy="286232"/>
              </a:xfrm>
              <a:prstGeom prst="rect">
                <a:avLst/>
              </a:prstGeom>
              <a:blipFill>
                <a:blip r:embed="rId4"/>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1188784" y="2757719"/>
                <a:ext cx="1869486" cy="31733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panose="02040503050406030204" pitchFamily="18" charset="0"/>
                            </a:rPr>
                            <m:t>𝛿</m:t>
                          </m:r>
                        </m:e>
                        <m:sup>
                          <m:r>
                            <a:rPr lang="en-US" sz="1400" b="0" i="1" smtClean="0">
                              <a:solidFill>
                                <a:srgbClr val="FF0000"/>
                              </a:solidFill>
                              <a:latin typeface="Cambria Math" panose="02040503050406030204" pitchFamily="18" charset="0"/>
                            </a:rPr>
                            <m:t>𝑙</m:t>
                          </m:r>
                        </m:sup>
                      </m:sSup>
                      <m:r>
                        <a:rPr lang="en-US" sz="1400" b="0" i="1" smtClean="0">
                          <a:solidFill>
                            <a:srgbClr val="FF0000"/>
                          </a:solidFill>
                          <a:latin typeface="Cambria Math" panose="02040503050406030204" pitchFamily="18" charset="0"/>
                        </a:rPr>
                        <m:t>=</m:t>
                      </m:r>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panose="02040503050406030204" pitchFamily="18" charset="0"/>
                            </a:rPr>
                            <m:t>𝑦</m:t>
                          </m:r>
                        </m:e>
                        <m:sup>
                          <m:r>
                            <a:rPr lang="en-US" sz="1400" b="0" i="1" smtClean="0">
                              <a:solidFill>
                                <a:srgbClr val="FF0000"/>
                              </a:solidFill>
                              <a:latin typeface="Cambria Math" panose="02040503050406030204" pitchFamily="18" charset="0"/>
                            </a:rPr>
                            <m:t>𝑙</m:t>
                          </m:r>
                        </m:sup>
                      </m:sSup>
                      <m:d>
                        <m:dPr>
                          <m:ctrlPr>
                            <a:rPr lang="en-US" sz="1400" b="0" i="1" smtClean="0">
                              <a:solidFill>
                                <a:srgbClr val="FF0000"/>
                              </a:solidFill>
                              <a:latin typeface="Cambria Math" panose="02040503050406030204" pitchFamily="18" charset="0"/>
                            </a:rPr>
                          </m:ctrlPr>
                        </m:dPr>
                        <m:e>
                          <m:r>
                            <a:rPr lang="en-US" sz="1400" b="0" i="1" smtClean="0">
                              <a:solidFill>
                                <a:srgbClr val="FF0000"/>
                              </a:solidFill>
                              <a:latin typeface="Cambria Math" panose="02040503050406030204" pitchFamily="18" charset="0"/>
                            </a:rPr>
                            <m:t>1−</m:t>
                          </m:r>
                          <m:sSup>
                            <m:sSupPr>
                              <m:ctrlPr>
                                <a:rPr lang="en-US" sz="1400" b="0" i="1" smtClean="0">
                                  <a:solidFill>
                                    <a:srgbClr val="FF0000"/>
                                  </a:solidFill>
                                  <a:latin typeface="Cambria Math" panose="02040503050406030204" pitchFamily="18" charset="0"/>
                                </a:rPr>
                              </m:ctrlPr>
                            </m:sSupPr>
                            <m:e>
                              <m:r>
                                <a:rPr lang="en-US" sz="1400" b="0" i="1" smtClean="0">
                                  <a:solidFill>
                                    <a:srgbClr val="FF0000"/>
                                  </a:solidFill>
                                  <a:latin typeface="Cambria Math" panose="02040503050406030204" pitchFamily="18" charset="0"/>
                                </a:rPr>
                                <m:t>𝑦</m:t>
                              </m:r>
                            </m:e>
                            <m:sup>
                              <m:r>
                                <a:rPr lang="en-US" sz="1400" b="0" i="1" smtClean="0">
                                  <a:solidFill>
                                    <a:srgbClr val="FF0000"/>
                                  </a:solidFill>
                                  <a:latin typeface="Cambria Math" panose="02040503050406030204" pitchFamily="18" charset="0"/>
                                </a:rPr>
                                <m:t>𝑙</m:t>
                              </m:r>
                            </m:sup>
                          </m:sSup>
                        </m:e>
                      </m:d>
                      <m:sSubSup>
                        <m:sSubSupPr>
                          <m:ctrlPr>
                            <a:rPr lang="en-US" sz="1400" b="0" i="1" smtClean="0">
                              <a:solidFill>
                                <a:srgbClr val="FF0000"/>
                              </a:solidFill>
                              <a:latin typeface="Cambria Math" panose="02040503050406030204" pitchFamily="18" charset="0"/>
                            </a:rPr>
                          </m:ctrlPr>
                        </m:sSubSupPr>
                        <m:e>
                          <m:r>
                            <a:rPr lang="en-US" sz="1400" b="0" i="1" smtClean="0">
                              <a:solidFill>
                                <a:srgbClr val="FF0000"/>
                              </a:solidFill>
                              <a:latin typeface="Cambria Math" panose="02040503050406030204" pitchFamily="18" charset="0"/>
                            </a:rPr>
                            <m:t>𝛿</m:t>
                          </m:r>
                        </m:e>
                        <m:sub/>
                        <m:sup>
                          <m:r>
                            <a:rPr lang="en-US" sz="1400" b="0" i="1" smtClean="0">
                              <a:solidFill>
                                <a:srgbClr val="FF0000"/>
                              </a:solidFill>
                              <a:latin typeface="Cambria Math" panose="02040503050406030204" pitchFamily="18" charset="0"/>
                            </a:rPr>
                            <m:t>𝑙</m:t>
                          </m:r>
                          <m:r>
                            <a:rPr lang="en-US" sz="1400" b="0" i="1" smtClean="0">
                              <a:solidFill>
                                <a:srgbClr val="FF0000"/>
                              </a:solidFill>
                              <a:latin typeface="Cambria Math" panose="02040503050406030204" pitchFamily="18" charset="0"/>
                            </a:rPr>
                            <m:t>+1</m:t>
                          </m:r>
                        </m:sup>
                      </m:sSubSup>
                      <m:r>
                        <a:rPr lang="en-US" sz="1400" b="0" i="1" smtClean="0">
                          <a:solidFill>
                            <a:srgbClr val="FF0000"/>
                          </a:solidFill>
                          <a:latin typeface="Cambria Math" panose="02040503050406030204" pitchFamily="18" charset="0"/>
                        </a:rPr>
                        <m:t>𝑐</m:t>
                      </m:r>
                    </m:oMath>
                  </m:oMathPara>
                </a14:m>
                <a:endParaRPr lang="ro-RO" sz="2400" dirty="0">
                  <a:solidFill>
                    <a:srgbClr val="FF0000"/>
                  </a:solidFill>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188784" y="2757719"/>
                <a:ext cx="1869486" cy="317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2474927" y="3061313"/>
                <a:ext cx="432811" cy="317908"/>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𝑦</m:t>
                          </m:r>
                        </m:e>
                        <m:sup>
                          <m:r>
                            <a:rPr lang="en-US" sz="1600" b="0" i="1" smtClean="0">
                              <a:solidFill>
                                <a:schemeClr val="bg1"/>
                              </a:solidFill>
                              <a:latin typeface="Cambria Math" panose="02040503050406030204" pitchFamily="18" charset="0"/>
                            </a:rPr>
                            <m:t>𝑙</m:t>
                          </m:r>
                        </m:sup>
                      </m:sSup>
                    </m:oMath>
                  </m:oMathPara>
                </a14:m>
                <a:endParaRPr lang="ro-RO" sz="2400" dirty="0">
                  <a:solidFill>
                    <a:schemeClr val="bg1"/>
                  </a:solidFill>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474927" y="3061313"/>
                <a:ext cx="432811" cy="317908"/>
              </a:xfrm>
              <a:prstGeom prst="rect">
                <a:avLst/>
              </a:prstGeom>
              <a:blipFill>
                <a:blip r:embed="rId6"/>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113833" y="3061313"/>
                <a:ext cx="432811" cy="317908"/>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𝑦</m:t>
                          </m:r>
                        </m:e>
                        <m:sup>
                          <m:r>
                            <a:rPr lang="en-US" sz="1600" b="0" i="1" smtClean="0">
                              <a:solidFill>
                                <a:schemeClr val="bg1"/>
                              </a:solidFill>
                              <a:latin typeface="Cambria Math" panose="02040503050406030204" pitchFamily="18" charset="0"/>
                            </a:rPr>
                            <m:t>𝑙</m:t>
                          </m:r>
                        </m:sup>
                      </m:sSup>
                    </m:oMath>
                  </m:oMathPara>
                </a14:m>
                <a:endParaRPr lang="ro-RO" sz="2400" dirty="0">
                  <a:solidFill>
                    <a:schemeClr val="bg1"/>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113833" y="3061313"/>
                <a:ext cx="432811" cy="317908"/>
              </a:xfrm>
              <a:prstGeom prst="rect">
                <a:avLst/>
              </a:prstGeom>
              <a:blipFill>
                <a:blip r:embed="rId7"/>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4073419" y="2985975"/>
                <a:ext cx="432811" cy="317908"/>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𝑦</m:t>
                          </m:r>
                        </m:e>
                        <m:sup>
                          <m:r>
                            <a:rPr lang="en-US" sz="1600" b="0" i="1" smtClean="0">
                              <a:solidFill>
                                <a:schemeClr val="bg1"/>
                              </a:solidFill>
                              <a:latin typeface="Cambria Math" panose="02040503050406030204" pitchFamily="18" charset="0"/>
                            </a:rPr>
                            <m:t>𝑙</m:t>
                          </m:r>
                        </m:sup>
                      </m:sSup>
                    </m:oMath>
                  </m:oMathPara>
                </a14:m>
                <a:endParaRPr lang="ro-RO" sz="2400" dirty="0">
                  <a:solidFill>
                    <a:schemeClr val="bg1"/>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4073419" y="2985975"/>
                <a:ext cx="432811" cy="317908"/>
              </a:xfrm>
              <a:prstGeom prst="rect">
                <a:avLst/>
              </a:prstGeom>
              <a:blipFill>
                <a:blip r:embed="rId8"/>
                <a:stretch>
                  <a:fillRect b="-38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3743693" y="2766986"/>
                <a:ext cx="2000227" cy="31829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400" b="0" i="1" smtClean="0">
                              <a:solidFill>
                                <a:srgbClr val="FF0000"/>
                              </a:solidFill>
                              <a:latin typeface="Cambria Math" panose="02040503050406030204" pitchFamily="18" charset="0"/>
                            </a:rPr>
                          </m:ctrlPr>
                        </m:sSupPr>
                        <m:e>
                          <m:sSup>
                            <m:sSupPr>
                              <m:ctrlPr>
                                <a:rPr lang="en-US" sz="1400" i="1">
                                  <a:solidFill>
                                    <a:srgbClr val="FF0000"/>
                                  </a:solidFill>
                                  <a:latin typeface="Cambria Math" panose="02040503050406030204" pitchFamily="18" charset="0"/>
                                </a:rPr>
                              </m:ctrlPr>
                            </m:sSupPr>
                            <m:e>
                              <m:r>
                                <a:rPr lang="en-US" sz="1400" i="1">
                                  <a:solidFill>
                                    <a:srgbClr val="FF0000"/>
                                  </a:solidFill>
                                  <a:latin typeface="Cambria Math" panose="02040503050406030204" pitchFamily="18" charset="0"/>
                                </a:rPr>
                                <m:t>𝛿</m:t>
                              </m:r>
                            </m:e>
                            <m:sup>
                              <m:r>
                                <a:rPr lang="en-US" sz="1400" i="1">
                                  <a:solidFill>
                                    <a:srgbClr val="FF0000"/>
                                  </a:solidFill>
                                  <a:latin typeface="Cambria Math" panose="02040503050406030204" pitchFamily="18" charset="0"/>
                                </a:rPr>
                                <m:t>𝑙</m:t>
                              </m:r>
                            </m:sup>
                          </m:sSup>
                          <m:r>
                            <a:rPr lang="en-US" sz="1400" i="1">
                              <a:solidFill>
                                <a:srgbClr val="FF0000"/>
                              </a:solidFill>
                              <a:latin typeface="Cambria Math" panose="02040503050406030204" pitchFamily="18" charset="0"/>
                            </a:rPr>
                            <m:t>=</m:t>
                          </m:r>
                          <m:sSup>
                            <m:sSupPr>
                              <m:ctrlPr>
                                <a:rPr lang="en-US" sz="1400" i="1">
                                  <a:solidFill>
                                    <a:srgbClr val="FF0000"/>
                                  </a:solidFill>
                                  <a:latin typeface="Cambria Math" panose="02040503050406030204" pitchFamily="18" charset="0"/>
                                </a:rPr>
                              </m:ctrlPr>
                            </m:sSupPr>
                            <m:e>
                              <m:r>
                                <a:rPr lang="en-US" sz="1400" i="1">
                                  <a:solidFill>
                                    <a:srgbClr val="FF0000"/>
                                  </a:solidFill>
                                  <a:latin typeface="Cambria Math" panose="02040503050406030204" pitchFamily="18" charset="0"/>
                                </a:rPr>
                                <m:t>𝑦</m:t>
                              </m:r>
                            </m:e>
                            <m:sup>
                              <m:r>
                                <a:rPr lang="en-US" sz="1400" i="1">
                                  <a:solidFill>
                                    <a:srgbClr val="FF0000"/>
                                  </a:solidFill>
                                  <a:latin typeface="Cambria Math" panose="02040503050406030204" pitchFamily="18" charset="0"/>
                                </a:rPr>
                                <m:t>𝑙</m:t>
                              </m:r>
                            </m:sup>
                          </m:sSup>
                          <m:d>
                            <m:dPr>
                              <m:ctrlPr>
                                <a:rPr lang="en-US" sz="1400" i="1">
                                  <a:solidFill>
                                    <a:srgbClr val="FF0000"/>
                                  </a:solidFill>
                                  <a:latin typeface="Cambria Math" panose="02040503050406030204" pitchFamily="18" charset="0"/>
                                </a:rPr>
                              </m:ctrlPr>
                            </m:dPr>
                            <m:e>
                              <m:r>
                                <a:rPr lang="en-US" sz="1400" i="1">
                                  <a:solidFill>
                                    <a:srgbClr val="FF0000"/>
                                  </a:solidFill>
                                  <a:latin typeface="Cambria Math" panose="02040503050406030204" pitchFamily="18" charset="0"/>
                                </a:rPr>
                                <m:t>1−</m:t>
                              </m:r>
                              <m:sSup>
                                <m:sSupPr>
                                  <m:ctrlPr>
                                    <a:rPr lang="en-US" sz="1400" i="1">
                                      <a:solidFill>
                                        <a:srgbClr val="FF0000"/>
                                      </a:solidFill>
                                      <a:latin typeface="Cambria Math" panose="02040503050406030204" pitchFamily="18" charset="0"/>
                                    </a:rPr>
                                  </m:ctrlPr>
                                </m:sSupPr>
                                <m:e>
                                  <m:r>
                                    <a:rPr lang="en-US" sz="1400" i="1">
                                      <a:solidFill>
                                        <a:srgbClr val="FF0000"/>
                                      </a:solidFill>
                                      <a:latin typeface="Cambria Math" panose="02040503050406030204" pitchFamily="18" charset="0"/>
                                    </a:rPr>
                                    <m:t>𝑦</m:t>
                                  </m:r>
                                </m:e>
                                <m:sup>
                                  <m:r>
                                    <a:rPr lang="en-US" sz="1400" i="1">
                                      <a:solidFill>
                                        <a:srgbClr val="FF0000"/>
                                      </a:solidFill>
                                      <a:latin typeface="Cambria Math" panose="02040503050406030204" pitchFamily="18" charset="0"/>
                                    </a:rPr>
                                    <m:t>𝑙</m:t>
                                  </m:r>
                                </m:sup>
                              </m:sSup>
                            </m:e>
                          </m:d>
                          <m:sSubSup>
                            <m:sSubSupPr>
                              <m:ctrlPr>
                                <a:rPr lang="en-US" sz="1400" i="1">
                                  <a:solidFill>
                                    <a:srgbClr val="FF0000"/>
                                  </a:solidFill>
                                  <a:latin typeface="Cambria Math" panose="02040503050406030204" pitchFamily="18" charset="0"/>
                                </a:rPr>
                              </m:ctrlPr>
                            </m:sSubSupPr>
                            <m:e>
                              <m:r>
                                <a:rPr lang="en-US" sz="1400" i="1">
                                  <a:solidFill>
                                    <a:srgbClr val="FF0000"/>
                                  </a:solidFill>
                                  <a:latin typeface="Cambria Math" panose="02040503050406030204" pitchFamily="18" charset="0"/>
                                </a:rPr>
                                <m:t>𝛿</m:t>
                              </m:r>
                            </m:e>
                            <m:sub/>
                            <m:sup>
                              <m:r>
                                <a:rPr lang="en-US" sz="1400" i="1">
                                  <a:solidFill>
                                    <a:srgbClr val="FF0000"/>
                                  </a:solidFill>
                                  <a:latin typeface="Cambria Math" panose="02040503050406030204" pitchFamily="18" charset="0"/>
                                </a:rPr>
                                <m:t>𝑙</m:t>
                              </m:r>
                              <m:r>
                                <a:rPr lang="en-US" sz="1400" i="1">
                                  <a:solidFill>
                                    <a:srgbClr val="FF0000"/>
                                  </a:solidFill>
                                  <a:latin typeface="Cambria Math" panose="02040503050406030204" pitchFamily="18" charset="0"/>
                                </a:rPr>
                                <m:t>+1</m:t>
                              </m:r>
                            </m:sup>
                          </m:sSubSup>
                          <m:r>
                            <a:rPr lang="en-US" sz="1400" i="1">
                              <a:solidFill>
                                <a:srgbClr val="FF0000"/>
                              </a:solidFill>
                              <a:latin typeface="Cambria Math" panose="02040503050406030204" pitchFamily="18" charset="0"/>
                            </a:rPr>
                            <m:t>𝑐</m:t>
                          </m:r>
                        </m:e>
                        <m:sup/>
                      </m:sSup>
                    </m:oMath>
                  </m:oMathPara>
                </a14:m>
                <a:endParaRPr lang="ro-RO" sz="2400" dirty="0">
                  <a:solidFill>
                    <a:srgbClr val="FF0000"/>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743693" y="2766986"/>
                <a:ext cx="2000227" cy="31829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251459" y="3920456"/>
                <a:ext cx="491801" cy="33291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𝑐</m:t>
                          </m:r>
                        </m:e>
                        <m:sup/>
                      </m:sSup>
                    </m:oMath>
                  </m:oMathPara>
                </a14:m>
                <a:endParaRPr lang="ro-RO" sz="2400" dirty="0">
                  <a:solidFill>
                    <a:schemeClr val="bg1"/>
                  </a:solidFill>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2251459" y="3920456"/>
                <a:ext cx="491801" cy="33291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2872672" y="2936622"/>
                <a:ext cx="491801" cy="33291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𝑐</m:t>
                          </m:r>
                        </m:e>
                        <m:sup/>
                      </m:sSup>
                    </m:oMath>
                  </m:oMathPara>
                </a14:m>
                <a:endParaRPr lang="ro-RO" sz="2400" dirty="0">
                  <a:solidFill>
                    <a:schemeClr val="bg1"/>
                  </a:solidFill>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2872672" y="2936622"/>
                <a:ext cx="491801" cy="332912"/>
              </a:xfrm>
              <a:prstGeom prst="rect">
                <a:avLst/>
              </a:prstGeom>
              <a:blipFill>
                <a:blip r:embed="rId11"/>
                <a:stretch>
                  <a:fillRect/>
                </a:stretch>
              </a:blipFill>
            </p:spPr>
            <p:txBody>
              <a:bodyPr/>
              <a:lstStyle/>
              <a:p>
                <a:r>
                  <a:rPr lang="en-US">
                    <a:noFill/>
                  </a:rPr>
                  <a:t> </a:t>
                </a:r>
              </a:p>
            </p:txBody>
          </p:sp>
        </mc:Fallback>
      </mc:AlternateContent>
      <p:sp>
        <p:nvSpPr>
          <p:cNvPr id="3" name="Oval 2">
            <a:extLst>
              <a:ext uri="{FF2B5EF4-FFF2-40B4-BE49-F238E27FC236}">
                <a16:creationId xmlns:a16="http://schemas.microsoft.com/office/drawing/2014/main" id="{FA8B197F-A03E-8668-6CBA-04FFB8608FEF}"/>
              </a:ext>
            </a:extLst>
          </p:cNvPr>
          <p:cNvSpPr/>
          <p:nvPr/>
        </p:nvSpPr>
        <p:spPr>
          <a:xfrm>
            <a:off x="7789349" y="44958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A91E63A-F8E6-139A-3735-AED167CD7C54}"/>
              </a:ext>
            </a:extLst>
          </p:cNvPr>
          <p:cNvSpPr/>
          <p:nvPr/>
        </p:nvSpPr>
        <p:spPr>
          <a:xfrm>
            <a:off x="8494370" y="44958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2A371D2-A0F6-E786-37C6-FB30FBE85EEF}"/>
              </a:ext>
            </a:extLst>
          </p:cNvPr>
          <p:cNvSpPr/>
          <p:nvPr/>
        </p:nvSpPr>
        <p:spPr>
          <a:xfrm>
            <a:off x="9199391" y="44958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E3DAB50-A2CF-15DB-0251-7479E77D8457}"/>
              </a:ext>
            </a:extLst>
          </p:cNvPr>
          <p:cNvSpPr/>
          <p:nvPr/>
        </p:nvSpPr>
        <p:spPr>
          <a:xfrm>
            <a:off x="9904412" y="4495800"/>
            <a:ext cx="533400" cy="533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Oval 15">
            <a:extLst>
              <a:ext uri="{FF2B5EF4-FFF2-40B4-BE49-F238E27FC236}">
                <a16:creationId xmlns:a16="http://schemas.microsoft.com/office/drawing/2014/main" id="{C550F251-1EDA-85A0-7520-C779BED2EE64}"/>
              </a:ext>
            </a:extLst>
          </p:cNvPr>
          <p:cNvSpPr/>
          <p:nvPr/>
        </p:nvSpPr>
        <p:spPr>
          <a:xfrm>
            <a:off x="8870145" y="337922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73D9A8EC-8D64-4006-ED22-86B70643FF40}"/>
                  </a:ext>
                </a:extLst>
              </p:cNvPr>
              <p:cNvSpPr/>
              <p:nvPr/>
            </p:nvSpPr>
            <p:spPr>
              <a:xfrm>
                <a:off x="8864482" y="251973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𝐿</m:t>
                          </m:r>
                        </m:sup>
                      </m:sSubSup>
                    </m:oMath>
                  </m:oMathPara>
                </a14:m>
                <a:endParaRPr lang="en-US" dirty="0">
                  <a:solidFill>
                    <a:schemeClr val="tx1"/>
                  </a:solidFill>
                </a:endParaRPr>
              </a:p>
            </p:txBody>
          </p:sp>
        </mc:Choice>
        <mc:Fallback xmlns="">
          <p:sp>
            <p:nvSpPr>
              <p:cNvPr id="17" name="Oval 16">
                <a:extLst>
                  <a:ext uri="{FF2B5EF4-FFF2-40B4-BE49-F238E27FC236}">
                    <a16:creationId xmlns:a16="http://schemas.microsoft.com/office/drawing/2014/main" id="{73D9A8EC-8D64-4006-ED22-86B70643FF40}"/>
                  </a:ext>
                </a:extLst>
              </p:cNvPr>
              <p:cNvSpPr>
                <a:spLocks noRot="1" noChangeAspect="1" noMove="1" noResize="1" noEditPoints="1" noAdjustHandles="1" noChangeArrowheads="1" noChangeShapeType="1" noTextEdit="1"/>
              </p:cNvSpPr>
              <p:nvPr/>
            </p:nvSpPr>
            <p:spPr>
              <a:xfrm>
                <a:off x="8864482" y="2519731"/>
                <a:ext cx="533400" cy="533400"/>
              </a:xfrm>
              <a:prstGeom prst="ellipse">
                <a:avLst/>
              </a:prstGeom>
              <a:blipFill>
                <a:blip r:embed="rId12"/>
                <a:stretch>
                  <a:fillRect/>
                </a:stretch>
              </a:blipFill>
              <a:ln>
                <a:miter lim="800000"/>
              </a:ln>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0CF099F2-A066-FC9C-DE8B-2C1E464F81C1}"/>
              </a:ext>
            </a:extLst>
          </p:cNvPr>
          <p:cNvCxnSpPr>
            <a:stCxn id="3" idx="0"/>
            <a:endCxn id="16" idx="4"/>
          </p:cNvCxnSpPr>
          <p:nvPr/>
        </p:nvCxnSpPr>
        <p:spPr>
          <a:xfrm flipV="1">
            <a:off x="8056049" y="3912621"/>
            <a:ext cx="108079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A161522-BA5E-5BC5-442A-6E80C0E8DB92}"/>
              </a:ext>
            </a:extLst>
          </p:cNvPr>
          <p:cNvCxnSpPr>
            <a:stCxn id="6" idx="0"/>
            <a:endCxn id="16" idx="4"/>
          </p:cNvCxnSpPr>
          <p:nvPr/>
        </p:nvCxnSpPr>
        <p:spPr>
          <a:xfrm flipV="1">
            <a:off x="8761070" y="3912621"/>
            <a:ext cx="375775"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19F0E0C-1E65-BD32-AF67-880112736FE8}"/>
              </a:ext>
            </a:extLst>
          </p:cNvPr>
          <p:cNvCxnSpPr>
            <a:stCxn id="7" idx="0"/>
            <a:endCxn id="16" idx="4"/>
          </p:cNvCxnSpPr>
          <p:nvPr/>
        </p:nvCxnSpPr>
        <p:spPr>
          <a:xfrm flipH="1" flipV="1">
            <a:off x="9136845" y="3912621"/>
            <a:ext cx="329246"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FDF7165-6F36-0311-4DAD-9C4F04732F4F}"/>
              </a:ext>
            </a:extLst>
          </p:cNvPr>
          <p:cNvCxnSpPr>
            <a:stCxn id="15" idx="0"/>
            <a:endCxn id="16" idx="4"/>
          </p:cNvCxnSpPr>
          <p:nvPr/>
        </p:nvCxnSpPr>
        <p:spPr>
          <a:xfrm flipH="1" flipV="1">
            <a:off x="9136845" y="3912621"/>
            <a:ext cx="1034267" cy="58317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FEEC1B7-8920-9EFD-D988-AE8AC1BE0AC0}"/>
              </a:ext>
            </a:extLst>
          </p:cNvPr>
          <p:cNvCxnSpPr>
            <a:stCxn id="16" idx="0"/>
            <a:endCxn id="17" idx="4"/>
          </p:cNvCxnSpPr>
          <p:nvPr/>
        </p:nvCxnSpPr>
        <p:spPr>
          <a:xfrm flipH="1" flipV="1">
            <a:off x="9131182" y="3053131"/>
            <a:ext cx="5663" cy="32609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B35745C-EF4F-9EC3-DD41-4E05476DD360}"/>
              </a:ext>
            </a:extLst>
          </p:cNvPr>
          <p:cNvCxnSpPr>
            <a:stCxn id="17" idx="0"/>
          </p:cNvCxnSpPr>
          <p:nvPr/>
        </p:nvCxnSpPr>
        <p:spPr>
          <a:xfrm flipV="1">
            <a:off x="9131182" y="2214931"/>
            <a:ext cx="0" cy="3048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93A138F-3621-0035-6A31-E6B9F4005F08}"/>
                  </a:ext>
                </a:extLst>
              </p:cNvPr>
              <p:cNvSpPr txBox="1"/>
              <p:nvPr/>
            </p:nvSpPr>
            <p:spPr>
              <a:xfrm>
                <a:off x="9181316" y="2233499"/>
                <a:ext cx="460575" cy="3139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r>
                            <a:rPr lang="en-US" sz="1600" b="0" i="1" smtClean="0">
                              <a:solidFill>
                                <a:schemeClr val="bg1"/>
                              </a:solidFill>
                              <a:latin typeface="Cambria Math" panose="02040503050406030204" pitchFamily="18" charset="0"/>
                            </a:rPr>
                            <m:t>𝑦</m:t>
                          </m:r>
                        </m:e>
                        <m:sup>
                          <m:r>
                            <a:rPr lang="en-US" sz="1600" b="0" i="1" smtClean="0">
                              <a:solidFill>
                                <a:schemeClr val="bg1"/>
                              </a:solidFill>
                              <a:latin typeface="Cambria Math" panose="02040503050406030204" pitchFamily="18" charset="0"/>
                            </a:rPr>
                            <m:t>𝐿</m:t>
                          </m:r>
                        </m:sup>
                      </m:sSup>
                    </m:oMath>
                  </m:oMathPara>
                </a14:m>
                <a:endParaRPr lang="ro-RO" sz="2400" dirty="0">
                  <a:solidFill>
                    <a:schemeClr val="bg1"/>
                  </a:solidFill>
                </a:endParaRPr>
              </a:p>
            </p:txBody>
          </p:sp>
        </mc:Choice>
        <mc:Fallback xmlns="">
          <p:sp>
            <p:nvSpPr>
              <p:cNvPr id="24" name="TextBox 23">
                <a:extLst>
                  <a:ext uri="{FF2B5EF4-FFF2-40B4-BE49-F238E27FC236}">
                    <a16:creationId xmlns:a16="http://schemas.microsoft.com/office/drawing/2014/main" id="{B93A138F-3621-0035-6A31-E6B9F4005F08}"/>
                  </a:ext>
                </a:extLst>
              </p:cNvPr>
              <p:cNvSpPr txBox="1">
                <a:spLocks noRot="1" noChangeAspect="1" noMove="1" noResize="1" noEditPoints="1" noAdjustHandles="1" noChangeArrowheads="1" noChangeShapeType="1" noTextEdit="1"/>
              </p:cNvSpPr>
              <p:nvPr/>
            </p:nvSpPr>
            <p:spPr>
              <a:xfrm>
                <a:off x="9181316" y="2233499"/>
                <a:ext cx="460575" cy="313932"/>
              </a:xfrm>
              <a:prstGeom prst="rect">
                <a:avLst/>
              </a:prstGeom>
              <a:blipFill>
                <a:blip r:embed="rId13"/>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63FAFCC-D6C9-61AC-411C-8B0EFA99CA67}"/>
                  </a:ext>
                </a:extLst>
              </p:cNvPr>
              <p:cNvSpPr txBox="1"/>
              <p:nvPr/>
            </p:nvSpPr>
            <p:spPr>
              <a:xfrm>
                <a:off x="9186872" y="3147155"/>
                <a:ext cx="711605" cy="317908"/>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600" b="0" i="1" smtClean="0">
                              <a:solidFill>
                                <a:schemeClr val="bg1"/>
                              </a:solidFill>
                              <a:latin typeface="Cambria Math" panose="02040503050406030204" pitchFamily="18" charset="0"/>
                            </a:rPr>
                          </m:ctrlPr>
                        </m:sSupPr>
                        <m:e>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𝑛</m:t>
                              </m:r>
                            </m:e>
                            <m:sub>
                              <m:r>
                                <a:rPr lang="en-US" sz="1600" b="0" i="1" smtClean="0">
                                  <a:solidFill>
                                    <a:schemeClr val="bg1"/>
                                  </a:solidFill>
                                  <a:latin typeface="Cambria Math" panose="02040503050406030204" pitchFamily="18" charset="0"/>
                                </a:rPr>
                                <m:t>𝑖𝑛</m:t>
                              </m:r>
                            </m:sub>
                          </m:sSub>
                          <m:r>
                            <a:rPr lang="en-US" sz="1600" b="0" i="1" smtClean="0">
                              <a:solidFill>
                                <a:schemeClr val="bg1"/>
                              </a:solidFill>
                              <a:latin typeface="Cambria Math" panose="02040503050406030204" pitchFamily="18" charset="0"/>
                            </a:rPr>
                            <m:t>𝑦</m:t>
                          </m:r>
                        </m:e>
                        <m:sup>
                          <m:r>
                            <a:rPr lang="en-US" sz="1600" b="0" i="1" smtClean="0">
                              <a:solidFill>
                                <a:schemeClr val="bg1"/>
                              </a:solidFill>
                              <a:latin typeface="Cambria Math" panose="02040503050406030204" pitchFamily="18" charset="0"/>
                            </a:rPr>
                            <m:t>𝑙</m:t>
                          </m:r>
                        </m:sup>
                      </m:sSup>
                    </m:oMath>
                  </m:oMathPara>
                </a14:m>
                <a:endParaRPr lang="ro-RO" sz="2400" dirty="0">
                  <a:solidFill>
                    <a:schemeClr val="bg1"/>
                  </a:solidFill>
                </a:endParaRPr>
              </a:p>
            </p:txBody>
          </p:sp>
        </mc:Choice>
        <mc:Fallback xmlns="">
          <p:sp>
            <p:nvSpPr>
              <p:cNvPr id="25" name="TextBox 24">
                <a:extLst>
                  <a:ext uri="{FF2B5EF4-FFF2-40B4-BE49-F238E27FC236}">
                    <a16:creationId xmlns:a16="http://schemas.microsoft.com/office/drawing/2014/main" id="{163FAFCC-D6C9-61AC-411C-8B0EFA99CA67}"/>
                  </a:ext>
                </a:extLst>
              </p:cNvPr>
              <p:cNvSpPr txBox="1">
                <a:spLocks noRot="1" noChangeAspect="1" noMove="1" noResize="1" noEditPoints="1" noAdjustHandles="1" noChangeArrowheads="1" noChangeShapeType="1" noTextEdit="1"/>
              </p:cNvSpPr>
              <p:nvPr/>
            </p:nvSpPr>
            <p:spPr>
              <a:xfrm>
                <a:off x="9186872" y="3147155"/>
                <a:ext cx="711605" cy="317908"/>
              </a:xfrm>
              <a:prstGeom prst="rect">
                <a:avLst/>
              </a:prstGeom>
              <a:blipFill>
                <a:blip r:embed="rId14"/>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80150035-6424-AEFC-83EE-4F5B3A88ACE9}"/>
                  </a:ext>
                </a:extLst>
              </p:cNvPr>
              <p:cNvSpPr txBox="1"/>
              <p:nvPr/>
            </p:nvSpPr>
            <p:spPr>
              <a:xfrm>
                <a:off x="9181316" y="2931663"/>
                <a:ext cx="643189" cy="28963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p>
                        <m:sSupPr>
                          <m:ctrlPr>
                            <a:rPr lang="en-US" sz="1400" b="0" i="1" smtClean="0">
                              <a:solidFill>
                                <a:srgbClr val="FF0000"/>
                              </a:solidFill>
                              <a:latin typeface="Cambria Math" panose="02040503050406030204" pitchFamily="18" charset="0"/>
                            </a:rPr>
                          </m:ctrlPr>
                        </m:sSupPr>
                        <m:e>
                          <m:sSub>
                            <m:sSubPr>
                              <m:ctrlPr>
                                <a:rPr lang="en-US" sz="1400" b="0" i="1" smtClean="0">
                                  <a:solidFill>
                                    <a:srgbClr val="FF0000"/>
                                  </a:solidFill>
                                  <a:latin typeface="Cambria Math" panose="02040503050406030204" pitchFamily="18" charset="0"/>
                                </a:rPr>
                              </m:ctrlPr>
                            </m:sSubPr>
                            <m:e>
                              <m:r>
                                <a:rPr lang="en-US" sz="1400" b="0" i="1" smtClean="0">
                                  <a:solidFill>
                                    <a:srgbClr val="FF0000"/>
                                  </a:solidFill>
                                  <a:latin typeface="Cambria Math" panose="02040503050406030204" pitchFamily="18" charset="0"/>
                                </a:rPr>
                                <m:t>𝑛</m:t>
                              </m:r>
                            </m:e>
                            <m:sub>
                              <m:r>
                                <a:rPr lang="en-US" sz="1400" b="0" i="1" smtClean="0">
                                  <a:solidFill>
                                    <a:srgbClr val="FF0000"/>
                                  </a:solidFill>
                                  <a:latin typeface="Cambria Math" panose="02040503050406030204" pitchFamily="18" charset="0"/>
                                </a:rPr>
                                <m:t>𝑖𝑛</m:t>
                              </m:r>
                            </m:sub>
                          </m:sSub>
                          <m:r>
                            <a:rPr lang="en-US" sz="1400" b="0" i="1" smtClean="0">
                              <a:solidFill>
                                <a:srgbClr val="FF0000"/>
                              </a:solidFill>
                              <a:latin typeface="Cambria Math" panose="02040503050406030204" pitchFamily="18" charset="0"/>
                            </a:rPr>
                            <m:t>𝛿</m:t>
                          </m:r>
                        </m:e>
                        <m:sup>
                          <m:r>
                            <a:rPr lang="en-US" sz="1400" b="0" i="1" smtClean="0">
                              <a:solidFill>
                                <a:srgbClr val="FF0000"/>
                              </a:solidFill>
                              <a:latin typeface="Cambria Math" panose="02040503050406030204" pitchFamily="18" charset="0"/>
                            </a:rPr>
                            <m:t>𝑙</m:t>
                          </m:r>
                        </m:sup>
                      </m:sSup>
                    </m:oMath>
                  </m:oMathPara>
                </a14:m>
                <a:endParaRPr lang="ro-RO" sz="2400" dirty="0">
                  <a:solidFill>
                    <a:srgbClr val="FF0000"/>
                  </a:solidFill>
                </a:endParaRPr>
              </a:p>
            </p:txBody>
          </p:sp>
        </mc:Choice>
        <mc:Fallback xmlns="">
          <p:sp>
            <p:nvSpPr>
              <p:cNvPr id="26" name="TextBox 25">
                <a:extLst>
                  <a:ext uri="{FF2B5EF4-FFF2-40B4-BE49-F238E27FC236}">
                    <a16:creationId xmlns:a16="http://schemas.microsoft.com/office/drawing/2014/main" id="{80150035-6424-AEFC-83EE-4F5B3A88ACE9}"/>
                  </a:ext>
                </a:extLst>
              </p:cNvPr>
              <p:cNvSpPr txBox="1">
                <a:spLocks noRot="1" noChangeAspect="1" noMove="1" noResize="1" noEditPoints="1" noAdjustHandles="1" noChangeArrowheads="1" noChangeShapeType="1" noTextEdit="1"/>
              </p:cNvSpPr>
              <p:nvPr/>
            </p:nvSpPr>
            <p:spPr>
              <a:xfrm>
                <a:off x="9181316" y="2931663"/>
                <a:ext cx="643189" cy="289631"/>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06749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F6F4C9-9DDF-3CD2-E6DE-06F0AE11B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1366BB-00DA-39BC-67FB-F4DA903CA2F6}"/>
              </a:ext>
            </a:extLst>
          </p:cNvPr>
          <p:cNvSpPr>
            <a:spLocks noGrp="1"/>
          </p:cNvSpPr>
          <p:nvPr>
            <p:ph type="title"/>
          </p:nvPr>
        </p:nvSpPr>
        <p:spPr/>
        <p:txBody>
          <a:bodyPr/>
          <a:lstStyle/>
          <a:p>
            <a:r>
              <a:rPr lang="en-US" dirty="0"/>
              <a:t>Weight Initialization</a:t>
            </a:r>
          </a:p>
        </p:txBody>
      </p:sp>
      <p:sp>
        <p:nvSpPr>
          <p:cNvPr id="9" name="Content Placeholder 8">
            <a:extLst>
              <a:ext uri="{FF2B5EF4-FFF2-40B4-BE49-F238E27FC236}">
                <a16:creationId xmlns:a16="http://schemas.microsoft.com/office/drawing/2014/main" id="{CD87C383-FACC-B43E-1767-347ED88CC69F}"/>
              </a:ext>
            </a:extLst>
          </p:cNvPr>
          <p:cNvSpPr>
            <a:spLocks noGrp="1"/>
          </p:cNvSpPr>
          <p:nvPr>
            <p:ph sz="half" idx="2"/>
          </p:nvPr>
        </p:nvSpPr>
        <p:spPr>
          <a:xfrm>
            <a:off x="5634444" y="1762863"/>
            <a:ext cx="5946367" cy="4485537"/>
          </a:xfrm>
        </p:spPr>
        <p:txBody>
          <a:bodyPr>
            <a:noAutofit/>
          </a:bodyPr>
          <a:lstStyle/>
          <a:p>
            <a:pPr marL="301752" lvl="1" indent="0">
              <a:buNone/>
            </a:pPr>
            <a:endParaRPr lang="en-US" dirty="0"/>
          </a:p>
          <a:p>
            <a:pPr marL="301752" lvl="1" indent="0">
              <a:buNone/>
            </a:pPr>
            <a:r>
              <a:rPr lang="ro-RO" dirty="0"/>
              <a:t> </a:t>
            </a:r>
          </a:p>
          <a:p>
            <a:pPr marL="301752" lvl="1" indent="0">
              <a:buNone/>
            </a:pPr>
            <a:r>
              <a:rPr lang="en-US" dirty="0"/>
              <a:t>So , to increase the change of the neurons learning different features we need to initialize the weights using random variables</a:t>
            </a:r>
          </a:p>
          <a:p>
            <a:pPr marL="301752" lvl="1" indent="0">
              <a:buNone/>
            </a:pPr>
            <a:endParaRPr lang="en-US" dirty="0"/>
          </a:p>
          <a:p>
            <a:pPr marL="301752" lvl="1" indent="0">
              <a:buNone/>
            </a:pPr>
            <a:endParaRPr lang="en-US" dirty="0"/>
          </a:p>
          <a:p>
            <a:pPr marL="301752" lvl="1" indent="0">
              <a:buNone/>
            </a:pPr>
            <a:r>
              <a:rPr lang="en-US" dirty="0"/>
              <a:t>Each neuron will produce a different output, which might be bigger on certain inputs, which will drive a bigger gradient, thus creating a feature detector.</a:t>
            </a:r>
          </a:p>
          <a:p>
            <a:pPr marL="301752" lvl="1" indent="0">
              <a:buNone/>
            </a:pPr>
            <a:endParaRPr lang="en-US" dirty="0"/>
          </a:p>
          <a:p>
            <a:pPr marL="301752" lvl="1" indent="0">
              <a:buNone/>
            </a:pPr>
            <a:r>
              <a:rPr lang="en-US" dirty="0"/>
              <a:t>   					</a:t>
            </a:r>
          </a:p>
        </p:txBody>
      </p:sp>
      <p:sp>
        <p:nvSpPr>
          <p:cNvPr id="93" name="Left Brace 92">
            <a:extLst>
              <a:ext uri="{FF2B5EF4-FFF2-40B4-BE49-F238E27FC236}">
                <a16:creationId xmlns:a16="http://schemas.microsoft.com/office/drawing/2014/main" id="{FB352F98-27BA-52C0-512F-3832D9C9F7D0}"/>
              </a:ext>
            </a:extLst>
          </p:cNvPr>
          <p:cNvSpPr/>
          <p:nvPr/>
        </p:nvSpPr>
        <p:spPr>
          <a:xfrm>
            <a:off x="5367745" y="2402633"/>
            <a:ext cx="685800" cy="3962400"/>
          </a:xfrm>
          <a:prstGeom prst="leftBrac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o-RO"/>
          </a:p>
        </p:txBody>
      </p:sp>
      <p:sp>
        <p:nvSpPr>
          <p:cNvPr id="72" name="Oval 71">
            <a:extLst>
              <a:ext uri="{FF2B5EF4-FFF2-40B4-BE49-F238E27FC236}">
                <a16:creationId xmlns:a16="http://schemas.microsoft.com/office/drawing/2014/main" id="{3BA5E39F-992F-1FDF-2CD5-E6E6D7032476}"/>
              </a:ext>
            </a:extLst>
          </p:cNvPr>
          <p:cNvSpPr/>
          <p:nvPr/>
        </p:nvSpPr>
        <p:spPr>
          <a:xfrm>
            <a:off x="1795101" y="453596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5B357BA-B001-BCA7-BA68-56F14FCAEA90}"/>
              </a:ext>
            </a:extLst>
          </p:cNvPr>
          <p:cNvSpPr/>
          <p:nvPr/>
        </p:nvSpPr>
        <p:spPr>
          <a:xfrm>
            <a:off x="2500122" y="453596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BC5DD193-A2F2-68B0-FA79-31FA668B3737}"/>
              </a:ext>
            </a:extLst>
          </p:cNvPr>
          <p:cNvSpPr/>
          <p:nvPr/>
        </p:nvSpPr>
        <p:spPr>
          <a:xfrm>
            <a:off x="3205143" y="453596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690E159C-C307-1685-FFFD-F0D4DFEFA74D}"/>
              </a:ext>
            </a:extLst>
          </p:cNvPr>
          <p:cNvSpPr/>
          <p:nvPr/>
        </p:nvSpPr>
        <p:spPr>
          <a:xfrm>
            <a:off x="3910164" y="4535968"/>
            <a:ext cx="533400" cy="5334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6" name="Oval 75">
                <a:extLst>
                  <a:ext uri="{FF2B5EF4-FFF2-40B4-BE49-F238E27FC236}">
                    <a16:creationId xmlns:a16="http://schemas.microsoft.com/office/drawing/2014/main" id="{7A32387E-38D6-0347-379F-602427EA786E}"/>
                  </a:ext>
                </a:extLst>
              </p:cNvPr>
              <p:cNvSpPr/>
              <p:nvPr/>
            </p:nvSpPr>
            <p:spPr>
              <a:xfrm>
                <a:off x="2108330" y="34290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ro-RO" b="0" i="1" smtClean="0">
                              <a:solidFill>
                                <a:schemeClr val="tx1"/>
                              </a:solidFill>
                              <a:latin typeface="Cambria Math" panose="02040503050406030204" pitchFamily="18" charset="0"/>
                            </a:rPr>
                            <m:t>𝑙</m:t>
                          </m:r>
                        </m:sup>
                      </m:sSubSup>
                    </m:oMath>
                  </m:oMathPara>
                </a14:m>
                <a:endParaRPr lang="en-US" dirty="0">
                  <a:solidFill>
                    <a:schemeClr val="tx1"/>
                  </a:solidFill>
                </a:endParaRPr>
              </a:p>
            </p:txBody>
          </p:sp>
        </mc:Choice>
        <mc:Fallback xmlns="">
          <p:sp>
            <p:nvSpPr>
              <p:cNvPr id="76" name="Oval 75">
                <a:extLst>
                  <a:ext uri="{FF2B5EF4-FFF2-40B4-BE49-F238E27FC236}">
                    <a16:creationId xmlns:a16="http://schemas.microsoft.com/office/drawing/2014/main" id="{7A32387E-38D6-0347-379F-602427EA786E}"/>
                  </a:ext>
                </a:extLst>
              </p:cNvPr>
              <p:cNvSpPr>
                <a:spLocks noRot="1" noChangeAspect="1" noMove="1" noResize="1" noEditPoints="1" noAdjustHandles="1" noChangeArrowheads="1" noChangeShapeType="1" noTextEdit="1"/>
              </p:cNvSpPr>
              <p:nvPr/>
            </p:nvSpPr>
            <p:spPr>
              <a:xfrm>
                <a:off x="2108330" y="3429000"/>
                <a:ext cx="533400" cy="533400"/>
              </a:xfrm>
              <a:prstGeom prst="ellipse">
                <a:avLst/>
              </a:prstGeom>
              <a:blipFill>
                <a:blip r:embed="rId3"/>
                <a:stretch>
                  <a:fillRect/>
                </a:stretch>
              </a:blipFill>
              <a:ln>
                <a:miter lim="800000"/>
              </a:ln>
            </p:spPr>
            <p:txBody>
              <a:bodyPr/>
              <a:lstStyle/>
              <a:p>
                <a:r>
                  <a:rPr lang="en-US">
                    <a:noFill/>
                  </a:rPr>
                  <a:t> </a:t>
                </a:r>
              </a:p>
            </p:txBody>
          </p:sp>
        </mc:Fallback>
      </mc:AlternateContent>
      <p:sp>
        <p:nvSpPr>
          <p:cNvPr id="77" name="Oval 76">
            <a:extLst>
              <a:ext uri="{FF2B5EF4-FFF2-40B4-BE49-F238E27FC236}">
                <a16:creationId xmlns:a16="http://schemas.microsoft.com/office/drawing/2014/main" id="{BB9FE73C-D34B-D1FB-8851-E7A7636A57C7}"/>
              </a:ext>
            </a:extLst>
          </p:cNvPr>
          <p:cNvSpPr/>
          <p:nvPr/>
        </p:nvSpPr>
        <p:spPr>
          <a:xfrm>
            <a:off x="2875897" y="341938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65ADA49-805D-CD77-9172-526B41439081}"/>
              </a:ext>
            </a:extLst>
          </p:cNvPr>
          <p:cNvSpPr/>
          <p:nvPr/>
        </p:nvSpPr>
        <p:spPr>
          <a:xfrm>
            <a:off x="3643464" y="34290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0" name="Oval 79">
                <a:extLst>
                  <a:ext uri="{FF2B5EF4-FFF2-40B4-BE49-F238E27FC236}">
                    <a16:creationId xmlns:a16="http://schemas.microsoft.com/office/drawing/2014/main" id="{DA40F4EC-BA73-95D5-9243-9E1978093536}"/>
                  </a:ext>
                </a:extLst>
              </p:cNvPr>
              <p:cNvSpPr/>
              <p:nvPr/>
            </p:nvSpPr>
            <p:spPr>
              <a:xfrm>
                <a:off x="2870234" y="255989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𝑧</m:t>
                          </m:r>
                        </m:e>
                        <m:sub>
                          <m:r>
                            <a:rPr lang="en-US" b="0" i="1" smtClean="0">
                              <a:solidFill>
                                <a:schemeClr val="tx1"/>
                              </a:solidFill>
                              <a:latin typeface="Cambria Math" panose="02040503050406030204" pitchFamily="18" charset="0"/>
                            </a:rPr>
                            <m:t>𝑖</m:t>
                          </m:r>
                        </m:sub>
                        <m:sup>
                          <m:r>
                            <a:rPr lang="en-US" b="0" i="1" smtClean="0">
                              <a:solidFill>
                                <a:schemeClr val="tx1"/>
                              </a:solidFill>
                              <a:latin typeface="Cambria Math" panose="02040503050406030204" pitchFamily="18" charset="0"/>
                            </a:rPr>
                            <m:t>𝐿</m:t>
                          </m:r>
                        </m:sup>
                      </m:sSubSup>
                    </m:oMath>
                  </m:oMathPara>
                </a14:m>
                <a:endParaRPr lang="en-US" dirty="0">
                  <a:solidFill>
                    <a:schemeClr val="tx1"/>
                  </a:solidFill>
                </a:endParaRPr>
              </a:p>
            </p:txBody>
          </p:sp>
        </mc:Choice>
        <mc:Fallback xmlns="">
          <p:sp>
            <p:nvSpPr>
              <p:cNvPr id="80" name="Oval 79">
                <a:extLst>
                  <a:ext uri="{FF2B5EF4-FFF2-40B4-BE49-F238E27FC236}">
                    <a16:creationId xmlns:a16="http://schemas.microsoft.com/office/drawing/2014/main" id="{DA40F4EC-BA73-95D5-9243-9E1978093536}"/>
                  </a:ext>
                </a:extLst>
              </p:cNvPr>
              <p:cNvSpPr>
                <a:spLocks noRot="1" noChangeAspect="1" noMove="1" noResize="1" noEditPoints="1" noAdjustHandles="1" noChangeArrowheads="1" noChangeShapeType="1" noTextEdit="1"/>
              </p:cNvSpPr>
              <p:nvPr/>
            </p:nvSpPr>
            <p:spPr>
              <a:xfrm>
                <a:off x="2870234" y="2559899"/>
                <a:ext cx="533400" cy="533400"/>
              </a:xfrm>
              <a:prstGeom prst="ellipse">
                <a:avLst/>
              </a:prstGeom>
              <a:blipFill>
                <a:blip r:embed="rId4"/>
                <a:stretch>
                  <a:fillRect/>
                </a:stretch>
              </a:blipFill>
              <a:ln>
                <a:miter lim="800000"/>
              </a:ln>
            </p:spPr>
            <p:txBody>
              <a:bodyPr/>
              <a:lstStyle/>
              <a:p>
                <a:r>
                  <a:rPr lang="en-US">
                    <a:noFill/>
                  </a:rPr>
                  <a:t> </a:t>
                </a:r>
              </a:p>
            </p:txBody>
          </p:sp>
        </mc:Fallback>
      </mc:AlternateContent>
      <p:cxnSp>
        <p:nvCxnSpPr>
          <p:cNvPr id="81" name="Straight Arrow Connector 80">
            <a:extLst>
              <a:ext uri="{FF2B5EF4-FFF2-40B4-BE49-F238E27FC236}">
                <a16:creationId xmlns:a16="http://schemas.microsoft.com/office/drawing/2014/main" id="{38735E73-E572-88BE-4100-B057EB065FBE}"/>
              </a:ext>
            </a:extLst>
          </p:cNvPr>
          <p:cNvCxnSpPr>
            <a:stCxn id="72" idx="0"/>
            <a:endCxn id="76" idx="4"/>
          </p:cNvCxnSpPr>
          <p:nvPr/>
        </p:nvCxnSpPr>
        <p:spPr>
          <a:xfrm flipV="1">
            <a:off x="2061801" y="3962400"/>
            <a:ext cx="313229" cy="573568"/>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A22642E6-CA43-AD67-8F16-49424026E1D6}"/>
              </a:ext>
            </a:extLst>
          </p:cNvPr>
          <p:cNvCxnSpPr>
            <a:stCxn id="72" idx="0"/>
            <a:endCxn id="77" idx="4"/>
          </p:cNvCxnSpPr>
          <p:nvPr/>
        </p:nvCxnSpPr>
        <p:spPr>
          <a:xfrm flipV="1">
            <a:off x="2061801" y="3952789"/>
            <a:ext cx="1080796" cy="583179"/>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6899BF8-8BB8-B0C0-D371-C31DC5D1E060}"/>
              </a:ext>
            </a:extLst>
          </p:cNvPr>
          <p:cNvCxnSpPr>
            <a:stCxn id="72" idx="0"/>
            <a:endCxn id="79" idx="4"/>
          </p:cNvCxnSpPr>
          <p:nvPr/>
        </p:nvCxnSpPr>
        <p:spPr>
          <a:xfrm flipV="1">
            <a:off x="2061801" y="3962400"/>
            <a:ext cx="1848363" cy="573568"/>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60132FD-CEB6-E413-D52A-94681654DB0E}"/>
              </a:ext>
            </a:extLst>
          </p:cNvPr>
          <p:cNvCxnSpPr>
            <a:stCxn id="73" idx="0"/>
            <a:endCxn id="76" idx="4"/>
          </p:cNvCxnSpPr>
          <p:nvPr/>
        </p:nvCxnSpPr>
        <p:spPr>
          <a:xfrm flipH="1" flipV="1">
            <a:off x="2375030" y="3962400"/>
            <a:ext cx="391792" cy="573568"/>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25222B1-81AE-408E-A024-83FF1BA6859B}"/>
              </a:ext>
            </a:extLst>
          </p:cNvPr>
          <p:cNvCxnSpPr>
            <a:stCxn id="73" idx="0"/>
            <a:endCxn id="77" idx="4"/>
          </p:cNvCxnSpPr>
          <p:nvPr/>
        </p:nvCxnSpPr>
        <p:spPr>
          <a:xfrm flipV="1">
            <a:off x="2766822" y="3952789"/>
            <a:ext cx="375775" cy="583179"/>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CE8A47F-922B-164E-39F8-CA7E04C79C54}"/>
              </a:ext>
            </a:extLst>
          </p:cNvPr>
          <p:cNvCxnSpPr>
            <a:stCxn id="73" idx="0"/>
            <a:endCxn id="79" idx="4"/>
          </p:cNvCxnSpPr>
          <p:nvPr/>
        </p:nvCxnSpPr>
        <p:spPr>
          <a:xfrm flipV="1">
            <a:off x="2766822" y="3962400"/>
            <a:ext cx="1143342" cy="573568"/>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05705EC-DDB3-D747-D0E5-DA52892DA067}"/>
              </a:ext>
            </a:extLst>
          </p:cNvPr>
          <p:cNvCxnSpPr>
            <a:stCxn id="74" idx="0"/>
            <a:endCxn id="77" idx="4"/>
          </p:cNvCxnSpPr>
          <p:nvPr/>
        </p:nvCxnSpPr>
        <p:spPr>
          <a:xfrm flipH="1" flipV="1">
            <a:off x="3142597" y="3952789"/>
            <a:ext cx="329246" cy="583179"/>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EB247CC-291F-D63A-4C6E-7FBA83940539}"/>
              </a:ext>
            </a:extLst>
          </p:cNvPr>
          <p:cNvCxnSpPr>
            <a:stCxn id="74" idx="0"/>
            <a:endCxn id="76" idx="4"/>
          </p:cNvCxnSpPr>
          <p:nvPr/>
        </p:nvCxnSpPr>
        <p:spPr>
          <a:xfrm flipH="1" flipV="1">
            <a:off x="2375030" y="3962400"/>
            <a:ext cx="1096813" cy="573568"/>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1247C20-48CC-8140-7FDB-93B940155D89}"/>
              </a:ext>
            </a:extLst>
          </p:cNvPr>
          <p:cNvCxnSpPr>
            <a:stCxn id="74" idx="0"/>
            <a:endCxn id="79" idx="4"/>
          </p:cNvCxnSpPr>
          <p:nvPr/>
        </p:nvCxnSpPr>
        <p:spPr>
          <a:xfrm flipV="1">
            <a:off x="3471843" y="3962400"/>
            <a:ext cx="438321" cy="573568"/>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95F2581-92F4-28AB-E84B-9182416FABC3}"/>
              </a:ext>
            </a:extLst>
          </p:cNvPr>
          <p:cNvCxnSpPr>
            <a:stCxn id="75" idx="0"/>
            <a:endCxn id="76" idx="4"/>
          </p:cNvCxnSpPr>
          <p:nvPr/>
        </p:nvCxnSpPr>
        <p:spPr>
          <a:xfrm flipH="1" flipV="1">
            <a:off x="2375030" y="3962400"/>
            <a:ext cx="1801834" cy="573568"/>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18CE098-3F70-EA4F-1395-ACE4BE251A10}"/>
              </a:ext>
            </a:extLst>
          </p:cNvPr>
          <p:cNvCxnSpPr>
            <a:stCxn id="75" idx="0"/>
            <a:endCxn id="77" idx="4"/>
          </p:cNvCxnSpPr>
          <p:nvPr/>
        </p:nvCxnSpPr>
        <p:spPr>
          <a:xfrm flipH="1" flipV="1">
            <a:off x="3142597" y="3952789"/>
            <a:ext cx="1034267" cy="583179"/>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B624EFA-EF12-1A4C-AD8B-70C404C0E1FB}"/>
              </a:ext>
            </a:extLst>
          </p:cNvPr>
          <p:cNvCxnSpPr>
            <a:stCxn id="75" idx="0"/>
            <a:endCxn id="79" idx="4"/>
          </p:cNvCxnSpPr>
          <p:nvPr/>
        </p:nvCxnSpPr>
        <p:spPr>
          <a:xfrm flipH="1" flipV="1">
            <a:off x="3910164" y="3962400"/>
            <a:ext cx="266700" cy="573568"/>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584F2504-80BC-9B5A-FA60-4CFC6F7545DC}"/>
              </a:ext>
            </a:extLst>
          </p:cNvPr>
          <p:cNvCxnSpPr>
            <a:cxnSpLocks/>
            <a:stCxn id="76" idx="0"/>
            <a:endCxn id="80" idx="4"/>
          </p:cNvCxnSpPr>
          <p:nvPr/>
        </p:nvCxnSpPr>
        <p:spPr>
          <a:xfrm flipV="1">
            <a:off x="2375030" y="3093299"/>
            <a:ext cx="761904" cy="335701"/>
          </a:xfrm>
          <a:prstGeom prst="straightConnector1">
            <a:avLst/>
          </a:prstGeom>
          <a:ln w="508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248B306-4085-CD5F-2B7D-2C5E286DFA32}"/>
              </a:ext>
            </a:extLst>
          </p:cNvPr>
          <p:cNvCxnSpPr>
            <a:stCxn id="77" idx="0"/>
            <a:endCxn id="80" idx="4"/>
          </p:cNvCxnSpPr>
          <p:nvPr/>
        </p:nvCxnSpPr>
        <p:spPr>
          <a:xfrm flipH="1" flipV="1">
            <a:off x="3136934" y="3093299"/>
            <a:ext cx="5663" cy="326090"/>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7CF401C1-436E-1D09-2AF5-D056575CF67B}"/>
              </a:ext>
            </a:extLst>
          </p:cNvPr>
          <p:cNvCxnSpPr>
            <a:stCxn id="79" idx="0"/>
            <a:endCxn id="80" idx="4"/>
          </p:cNvCxnSpPr>
          <p:nvPr/>
        </p:nvCxnSpPr>
        <p:spPr>
          <a:xfrm flipH="1" flipV="1">
            <a:off x="3136934" y="3093299"/>
            <a:ext cx="773230" cy="335701"/>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C8A6C404-2C76-EFE9-8EEF-257F59B7E5A0}"/>
                  </a:ext>
                </a:extLst>
              </p:cNvPr>
              <p:cNvSpPr/>
              <p:nvPr/>
            </p:nvSpPr>
            <p:spPr>
              <a:xfrm>
                <a:off x="6023010" y="5514403"/>
                <a:ext cx="1909432" cy="700000"/>
              </a:xfrm>
              <a:prstGeom prst="rect">
                <a:avLst/>
              </a:prstGeom>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num>
                        <m:den>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den>
                      </m:f>
                      <m:r>
                        <a:rPr lang="en-US" i="1">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𝛿</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98" name="Rectangle 97">
                <a:extLst>
                  <a:ext uri="{FF2B5EF4-FFF2-40B4-BE49-F238E27FC236}">
                    <a16:creationId xmlns:a16="http://schemas.microsoft.com/office/drawing/2014/main" id="{C8A6C404-2C76-EFE9-8EEF-257F59B7E5A0}"/>
                  </a:ext>
                </a:extLst>
              </p:cNvPr>
              <p:cNvSpPr>
                <a:spLocks noRot="1" noChangeAspect="1" noMove="1" noResize="1" noEditPoints="1" noAdjustHandles="1" noChangeArrowheads="1" noChangeShapeType="1" noTextEdit="1"/>
              </p:cNvSpPr>
              <p:nvPr/>
            </p:nvSpPr>
            <p:spPr>
              <a:xfrm>
                <a:off x="6023010" y="5514403"/>
                <a:ext cx="1909432" cy="700000"/>
              </a:xfrm>
              <a:prstGeom prst="rect">
                <a:avLst/>
              </a:prstGeom>
              <a:blipFill>
                <a:blip r:embed="rId5"/>
                <a:stretch>
                  <a:fillRect b="-1754"/>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75E752C-9DC9-6FB7-C63B-F5023512D25E}"/>
                  </a:ext>
                </a:extLst>
              </p:cNvPr>
              <p:cNvSpPr txBox="1"/>
              <p:nvPr/>
            </p:nvSpPr>
            <p:spPr>
              <a:xfrm>
                <a:off x="1718102" y="3470165"/>
                <a:ext cx="339619" cy="4248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2000" b="0" i="1" smtClean="0">
                              <a:solidFill>
                                <a:srgbClr val="FF0000"/>
                              </a:solidFill>
                              <a:latin typeface="Cambria Math" panose="02040503050406030204" pitchFamily="18" charset="0"/>
                            </a:rPr>
                          </m:ctrlPr>
                        </m:sSubSupPr>
                        <m:e>
                          <m:r>
                            <a:rPr lang="en-US" sz="2000" b="0" i="1" smtClean="0">
                              <a:solidFill>
                                <a:srgbClr val="FF0000"/>
                              </a:solidFill>
                              <a:latin typeface="Cambria Math" panose="02040503050406030204" pitchFamily="18" charset="0"/>
                            </a:rPr>
                            <m:t>𝑦</m:t>
                          </m:r>
                        </m:e>
                        <m:sub>
                          <m:r>
                            <a:rPr lang="en-US" sz="2000" b="0" i="1" smtClean="0">
                              <a:solidFill>
                                <a:srgbClr val="FF0000"/>
                              </a:solidFill>
                              <a:latin typeface="Cambria Math" panose="02040503050406030204" pitchFamily="18" charset="0"/>
                            </a:rPr>
                            <m:t>𝑖</m:t>
                          </m:r>
                        </m:sub>
                        <m:sup>
                          <m:r>
                            <a:rPr lang="en-US" sz="2000" b="0" i="1" smtClean="0">
                              <a:solidFill>
                                <a:srgbClr val="FF0000"/>
                              </a:solidFill>
                              <a:latin typeface="Cambria Math" panose="02040503050406030204" pitchFamily="18" charset="0"/>
                            </a:rPr>
                            <m:t>𝑙</m:t>
                          </m:r>
                        </m:sup>
                      </m:sSubSup>
                    </m:oMath>
                  </m:oMathPara>
                </a14:m>
                <a:endParaRPr lang="en-US" sz="2000" dirty="0"/>
              </a:p>
            </p:txBody>
          </p:sp>
        </mc:Choice>
        <mc:Fallback xmlns="">
          <p:sp>
            <p:nvSpPr>
              <p:cNvPr id="101" name="TextBox 100">
                <a:extLst>
                  <a:ext uri="{FF2B5EF4-FFF2-40B4-BE49-F238E27FC236}">
                    <a16:creationId xmlns:a16="http://schemas.microsoft.com/office/drawing/2014/main" id="{575E752C-9DC9-6FB7-C63B-F5023512D25E}"/>
                  </a:ext>
                </a:extLst>
              </p:cNvPr>
              <p:cNvSpPr txBox="1">
                <a:spLocks noRot="1" noChangeAspect="1" noMove="1" noResize="1" noEditPoints="1" noAdjustHandles="1" noChangeArrowheads="1" noChangeShapeType="1" noTextEdit="1"/>
              </p:cNvSpPr>
              <p:nvPr/>
            </p:nvSpPr>
            <p:spPr>
              <a:xfrm>
                <a:off x="1718102" y="3470165"/>
                <a:ext cx="339619" cy="424860"/>
              </a:xfrm>
              <a:prstGeom prst="rect">
                <a:avLst/>
              </a:prstGeom>
              <a:blipFill>
                <a:blip r:embed="rId6"/>
                <a:stretch>
                  <a:fillRect r="-10714"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559522F2-8B94-3831-4B22-2DA328CBAE49}"/>
                  </a:ext>
                </a:extLst>
              </p:cNvPr>
              <p:cNvSpPr txBox="1"/>
              <p:nvPr/>
            </p:nvSpPr>
            <p:spPr>
              <a:xfrm>
                <a:off x="2589004" y="3520068"/>
                <a:ext cx="339619" cy="291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bg1"/>
                              </a:solidFill>
                              <a:latin typeface="Cambria Math" panose="02040503050406030204" pitchFamily="18" charset="0"/>
                            </a:rPr>
                          </m:ctrlPr>
                        </m:sSubSupPr>
                        <m:e>
                          <m:r>
                            <a:rPr lang="en-US" sz="1200" b="0" i="1" smtClean="0">
                              <a:solidFill>
                                <a:schemeClr val="bg1"/>
                              </a:solidFill>
                              <a:latin typeface="Cambria Math" panose="02040503050406030204" pitchFamily="18" charset="0"/>
                            </a:rPr>
                            <m:t>𝑦</m:t>
                          </m:r>
                        </m:e>
                        <m:sub>
                          <m:r>
                            <a:rPr lang="en-US" sz="1200" b="0" i="1" smtClean="0">
                              <a:solidFill>
                                <a:schemeClr val="bg1"/>
                              </a:solidFill>
                              <a:latin typeface="Cambria Math" panose="02040503050406030204" pitchFamily="18" charset="0"/>
                            </a:rPr>
                            <m:t>𝑖</m:t>
                          </m:r>
                        </m:sub>
                        <m:sup>
                          <m:r>
                            <a:rPr lang="en-US" sz="1200" b="0" i="1" smtClean="0">
                              <a:solidFill>
                                <a:schemeClr val="bg1"/>
                              </a:solidFill>
                              <a:latin typeface="Cambria Math" panose="02040503050406030204" pitchFamily="18" charset="0"/>
                            </a:rPr>
                            <m:t>𝑙</m:t>
                          </m:r>
                        </m:sup>
                      </m:sSubSup>
                    </m:oMath>
                  </m:oMathPara>
                </a14:m>
                <a:endParaRPr lang="en-US" sz="1200" dirty="0">
                  <a:solidFill>
                    <a:schemeClr val="bg1"/>
                  </a:solidFill>
                </a:endParaRPr>
              </a:p>
            </p:txBody>
          </p:sp>
        </mc:Choice>
        <mc:Fallback xmlns="">
          <p:sp>
            <p:nvSpPr>
              <p:cNvPr id="102" name="TextBox 101">
                <a:extLst>
                  <a:ext uri="{FF2B5EF4-FFF2-40B4-BE49-F238E27FC236}">
                    <a16:creationId xmlns:a16="http://schemas.microsoft.com/office/drawing/2014/main" id="{559522F2-8B94-3831-4B22-2DA328CBAE49}"/>
                  </a:ext>
                </a:extLst>
              </p:cNvPr>
              <p:cNvSpPr txBox="1">
                <a:spLocks noRot="1" noChangeAspect="1" noMove="1" noResize="1" noEditPoints="1" noAdjustHandles="1" noChangeArrowheads="1" noChangeShapeType="1" noTextEdit="1"/>
              </p:cNvSpPr>
              <p:nvPr/>
            </p:nvSpPr>
            <p:spPr>
              <a:xfrm>
                <a:off x="2589004" y="3520068"/>
                <a:ext cx="339619" cy="291875"/>
              </a:xfrm>
              <a:prstGeom prst="rect">
                <a:avLst/>
              </a:prstGeom>
              <a:blipFill>
                <a:blip r:embed="rId7"/>
                <a:stretch>
                  <a:fillRect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AD61F2-7DC7-55B5-9BAF-84FE60FBC7AB}"/>
                  </a:ext>
                </a:extLst>
              </p:cNvPr>
              <p:cNvSpPr txBox="1"/>
              <p:nvPr/>
            </p:nvSpPr>
            <p:spPr>
              <a:xfrm>
                <a:off x="3396101" y="3520068"/>
                <a:ext cx="339619" cy="2918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sz="1200" b="0" i="1" smtClean="0">
                              <a:solidFill>
                                <a:schemeClr val="tx1"/>
                              </a:solidFill>
                              <a:latin typeface="Cambria Math" panose="02040503050406030204" pitchFamily="18" charset="0"/>
                            </a:rPr>
                          </m:ctrlPr>
                        </m:sSubSupPr>
                        <m:e>
                          <m:r>
                            <a:rPr lang="en-US" sz="1200" b="0" i="1" smtClean="0">
                              <a:solidFill>
                                <a:schemeClr val="tx1"/>
                              </a:solidFill>
                              <a:latin typeface="Cambria Math" panose="02040503050406030204" pitchFamily="18" charset="0"/>
                            </a:rPr>
                            <m:t>𝑦</m:t>
                          </m:r>
                        </m:e>
                        <m:sub>
                          <m:r>
                            <a:rPr lang="en-US" sz="1200" b="0" i="1" smtClean="0">
                              <a:solidFill>
                                <a:schemeClr val="tx1"/>
                              </a:solidFill>
                              <a:latin typeface="Cambria Math" panose="02040503050406030204" pitchFamily="18" charset="0"/>
                            </a:rPr>
                            <m:t>𝑖</m:t>
                          </m:r>
                        </m:sub>
                        <m:sup>
                          <m:r>
                            <a:rPr lang="en-US" sz="1200" b="0" i="1" smtClean="0">
                              <a:solidFill>
                                <a:schemeClr val="tx1"/>
                              </a:solidFill>
                              <a:latin typeface="Cambria Math" panose="02040503050406030204" pitchFamily="18" charset="0"/>
                            </a:rPr>
                            <m:t>𝑙</m:t>
                          </m:r>
                        </m:sup>
                      </m:sSubSup>
                    </m:oMath>
                  </m:oMathPara>
                </a14:m>
                <a:endParaRPr lang="en-US" sz="1200" dirty="0">
                  <a:solidFill>
                    <a:schemeClr val="bg1"/>
                  </a:solidFill>
                </a:endParaRPr>
              </a:p>
            </p:txBody>
          </p:sp>
        </mc:Choice>
        <mc:Fallback xmlns="">
          <p:sp>
            <p:nvSpPr>
              <p:cNvPr id="103" name="TextBox 102">
                <a:extLst>
                  <a:ext uri="{FF2B5EF4-FFF2-40B4-BE49-F238E27FC236}">
                    <a16:creationId xmlns:a16="http://schemas.microsoft.com/office/drawing/2014/main" id="{D2AD61F2-7DC7-55B5-9BAF-84FE60FBC7AB}"/>
                  </a:ext>
                </a:extLst>
              </p:cNvPr>
              <p:cNvSpPr txBox="1">
                <a:spLocks noRot="1" noChangeAspect="1" noMove="1" noResize="1" noEditPoints="1" noAdjustHandles="1" noChangeArrowheads="1" noChangeShapeType="1" noTextEdit="1"/>
              </p:cNvSpPr>
              <p:nvPr/>
            </p:nvSpPr>
            <p:spPr>
              <a:xfrm>
                <a:off x="3396101" y="3520068"/>
                <a:ext cx="339619" cy="291875"/>
              </a:xfrm>
              <a:prstGeom prst="rect">
                <a:avLst/>
              </a:prstGeom>
              <a:blipFill>
                <a:blip r:embed="rId8"/>
                <a:stretch>
                  <a:fillRect b="-8333"/>
                </a:stretch>
              </a:blipFill>
            </p:spPr>
            <p:txBody>
              <a:bodyPr/>
              <a:lstStyle/>
              <a:p>
                <a:r>
                  <a:rPr lang="en-US">
                    <a:noFill/>
                  </a:rPr>
                  <a:t> </a:t>
                </a:r>
              </a:p>
            </p:txBody>
          </p:sp>
        </mc:Fallback>
      </mc:AlternateContent>
    </p:spTree>
    <p:extLst>
      <p:ext uri="{BB962C8B-B14F-4D97-AF65-F5344CB8AC3E}">
        <p14:creationId xmlns:p14="http://schemas.microsoft.com/office/powerpoint/2010/main" val="375268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9144000" cy="4419600"/>
              </a:xfrm>
            </p:spPr>
            <p:txBody>
              <a:bodyPr>
                <a:normAutofit/>
              </a:bodyPr>
              <a:lstStyle/>
              <a:p>
                <a:pPr marL="301752" lvl="1" indent="0">
                  <a:buNone/>
                </a:pPr>
                <a:r>
                  <a:rPr lang="en-US" dirty="0"/>
                  <a:t>What if we initialize the weights using a standard normal distribution. (normal distribution with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𝜇</m:t>
                    </m:r>
                    <m:r>
                      <a:rPr lang="en-US" i="1">
                        <a:latin typeface="Cambria Math" panose="02040503050406030204" pitchFamily="18" charset="0"/>
                      </a:rPr>
                      <m:t>=</m:t>
                    </m:r>
                    <m:r>
                      <a:rPr lang="en-US" b="0" i="1" smtClean="0">
                        <a:latin typeface="Cambria Math" panose="02040503050406030204" pitchFamily="18" charset="0"/>
                      </a:rPr>
                      <m:t>0</m:t>
                    </m:r>
                  </m:oMath>
                </a14:m>
                <a:r>
                  <a:rPr lang="en-US" dirty="0"/>
                  <a:t>  </a:t>
                </a:r>
                <a14:m>
                  <m:oMath xmlns:m="http://schemas.openxmlformats.org/officeDocument/2006/math">
                    <m:r>
                      <a:rPr lang="en-US" i="1" dirty="0" smtClean="0">
                        <a:latin typeface="Cambria Math" panose="02040503050406030204" pitchFamily="18" charset="0"/>
                        <a:ea typeface="Cambria Math" panose="02040503050406030204" pitchFamily="18" charset="0"/>
                      </a:rPr>
                      <m:t>𝒩</m:t>
                    </m:r>
                    <m:r>
                      <a:rPr lang="en-US" b="0" i="1" dirty="0" smtClean="0">
                        <a:latin typeface="Cambria Math" panose="02040503050406030204" pitchFamily="18" charset="0"/>
                        <a:ea typeface="Cambria Math" panose="02040503050406030204" pitchFamily="18" charset="0"/>
                      </a:rPr>
                      <m:t>(0,1)</m:t>
                    </m:r>
                  </m:oMath>
                </a14:m>
                <a:r>
                  <a:rPr lang="en-US" dirty="0"/>
                  <a:t>)</a:t>
                </a:r>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r>
                  <a:rPr lang="en-US" dirty="0"/>
                  <a:t>That means that 68% of the weights have values in interval [-1,1], 95% have values in interval [-2,2], 99.3 in [-3,3]</a:t>
                </a:r>
              </a:p>
              <a:p>
                <a:pPr marL="301752" lvl="1" indent="0">
                  <a:buNone/>
                </a:pPr>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9144000" cy="4419600"/>
              </a:xfrm>
              <a:blipFill>
                <a:blip r:embed="rId2"/>
                <a:stretch>
                  <a:fillRect t="-1719" b="-200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Weight Initialization</a:t>
            </a:r>
          </a:p>
        </p:txBody>
      </p:sp>
      <p:pic>
        <p:nvPicPr>
          <p:cNvPr id="3074" name="Picture 2" descr="Imagini pentru normal standard distribu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4012" y="2705100"/>
            <a:ext cx="5638799"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12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2413" y="1905000"/>
            <a:ext cx="9905999" cy="4038600"/>
          </a:xfrm>
        </p:spPr>
        <p:txBody>
          <a:bodyPr>
            <a:normAutofit fontScale="92500" lnSpcReduction="10000"/>
          </a:bodyPr>
          <a:lstStyle/>
          <a:p>
            <a:r>
              <a:rPr lang="en-US" dirty="0"/>
              <a:t>Other Activation Functions</a:t>
            </a:r>
          </a:p>
          <a:p>
            <a:r>
              <a:rPr lang="en-US" dirty="0"/>
              <a:t>Weight Initialization</a:t>
            </a:r>
          </a:p>
          <a:p>
            <a:r>
              <a:rPr lang="en-US" dirty="0"/>
              <a:t>Vanishing Gradient</a:t>
            </a:r>
          </a:p>
          <a:p>
            <a:r>
              <a:rPr lang="en-US" dirty="0"/>
              <a:t>Overfitting	</a:t>
            </a:r>
          </a:p>
          <a:p>
            <a:r>
              <a:rPr lang="en-US" dirty="0"/>
              <a:t>Regularization</a:t>
            </a:r>
          </a:p>
          <a:p>
            <a:r>
              <a:rPr lang="en-US" dirty="0"/>
              <a:t>Dropout</a:t>
            </a:r>
          </a:p>
          <a:p>
            <a:r>
              <a:rPr lang="en-US" dirty="0"/>
              <a:t>Max Norm Constraint</a:t>
            </a:r>
          </a:p>
          <a:p>
            <a:r>
              <a:rPr lang="en-US" dirty="0"/>
              <a:t>Increase Dataset	</a:t>
            </a:r>
          </a:p>
        </p:txBody>
      </p:sp>
      <p:sp>
        <p:nvSpPr>
          <p:cNvPr id="2" name="Title 1"/>
          <p:cNvSpPr>
            <a:spLocks noGrp="1"/>
          </p:cNvSpPr>
          <p:nvPr>
            <p:ph type="title"/>
          </p:nvPr>
        </p:nvSpPr>
        <p:spPr/>
        <p:txBody>
          <a:bodyPr/>
          <a:lstStyle/>
          <a:p>
            <a:r>
              <a:rPr lang="en-US"/>
              <a:t>Overview</a:t>
            </a:r>
            <a:endParaRPr lang="en-US" dirty="0"/>
          </a:p>
        </p:txBody>
      </p:sp>
    </p:spTree>
    <p:extLst>
      <p:ext uri="{BB962C8B-B14F-4D97-AF65-F5344CB8AC3E}">
        <p14:creationId xmlns:p14="http://schemas.microsoft.com/office/powerpoint/2010/main" val="110529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BD68F-34A4-5779-A069-57DAFA54F2E8}"/>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4AD943F-D093-73BB-E297-22C3CEFC3B2E}"/>
              </a:ext>
            </a:extLst>
          </p:cNvPr>
          <p:cNvSpPr>
            <a:spLocks noGrp="1"/>
          </p:cNvSpPr>
          <p:nvPr>
            <p:ph idx="1"/>
          </p:nvPr>
        </p:nvSpPr>
        <p:spPr>
          <a:xfrm>
            <a:off x="1522414" y="1905000"/>
            <a:ext cx="10134598" cy="4419600"/>
          </a:xfrm>
        </p:spPr>
        <p:txBody>
          <a:bodyPr>
            <a:normAutofit/>
          </a:bodyPr>
          <a:lstStyle/>
          <a:p>
            <a:pPr marL="301752" lvl="1" indent="0">
              <a:buNone/>
            </a:pPr>
            <a:r>
              <a:rPr lang="en-US" dirty="0"/>
              <a:t>We will make an experiment:</a:t>
            </a:r>
          </a:p>
          <a:p>
            <a:pPr marL="301752" lvl="1" indent="0">
              <a:buNone/>
            </a:pPr>
            <a:endParaRPr lang="en-US" dirty="0"/>
          </a:p>
          <a:p>
            <a:pPr marL="301752" lvl="1" indent="0">
              <a:buNone/>
            </a:pPr>
            <a:r>
              <a:rPr lang="en-US" dirty="0"/>
              <a:t>We will consider a neural network with 5 layers</a:t>
            </a:r>
          </a:p>
          <a:p>
            <a:pPr marL="301752" lvl="1" indent="0">
              <a:buNone/>
            </a:pPr>
            <a:endParaRPr lang="en-US" dirty="0"/>
          </a:p>
        </p:txBody>
      </p:sp>
      <p:sp>
        <p:nvSpPr>
          <p:cNvPr id="2" name="Title 1">
            <a:extLst>
              <a:ext uri="{FF2B5EF4-FFF2-40B4-BE49-F238E27FC236}">
                <a16:creationId xmlns:a16="http://schemas.microsoft.com/office/drawing/2014/main" id="{E8C1BCFB-5321-7CBB-F0A7-75825EE83E51}"/>
              </a:ext>
            </a:extLst>
          </p:cNvPr>
          <p:cNvSpPr>
            <a:spLocks noGrp="1"/>
          </p:cNvSpPr>
          <p:nvPr>
            <p:ph type="title"/>
          </p:nvPr>
        </p:nvSpPr>
        <p:spPr/>
        <p:txBody>
          <a:bodyPr/>
          <a:lstStyle/>
          <a:p>
            <a:r>
              <a:rPr lang="en-US" dirty="0"/>
              <a:t>Weight Initialization</a:t>
            </a:r>
          </a:p>
        </p:txBody>
      </p:sp>
      <p:sp>
        <p:nvSpPr>
          <p:cNvPr id="5" name="Arrow: Right 58">
            <a:extLst>
              <a:ext uri="{FF2B5EF4-FFF2-40B4-BE49-F238E27FC236}">
                <a16:creationId xmlns:a16="http://schemas.microsoft.com/office/drawing/2014/main" id="{625EF42A-582C-58D1-65F3-5C837ED4CE17}"/>
              </a:ext>
            </a:extLst>
          </p:cNvPr>
          <p:cNvSpPr/>
          <p:nvPr/>
        </p:nvSpPr>
        <p:spPr>
          <a:xfrm>
            <a:off x="6904326" y="4074717"/>
            <a:ext cx="322180" cy="12887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7" name="Arrow: Right 130">
            <a:extLst>
              <a:ext uri="{FF2B5EF4-FFF2-40B4-BE49-F238E27FC236}">
                <a16:creationId xmlns:a16="http://schemas.microsoft.com/office/drawing/2014/main" id="{5C74689E-7B0A-A7BB-5E02-94334A21E5C3}"/>
              </a:ext>
            </a:extLst>
          </p:cNvPr>
          <p:cNvSpPr/>
          <p:nvPr/>
        </p:nvSpPr>
        <p:spPr>
          <a:xfrm>
            <a:off x="2658272" y="4074717"/>
            <a:ext cx="322180" cy="12887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8" name="Arrow: Right 131">
            <a:extLst>
              <a:ext uri="{FF2B5EF4-FFF2-40B4-BE49-F238E27FC236}">
                <a16:creationId xmlns:a16="http://schemas.microsoft.com/office/drawing/2014/main" id="{6E47616E-2B3F-CC63-5895-D625CCD12554}"/>
              </a:ext>
            </a:extLst>
          </p:cNvPr>
          <p:cNvSpPr/>
          <p:nvPr/>
        </p:nvSpPr>
        <p:spPr>
          <a:xfrm>
            <a:off x="4028606" y="4074717"/>
            <a:ext cx="322180" cy="12887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0" name="Arrow: Right 137">
            <a:extLst>
              <a:ext uri="{FF2B5EF4-FFF2-40B4-BE49-F238E27FC236}">
                <a16:creationId xmlns:a16="http://schemas.microsoft.com/office/drawing/2014/main" id="{C8FF70C2-690B-2B56-ECBB-0EF9FBC5C7DB}"/>
              </a:ext>
            </a:extLst>
          </p:cNvPr>
          <p:cNvSpPr/>
          <p:nvPr/>
        </p:nvSpPr>
        <p:spPr>
          <a:xfrm>
            <a:off x="5456538" y="4074717"/>
            <a:ext cx="322180" cy="12887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11" name="Right Brace 10">
            <a:extLst>
              <a:ext uri="{FF2B5EF4-FFF2-40B4-BE49-F238E27FC236}">
                <a16:creationId xmlns:a16="http://schemas.microsoft.com/office/drawing/2014/main" id="{4951288A-C74B-1AE1-7839-4D7272B0CC50}"/>
              </a:ext>
            </a:extLst>
          </p:cNvPr>
          <p:cNvSpPr/>
          <p:nvPr/>
        </p:nvSpPr>
        <p:spPr>
          <a:xfrm rot="5400000">
            <a:off x="1976185" y="4954912"/>
            <a:ext cx="228600" cy="1112745"/>
          </a:xfrm>
          <a:prstGeom prst="rightBrace">
            <a:avLst>
              <a:gd name="adj1" fmla="val 40833"/>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2" name="Rectangle: Rounded Corners 139">
            <a:extLst>
              <a:ext uri="{FF2B5EF4-FFF2-40B4-BE49-F238E27FC236}">
                <a16:creationId xmlns:a16="http://schemas.microsoft.com/office/drawing/2014/main" id="{B23321C3-D644-2BBE-692E-581F32F3AEC3}"/>
              </a:ext>
            </a:extLst>
          </p:cNvPr>
          <p:cNvSpPr/>
          <p:nvPr/>
        </p:nvSpPr>
        <p:spPr>
          <a:xfrm>
            <a:off x="1697403" y="5625585"/>
            <a:ext cx="1101921" cy="3273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Arial" panose="020B0604020202020204" pitchFamily="34" charset="0"/>
                <a:cs typeface="Arial" panose="020B0604020202020204" pitchFamily="34" charset="0"/>
              </a:rPr>
              <a:t>Input Layer</a:t>
            </a:r>
          </a:p>
        </p:txBody>
      </p:sp>
      <p:sp>
        <p:nvSpPr>
          <p:cNvPr id="13" name="Right Brace 12">
            <a:extLst>
              <a:ext uri="{FF2B5EF4-FFF2-40B4-BE49-F238E27FC236}">
                <a16:creationId xmlns:a16="http://schemas.microsoft.com/office/drawing/2014/main" id="{918A62DF-C48F-0EBE-CC35-8B9351E5001B}"/>
              </a:ext>
            </a:extLst>
          </p:cNvPr>
          <p:cNvSpPr/>
          <p:nvPr/>
        </p:nvSpPr>
        <p:spPr>
          <a:xfrm rot="5400000">
            <a:off x="4084021" y="4318583"/>
            <a:ext cx="228600" cy="2385404"/>
          </a:xfrm>
          <a:prstGeom prst="rightBrace">
            <a:avLst>
              <a:gd name="adj1" fmla="val 30832"/>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 name="Rectangle: Rounded Corners 141">
            <a:extLst>
              <a:ext uri="{FF2B5EF4-FFF2-40B4-BE49-F238E27FC236}">
                <a16:creationId xmlns:a16="http://schemas.microsoft.com/office/drawing/2014/main" id="{1C15971A-E5E3-7CB6-619A-B430936D05FD}"/>
              </a:ext>
            </a:extLst>
          </p:cNvPr>
          <p:cNvSpPr/>
          <p:nvPr/>
        </p:nvSpPr>
        <p:spPr>
          <a:xfrm>
            <a:off x="3013463" y="5607714"/>
            <a:ext cx="5244995" cy="3232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Arial" panose="020B0604020202020204" pitchFamily="34" charset="0"/>
                <a:cs typeface="Arial" panose="020B0604020202020204" pitchFamily="34" charset="0"/>
              </a:rPr>
              <a:t>Hidden Layers</a:t>
            </a:r>
          </a:p>
        </p:txBody>
      </p:sp>
      <p:sp>
        <p:nvSpPr>
          <p:cNvPr id="15" name="Right Brace 14">
            <a:extLst>
              <a:ext uri="{FF2B5EF4-FFF2-40B4-BE49-F238E27FC236}">
                <a16:creationId xmlns:a16="http://schemas.microsoft.com/office/drawing/2014/main" id="{89C606E1-37AF-800D-88E7-EFEE2A10C994}"/>
              </a:ext>
            </a:extLst>
          </p:cNvPr>
          <p:cNvSpPr/>
          <p:nvPr/>
        </p:nvSpPr>
        <p:spPr>
          <a:xfrm rot="5400000">
            <a:off x="6245685" y="4954912"/>
            <a:ext cx="228600" cy="1112745"/>
          </a:xfrm>
          <a:prstGeom prst="rightBrace">
            <a:avLst>
              <a:gd name="adj1" fmla="val 40833"/>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6" name="Rectangle: Rounded Corners 143">
            <a:extLst>
              <a:ext uri="{FF2B5EF4-FFF2-40B4-BE49-F238E27FC236}">
                <a16:creationId xmlns:a16="http://schemas.microsoft.com/office/drawing/2014/main" id="{E8B193AF-0316-CD6D-FC2D-035937772C34}"/>
              </a:ext>
            </a:extLst>
          </p:cNvPr>
          <p:cNvSpPr/>
          <p:nvPr/>
        </p:nvSpPr>
        <p:spPr>
          <a:xfrm>
            <a:off x="8529938" y="5628653"/>
            <a:ext cx="1290848" cy="3273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Arial" panose="020B0604020202020204" pitchFamily="34" charset="0"/>
                <a:cs typeface="Arial" panose="020B0604020202020204" pitchFamily="34" charset="0"/>
              </a:rPr>
              <a:t>Output Layer</a:t>
            </a:r>
          </a:p>
        </p:txBody>
      </p:sp>
      <p:grpSp>
        <p:nvGrpSpPr>
          <p:cNvPr id="17" name="Group 16">
            <a:extLst>
              <a:ext uri="{FF2B5EF4-FFF2-40B4-BE49-F238E27FC236}">
                <a16:creationId xmlns:a16="http://schemas.microsoft.com/office/drawing/2014/main" id="{C5FCD175-1153-598D-4F49-E6EA68E7B967}"/>
              </a:ext>
            </a:extLst>
          </p:cNvPr>
          <p:cNvGrpSpPr/>
          <p:nvPr/>
        </p:nvGrpSpPr>
        <p:grpSpPr>
          <a:xfrm>
            <a:off x="3008202" y="3223402"/>
            <a:ext cx="962824" cy="1984079"/>
            <a:chOff x="8717209" y="3197521"/>
            <a:chExt cx="962824" cy="1984079"/>
          </a:xfrm>
        </p:grpSpPr>
        <p:grpSp>
          <p:nvGrpSpPr>
            <p:cNvPr id="18" name="Group 17">
              <a:extLst>
                <a:ext uri="{FF2B5EF4-FFF2-40B4-BE49-F238E27FC236}">
                  <a16:creationId xmlns:a16="http://schemas.microsoft.com/office/drawing/2014/main" id="{B09BFDD8-B797-13FC-E099-5C121B5E660E}"/>
                </a:ext>
              </a:extLst>
            </p:cNvPr>
            <p:cNvGrpSpPr/>
            <p:nvPr/>
          </p:nvGrpSpPr>
          <p:grpSpPr>
            <a:xfrm>
              <a:off x="8717209" y="3410643"/>
              <a:ext cx="962824" cy="1770957"/>
              <a:chOff x="8717209" y="3410643"/>
              <a:chExt cx="962824" cy="1770957"/>
            </a:xfrm>
          </p:grpSpPr>
          <p:sp>
            <p:nvSpPr>
              <p:cNvPr id="20" name="Rectangle: Rounded Corners 134">
                <a:extLst>
                  <a:ext uri="{FF2B5EF4-FFF2-40B4-BE49-F238E27FC236}">
                    <a16:creationId xmlns:a16="http://schemas.microsoft.com/office/drawing/2014/main" id="{B69C1F02-A0B5-0F20-9672-F02FB9C5C066}"/>
                  </a:ext>
                </a:extLst>
              </p:cNvPr>
              <p:cNvSpPr/>
              <p:nvPr/>
            </p:nvSpPr>
            <p:spPr>
              <a:xfrm>
                <a:off x="8717209" y="3410643"/>
                <a:ext cx="962824" cy="1770957"/>
              </a:xfrm>
              <a:prstGeom prst="roundRect">
                <a:avLst>
                  <a:gd name="adj" fmla="val 1407"/>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2"/>
                  </a:solidFill>
                </a:endParaRPr>
              </a:p>
            </p:txBody>
          </p:sp>
          <p:sp>
            <p:nvSpPr>
              <p:cNvPr id="21" name="Rectangle 20">
                <a:extLst>
                  <a:ext uri="{FF2B5EF4-FFF2-40B4-BE49-F238E27FC236}">
                    <a16:creationId xmlns:a16="http://schemas.microsoft.com/office/drawing/2014/main" id="{095D2BF8-3253-98E6-432B-BDD9E6AE0EA3}"/>
                  </a:ext>
                </a:extLst>
              </p:cNvPr>
              <p:cNvSpPr/>
              <p:nvPr/>
            </p:nvSpPr>
            <p:spPr>
              <a:xfrm>
                <a:off x="8960081" y="3559509"/>
                <a:ext cx="455287" cy="416321"/>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22" name="Graphic 21" descr="Branching diagram with solid fill">
                <a:extLst>
                  <a:ext uri="{FF2B5EF4-FFF2-40B4-BE49-F238E27FC236}">
                    <a16:creationId xmlns:a16="http://schemas.microsoft.com/office/drawing/2014/main" id="{26C21DF4-5181-8688-B19E-4C449DA118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57692" y="3519704"/>
                <a:ext cx="489520" cy="489520"/>
              </a:xfrm>
              <a:prstGeom prst="rect">
                <a:avLst/>
              </a:prstGeom>
            </p:spPr>
          </p:pic>
          <p:sp>
            <p:nvSpPr>
              <p:cNvPr id="23" name="Rectangle 22">
                <a:extLst>
                  <a:ext uri="{FF2B5EF4-FFF2-40B4-BE49-F238E27FC236}">
                    <a16:creationId xmlns:a16="http://schemas.microsoft.com/office/drawing/2014/main" id="{030EC08F-7252-C5A2-C921-35B8546AA43C}"/>
                  </a:ext>
                </a:extLst>
              </p:cNvPr>
              <p:cNvSpPr/>
              <p:nvPr/>
            </p:nvSpPr>
            <p:spPr>
              <a:xfrm>
                <a:off x="8939133" y="4595265"/>
                <a:ext cx="497182" cy="458984"/>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24" name="Graphic 23" descr="Normal Distribution with solid fill">
                <a:extLst>
                  <a:ext uri="{FF2B5EF4-FFF2-40B4-BE49-F238E27FC236}">
                    <a16:creationId xmlns:a16="http://schemas.microsoft.com/office/drawing/2014/main" id="{A186F1D1-0051-AC06-0E46-B60142CC6D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5904" y="4582937"/>
                <a:ext cx="483640" cy="483640"/>
              </a:xfrm>
              <a:prstGeom prst="rect">
                <a:avLst/>
              </a:prstGeom>
            </p:spPr>
          </p:pic>
          <p:cxnSp>
            <p:nvCxnSpPr>
              <p:cNvPr id="25" name="Connector: Elbow 148">
                <a:extLst>
                  <a:ext uri="{FF2B5EF4-FFF2-40B4-BE49-F238E27FC236}">
                    <a16:creationId xmlns:a16="http://schemas.microsoft.com/office/drawing/2014/main" id="{2A3E1359-A0F1-5223-B20E-86CAD0D1AC81}"/>
                  </a:ext>
                </a:extLst>
              </p:cNvPr>
              <p:cNvCxnSpPr>
                <a:stCxn id="21" idx="3"/>
                <a:endCxn id="23" idx="1"/>
              </p:cNvCxnSpPr>
              <p:nvPr/>
            </p:nvCxnSpPr>
            <p:spPr>
              <a:xfrm flipH="1">
                <a:off x="8939133" y="3767670"/>
                <a:ext cx="476235" cy="1057087"/>
              </a:xfrm>
              <a:prstGeom prst="bentConnector5">
                <a:avLst>
                  <a:gd name="adj1" fmla="val -25601"/>
                  <a:gd name="adj2" fmla="val 48991"/>
                  <a:gd name="adj3" fmla="val 12720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grpSp>
        <p:sp>
          <p:nvSpPr>
            <p:cNvPr id="19" name="Rectangle 18">
              <a:extLst>
                <a:ext uri="{FF2B5EF4-FFF2-40B4-BE49-F238E27FC236}">
                  <a16:creationId xmlns:a16="http://schemas.microsoft.com/office/drawing/2014/main" id="{B3FFE6B4-292E-0FF3-25FC-BC3214872501}"/>
                </a:ext>
              </a:extLst>
            </p:cNvPr>
            <p:cNvSpPr/>
            <p:nvPr/>
          </p:nvSpPr>
          <p:spPr>
            <a:xfrm>
              <a:off x="8717209" y="3197521"/>
              <a:ext cx="962824" cy="207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Cambria Math" panose="02040503050406030204" pitchFamily="18" charset="0"/>
                  <a:ea typeface="Cambria Math" panose="02040503050406030204" pitchFamily="18" charset="0"/>
                  <a:sym typeface="Wingdings" panose="05000000000000000000" pitchFamily="2" charset="2"/>
                </a:rPr>
                <a:t>5050</a:t>
              </a:r>
              <a:endParaRPr lang="en-US" sz="1400" b="1" dirty="0">
                <a:solidFill>
                  <a:schemeClr val="tx2"/>
                </a:solidFill>
                <a:latin typeface="Cambria Math" panose="02040503050406030204" pitchFamily="18" charset="0"/>
                <a:ea typeface="Cambria Math" panose="02040503050406030204" pitchFamily="18" charset="0"/>
              </a:endParaRPr>
            </a:p>
          </p:txBody>
        </p:sp>
      </p:grpSp>
      <p:grpSp>
        <p:nvGrpSpPr>
          <p:cNvPr id="26" name="Group 25">
            <a:extLst>
              <a:ext uri="{FF2B5EF4-FFF2-40B4-BE49-F238E27FC236}">
                <a16:creationId xmlns:a16="http://schemas.microsoft.com/office/drawing/2014/main" id="{042CA863-F45B-9939-CFA6-0A568DC34D11}"/>
              </a:ext>
            </a:extLst>
          </p:cNvPr>
          <p:cNvGrpSpPr/>
          <p:nvPr/>
        </p:nvGrpSpPr>
        <p:grpSpPr>
          <a:xfrm>
            <a:off x="4405654" y="3223402"/>
            <a:ext cx="962824" cy="1984079"/>
            <a:chOff x="8717209" y="3197521"/>
            <a:chExt cx="962824" cy="1984079"/>
          </a:xfrm>
        </p:grpSpPr>
        <p:grpSp>
          <p:nvGrpSpPr>
            <p:cNvPr id="27" name="Group 26">
              <a:extLst>
                <a:ext uri="{FF2B5EF4-FFF2-40B4-BE49-F238E27FC236}">
                  <a16:creationId xmlns:a16="http://schemas.microsoft.com/office/drawing/2014/main" id="{77D10475-9BC3-0140-F438-C164A5AED364}"/>
                </a:ext>
              </a:extLst>
            </p:cNvPr>
            <p:cNvGrpSpPr/>
            <p:nvPr/>
          </p:nvGrpSpPr>
          <p:grpSpPr>
            <a:xfrm>
              <a:off x="8717209" y="3410643"/>
              <a:ext cx="962824" cy="1770957"/>
              <a:chOff x="8717209" y="3410643"/>
              <a:chExt cx="962824" cy="1770957"/>
            </a:xfrm>
          </p:grpSpPr>
          <p:sp>
            <p:nvSpPr>
              <p:cNvPr id="29" name="Rectangle: Rounded Corners 152">
                <a:extLst>
                  <a:ext uri="{FF2B5EF4-FFF2-40B4-BE49-F238E27FC236}">
                    <a16:creationId xmlns:a16="http://schemas.microsoft.com/office/drawing/2014/main" id="{A0600ADF-2558-8115-1E86-FD2BE75E8F8C}"/>
                  </a:ext>
                </a:extLst>
              </p:cNvPr>
              <p:cNvSpPr/>
              <p:nvPr/>
            </p:nvSpPr>
            <p:spPr>
              <a:xfrm>
                <a:off x="8717209" y="3410643"/>
                <a:ext cx="962824" cy="1770957"/>
              </a:xfrm>
              <a:prstGeom prst="roundRect">
                <a:avLst>
                  <a:gd name="adj" fmla="val 1407"/>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2"/>
                  </a:solidFill>
                </a:endParaRPr>
              </a:p>
            </p:txBody>
          </p:sp>
          <p:sp>
            <p:nvSpPr>
              <p:cNvPr id="30" name="Rectangle 29">
                <a:extLst>
                  <a:ext uri="{FF2B5EF4-FFF2-40B4-BE49-F238E27FC236}">
                    <a16:creationId xmlns:a16="http://schemas.microsoft.com/office/drawing/2014/main" id="{E5DA892E-CF11-1558-4258-47FE27273122}"/>
                  </a:ext>
                </a:extLst>
              </p:cNvPr>
              <p:cNvSpPr/>
              <p:nvPr/>
            </p:nvSpPr>
            <p:spPr>
              <a:xfrm>
                <a:off x="8960081" y="3559509"/>
                <a:ext cx="455287" cy="416321"/>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31" name="Graphic 30" descr="Branching diagram with solid fill">
                <a:extLst>
                  <a:ext uri="{FF2B5EF4-FFF2-40B4-BE49-F238E27FC236}">
                    <a16:creationId xmlns:a16="http://schemas.microsoft.com/office/drawing/2014/main" id="{9F86694D-6F29-C246-B15C-03F1EBD093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57692" y="3519704"/>
                <a:ext cx="489520" cy="489520"/>
              </a:xfrm>
              <a:prstGeom prst="rect">
                <a:avLst/>
              </a:prstGeom>
            </p:spPr>
          </p:pic>
          <p:sp>
            <p:nvSpPr>
              <p:cNvPr id="32" name="Rectangle 31">
                <a:extLst>
                  <a:ext uri="{FF2B5EF4-FFF2-40B4-BE49-F238E27FC236}">
                    <a16:creationId xmlns:a16="http://schemas.microsoft.com/office/drawing/2014/main" id="{1D5792EA-758C-B716-8AF4-7BA7D2BB4275}"/>
                  </a:ext>
                </a:extLst>
              </p:cNvPr>
              <p:cNvSpPr/>
              <p:nvPr/>
            </p:nvSpPr>
            <p:spPr>
              <a:xfrm>
                <a:off x="8939133" y="4595265"/>
                <a:ext cx="497182" cy="458984"/>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33" name="Graphic 32" descr="Normal Distribution with solid fill">
                <a:extLst>
                  <a:ext uri="{FF2B5EF4-FFF2-40B4-BE49-F238E27FC236}">
                    <a16:creationId xmlns:a16="http://schemas.microsoft.com/office/drawing/2014/main" id="{D278FD6C-E989-E8B3-FD81-C73EBB1C39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5904" y="4582937"/>
                <a:ext cx="483640" cy="483640"/>
              </a:xfrm>
              <a:prstGeom prst="rect">
                <a:avLst/>
              </a:prstGeom>
            </p:spPr>
          </p:pic>
          <p:cxnSp>
            <p:nvCxnSpPr>
              <p:cNvPr id="34" name="Connector: Elbow 157">
                <a:extLst>
                  <a:ext uri="{FF2B5EF4-FFF2-40B4-BE49-F238E27FC236}">
                    <a16:creationId xmlns:a16="http://schemas.microsoft.com/office/drawing/2014/main" id="{E0816BCA-B7AD-AE59-B92C-6C3A0A40365A}"/>
                  </a:ext>
                </a:extLst>
              </p:cNvPr>
              <p:cNvCxnSpPr>
                <a:stCxn id="30" idx="3"/>
                <a:endCxn id="32" idx="1"/>
              </p:cNvCxnSpPr>
              <p:nvPr/>
            </p:nvCxnSpPr>
            <p:spPr>
              <a:xfrm flipH="1">
                <a:off x="8939133" y="3767670"/>
                <a:ext cx="476235" cy="1057087"/>
              </a:xfrm>
              <a:prstGeom prst="bentConnector5">
                <a:avLst>
                  <a:gd name="adj1" fmla="val -25601"/>
                  <a:gd name="adj2" fmla="val 48991"/>
                  <a:gd name="adj3" fmla="val 12720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grpSp>
        <p:sp>
          <p:nvSpPr>
            <p:cNvPr id="28" name="Rectangle 27">
              <a:extLst>
                <a:ext uri="{FF2B5EF4-FFF2-40B4-BE49-F238E27FC236}">
                  <a16:creationId xmlns:a16="http://schemas.microsoft.com/office/drawing/2014/main" id="{76CA9465-EABE-BFED-2936-1358F176BAE9}"/>
                </a:ext>
              </a:extLst>
            </p:cNvPr>
            <p:cNvSpPr/>
            <p:nvPr/>
          </p:nvSpPr>
          <p:spPr>
            <a:xfrm>
              <a:off x="8717209" y="3197521"/>
              <a:ext cx="962824" cy="207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Cambria Math" panose="02040503050406030204" pitchFamily="18" charset="0"/>
                  <a:ea typeface="Cambria Math" panose="02040503050406030204" pitchFamily="18" charset="0"/>
                  <a:sym typeface="Wingdings" panose="05000000000000000000" pitchFamily="2" charset="2"/>
                </a:rPr>
                <a:t>5050</a:t>
              </a:r>
              <a:endParaRPr lang="en-US" sz="1400" b="1" dirty="0">
                <a:solidFill>
                  <a:schemeClr val="tx2"/>
                </a:solidFill>
                <a:latin typeface="Cambria Math" panose="02040503050406030204" pitchFamily="18" charset="0"/>
                <a:ea typeface="Cambria Math" panose="02040503050406030204" pitchFamily="18" charset="0"/>
              </a:endParaRPr>
            </a:p>
          </p:txBody>
        </p:sp>
      </p:grpSp>
      <p:grpSp>
        <p:nvGrpSpPr>
          <p:cNvPr id="35" name="Group 34">
            <a:extLst>
              <a:ext uri="{FF2B5EF4-FFF2-40B4-BE49-F238E27FC236}">
                <a16:creationId xmlns:a16="http://schemas.microsoft.com/office/drawing/2014/main" id="{5DC4056B-69F7-CE4E-573F-430AC034BFC3}"/>
              </a:ext>
            </a:extLst>
          </p:cNvPr>
          <p:cNvGrpSpPr/>
          <p:nvPr/>
        </p:nvGrpSpPr>
        <p:grpSpPr>
          <a:xfrm>
            <a:off x="8624884" y="3211549"/>
            <a:ext cx="962824" cy="1984079"/>
            <a:chOff x="8717209" y="3197521"/>
            <a:chExt cx="962824" cy="1984079"/>
          </a:xfrm>
        </p:grpSpPr>
        <p:grpSp>
          <p:nvGrpSpPr>
            <p:cNvPr id="36" name="Group 35">
              <a:extLst>
                <a:ext uri="{FF2B5EF4-FFF2-40B4-BE49-F238E27FC236}">
                  <a16:creationId xmlns:a16="http://schemas.microsoft.com/office/drawing/2014/main" id="{46DAC7BC-CC43-0DB4-5EE9-9F5F2486F48F}"/>
                </a:ext>
              </a:extLst>
            </p:cNvPr>
            <p:cNvGrpSpPr/>
            <p:nvPr/>
          </p:nvGrpSpPr>
          <p:grpSpPr>
            <a:xfrm>
              <a:off x="8717209" y="3410643"/>
              <a:ext cx="962824" cy="1770957"/>
              <a:chOff x="8717209" y="3410643"/>
              <a:chExt cx="962824" cy="1770957"/>
            </a:xfrm>
          </p:grpSpPr>
          <p:sp>
            <p:nvSpPr>
              <p:cNvPr id="38" name="Rectangle: Rounded Corners 161">
                <a:extLst>
                  <a:ext uri="{FF2B5EF4-FFF2-40B4-BE49-F238E27FC236}">
                    <a16:creationId xmlns:a16="http://schemas.microsoft.com/office/drawing/2014/main" id="{0C8ED85B-EA4E-B568-D4AD-1D7F39557914}"/>
                  </a:ext>
                </a:extLst>
              </p:cNvPr>
              <p:cNvSpPr/>
              <p:nvPr/>
            </p:nvSpPr>
            <p:spPr>
              <a:xfrm>
                <a:off x="8717209" y="3410643"/>
                <a:ext cx="962824" cy="1770957"/>
              </a:xfrm>
              <a:prstGeom prst="roundRect">
                <a:avLst>
                  <a:gd name="adj" fmla="val 1407"/>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2"/>
                  </a:solidFill>
                </a:endParaRPr>
              </a:p>
            </p:txBody>
          </p:sp>
          <p:sp>
            <p:nvSpPr>
              <p:cNvPr id="39" name="Rectangle 38">
                <a:extLst>
                  <a:ext uri="{FF2B5EF4-FFF2-40B4-BE49-F238E27FC236}">
                    <a16:creationId xmlns:a16="http://schemas.microsoft.com/office/drawing/2014/main" id="{8A614C86-8D97-69BF-F159-1632936AAC1A}"/>
                  </a:ext>
                </a:extLst>
              </p:cNvPr>
              <p:cNvSpPr/>
              <p:nvPr/>
            </p:nvSpPr>
            <p:spPr>
              <a:xfrm>
                <a:off x="8960081" y="3559509"/>
                <a:ext cx="455287" cy="416321"/>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40" name="Graphic 39" descr="Branching diagram with solid fill">
                <a:extLst>
                  <a:ext uri="{FF2B5EF4-FFF2-40B4-BE49-F238E27FC236}">
                    <a16:creationId xmlns:a16="http://schemas.microsoft.com/office/drawing/2014/main" id="{9B5130F2-7363-D6A6-D0F5-8609EC8F63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57692" y="3519704"/>
                <a:ext cx="489520" cy="489520"/>
              </a:xfrm>
              <a:prstGeom prst="rect">
                <a:avLst/>
              </a:prstGeom>
            </p:spPr>
          </p:pic>
          <p:sp>
            <p:nvSpPr>
              <p:cNvPr id="41" name="Rectangle 40">
                <a:extLst>
                  <a:ext uri="{FF2B5EF4-FFF2-40B4-BE49-F238E27FC236}">
                    <a16:creationId xmlns:a16="http://schemas.microsoft.com/office/drawing/2014/main" id="{0E5FE4F6-7075-12F3-F57B-15641892EC90}"/>
                  </a:ext>
                </a:extLst>
              </p:cNvPr>
              <p:cNvSpPr/>
              <p:nvPr/>
            </p:nvSpPr>
            <p:spPr>
              <a:xfrm>
                <a:off x="8939133" y="4595265"/>
                <a:ext cx="497182" cy="458984"/>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42" name="Graphic 41" descr="Normal Distribution with solid fill">
                <a:extLst>
                  <a:ext uri="{FF2B5EF4-FFF2-40B4-BE49-F238E27FC236}">
                    <a16:creationId xmlns:a16="http://schemas.microsoft.com/office/drawing/2014/main" id="{7903D34D-913B-46A8-E554-095BABC637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5904" y="4582937"/>
                <a:ext cx="483640" cy="483640"/>
              </a:xfrm>
              <a:prstGeom prst="rect">
                <a:avLst/>
              </a:prstGeom>
            </p:spPr>
          </p:pic>
          <p:cxnSp>
            <p:nvCxnSpPr>
              <p:cNvPr id="43" name="Connector: Elbow 166">
                <a:extLst>
                  <a:ext uri="{FF2B5EF4-FFF2-40B4-BE49-F238E27FC236}">
                    <a16:creationId xmlns:a16="http://schemas.microsoft.com/office/drawing/2014/main" id="{FA4B1938-F3BC-3A31-BC72-25340E65431B}"/>
                  </a:ext>
                </a:extLst>
              </p:cNvPr>
              <p:cNvCxnSpPr>
                <a:stCxn id="39" idx="3"/>
                <a:endCxn id="41" idx="1"/>
              </p:cNvCxnSpPr>
              <p:nvPr/>
            </p:nvCxnSpPr>
            <p:spPr>
              <a:xfrm flipH="1">
                <a:off x="8939133" y="3767670"/>
                <a:ext cx="476235" cy="1057087"/>
              </a:xfrm>
              <a:prstGeom prst="bentConnector5">
                <a:avLst>
                  <a:gd name="adj1" fmla="val -25601"/>
                  <a:gd name="adj2" fmla="val 48991"/>
                  <a:gd name="adj3" fmla="val 12720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grpSp>
        <p:sp>
          <p:nvSpPr>
            <p:cNvPr id="37" name="Rectangle 36">
              <a:extLst>
                <a:ext uri="{FF2B5EF4-FFF2-40B4-BE49-F238E27FC236}">
                  <a16:creationId xmlns:a16="http://schemas.microsoft.com/office/drawing/2014/main" id="{B85BA879-5FA1-2780-594E-0782E23F4C72}"/>
                </a:ext>
              </a:extLst>
            </p:cNvPr>
            <p:cNvSpPr/>
            <p:nvPr/>
          </p:nvSpPr>
          <p:spPr>
            <a:xfrm>
              <a:off x="8717209" y="3197521"/>
              <a:ext cx="962824" cy="207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Cambria Math" panose="02040503050406030204" pitchFamily="18" charset="0"/>
                  <a:ea typeface="Cambria Math" panose="02040503050406030204" pitchFamily="18" charset="0"/>
                  <a:sym typeface="Wingdings" panose="05000000000000000000" pitchFamily="2" charset="2"/>
                </a:rPr>
                <a:t>5050</a:t>
              </a:r>
              <a:endParaRPr lang="en-US" sz="1400" b="1" dirty="0">
                <a:solidFill>
                  <a:schemeClr val="tx2"/>
                </a:solidFill>
                <a:latin typeface="Cambria Math" panose="02040503050406030204" pitchFamily="18" charset="0"/>
                <a:ea typeface="Cambria Math" panose="02040503050406030204" pitchFamily="18" charset="0"/>
              </a:endParaRPr>
            </a:p>
          </p:txBody>
        </p:sp>
      </p:gr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9BC03777-B946-9C21-4333-6F43BB7DEE5C}"/>
                  </a:ext>
                </a:extLst>
              </p:cNvPr>
              <p:cNvSpPr txBox="1"/>
              <p:nvPr/>
            </p:nvSpPr>
            <p:spPr>
              <a:xfrm>
                <a:off x="1797214" y="3668204"/>
                <a:ext cx="849656" cy="822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1" i="1" smtClean="0">
                              <a:solidFill>
                                <a:schemeClr val="bg1"/>
                              </a:solidFill>
                              <a:latin typeface="Cambria Math" panose="02040503050406030204" pitchFamily="18" charset="0"/>
                            </a:rPr>
                          </m:ctrlPr>
                        </m:dPr>
                        <m:e>
                          <m:m>
                            <m:mPr>
                              <m:mcs>
                                <m:mc>
                                  <m:mcPr>
                                    <m:count m:val="1"/>
                                    <m:mcJc m:val="center"/>
                                  </m:mcPr>
                                </m:mc>
                              </m:mcs>
                              <m:ctrlPr>
                                <a:rPr lang="en-US" sz="1400" b="1" i="1">
                                  <a:solidFill>
                                    <a:schemeClr val="bg1"/>
                                  </a:solidFill>
                                  <a:latin typeface="Cambria Math" panose="02040503050406030204" pitchFamily="18" charset="0"/>
                                </a:rPr>
                              </m:ctrlPr>
                            </m:mPr>
                            <m:mr>
                              <m:e>
                                <m:sSub>
                                  <m:sSubPr>
                                    <m:ctrlPr>
                                      <a:rPr lang="en-US" sz="1400" b="1" i="1">
                                        <a:solidFill>
                                          <a:schemeClr val="bg1"/>
                                        </a:solidFill>
                                        <a:latin typeface="Cambria Math" panose="02040503050406030204" pitchFamily="18" charset="0"/>
                                      </a:rPr>
                                    </m:ctrlPr>
                                  </m:sSubPr>
                                  <m:e>
                                    <m:r>
                                      <a:rPr lang="en-US" sz="1400" b="1" i="1" smtClean="0">
                                        <a:solidFill>
                                          <a:schemeClr val="bg1"/>
                                        </a:solidFill>
                                        <a:latin typeface="Cambria Math" panose="02040503050406030204" pitchFamily="18" charset="0"/>
                                      </a:rPr>
                                      <m:t>𝒊𝒏𝒑𝒖𝒕</m:t>
                                    </m:r>
                                  </m:e>
                                  <m:sub>
                                    <m:r>
                                      <a:rPr lang="en-US" sz="1400" b="1" i="1">
                                        <a:solidFill>
                                          <a:schemeClr val="bg1"/>
                                        </a:solidFill>
                                        <a:latin typeface="Cambria Math" panose="02040503050406030204" pitchFamily="18" charset="0"/>
                                      </a:rPr>
                                      <m:t>𝟏</m:t>
                                    </m:r>
                                  </m:sub>
                                </m:sSub>
                              </m:e>
                            </m:mr>
                            <m:mr>
                              <m:e>
                                <m:sSub>
                                  <m:sSubPr>
                                    <m:ctrlPr>
                                      <a:rPr lang="en-US" sz="1400" b="1" i="1">
                                        <a:solidFill>
                                          <a:schemeClr val="bg1"/>
                                        </a:solidFill>
                                        <a:latin typeface="Cambria Math" panose="02040503050406030204" pitchFamily="18" charset="0"/>
                                      </a:rPr>
                                    </m:ctrlPr>
                                  </m:sSubPr>
                                  <m:e>
                                    <m:r>
                                      <a:rPr lang="en-US" sz="1400" b="1" i="1" smtClean="0">
                                        <a:solidFill>
                                          <a:schemeClr val="bg1"/>
                                        </a:solidFill>
                                        <a:latin typeface="Cambria Math" panose="02040503050406030204" pitchFamily="18" charset="0"/>
                                      </a:rPr>
                                      <m:t>𝒊𝒏𝒑𝒖𝒕</m:t>
                                    </m:r>
                                  </m:e>
                                  <m:sub>
                                    <m:r>
                                      <a:rPr lang="en-US" sz="1400" b="1" i="1">
                                        <a:solidFill>
                                          <a:schemeClr val="bg1"/>
                                        </a:solidFill>
                                        <a:latin typeface="Cambria Math" panose="02040503050406030204" pitchFamily="18" charset="0"/>
                                      </a:rPr>
                                      <m:t>𝟐</m:t>
                                    </m:r>
                                  </m:sub>
                                </m:sSub>
                              </m:e>
                            </m:mr>
                            <m:mr>
                              <m:e>
                                <m:eqArr>
                                  <m:eqArrPr>
                                    <m:ctrlPr>
                                      <a:rPr lang="en-US" sz="1400" b="1" i="1">
                                        <a:solidFill>
                                          <a:schemeClr val="bg1"/>
                                        </a:solidFill>
                                        <a:latin typeface="Cambria Math" panose="02040503050406030204" pitchFamily="18" charset="0"/>
                                      </a:rPr>
                                    </m:ctrlPr>
                                  </m:eqArrPr>
                                  <m:e>
                                    <m:r>
                                      <a:rPr lang="en-US" sz="1400" b="1" i="1">
                                        <a:solidFill>
                                          <a:schemeClr val="bg1"/>
                                        </a:solidFill>
                                        <a:latin typeface="Cambria Math" panose="02040503050406030204" pitchFamily="18" charset="0"/>
                                        <a:ea typeface="Cambria Math" panose="02040503050406030204" pitchFamily="18" charset="0"/>
                                      </a:rPr>
                                      <m:t>⋮</m:t>
                                    </m:r>
                                  </m:e>
                                  <m:e>
                                    <m:sSub>
                                      <m:sSubPr>
                                        <m:ctrlPr>
                                          <a:rPr lang="en-US" sz="1400" b="1" i="1">
                                            <a:solidFill>
                                              <a:schemeClr val="bg1"/>
                                            </a:solidFill>
                                            <a:latin typeface="Cambria Math" panose="02040503050406030204" pitchFamily="18" charset="0"/>
                                          </a:rPr>
                                        </m:ctrlPr>
                                      </m:sSubPr>
                                      <m:e>
                                        <m:r>
                                          <a:rPr lang="en-US" sz="1400" b="1" i="1" smtClean="0">
                                            <a:solidFill>
                                              <a:schemeClr val="bg1"/>
                                            </a:solidFill>
                                            <a:latin typeface="Cambria Math" panose="02040503050406030204" pitchFamily="18" charset="0"/>
                                          </a:rPr>
                                          <m:t>𝒊𝒏𝒑𝒖𝒕</m:t>
                                        </m:r>
                                      </m:e>
                                      <m:sub>
                                        <m:r>
                                          <a:rPr lang="en-US" sz="1400" b="1" i="1" smtClean="0">
                                            <a:solidFill>
                                              <a:schemeClr val="bg1"/>
                                            </a:solidFill>
                                            <a:latin typeface="Cambria Math" panose="02040503050406030204" pitchFamily="18" charset="0"/>
                                          </a:rPr>
                                          <m:t>𝟓𝟎</m:t>
                                        </m:r>
                                      </m:sub>
                                    </m:sSub>
                                  </m:e>
                                </m:eqArr>
                              </m:e>
                            </m:mr>
                          </m:m>
                        </m:e>
                      </m:d>
                    </m:oMath>
                  </m:oMathPara>
                </a14:m>
                <a:endParaRPr lang="en-US" sz="1400" b="1" dirty="0">
                  <a:solidFill>
                    <a:schemeClr val="bg1"/>
                  </a:solidFill>
                </a:endParaRPr>
              </a:p>
            </p:txBody>
          </p:sp>
        </mc:Choice>
        <mc:Fallback xmlns="">
          <p:sp>
            <p:nvSpPr>
              <p:cNvPr id="44" name="TextBox 43">
                <a:extLst>
                  <a:ext uri="{FF2B5EF4-FFF2-40B4-BE49-F238E27FC236}">
                    <a16:creationId xmlns:a16="http://schemas.microsoft.com/office/drawing/2014/main" id="{9BC03777-B946-9C21-4333-6F43BB7DEE5C}"/>
                  </a:ext>
                </a:extLst>
              </p:cNvPr>
              <p:cNvSpPr txBox="1">
                <a:spLocks noRot="1" noChangeAspect="1" noMove="1" noResize="1" noEditPoints="1" noAdjustHandles="1" noChangeArrowheads="1" noChangeShapeType="1" noTextEdit="1"/>
              </p:cNvSpPr>
              <p:nvPr/>
            </p:nvSpPr>
            <p:spPr>
              <a:xfrm>
                <a:off x="1797214" y="3668204"/>
                <a:ext cx="849656" cy="822854"/>
              </a:xfrm>
              <a:prstGeom prst="rect">
                <a:avLst/>
              </a:prstGeom>
              <a:blipFill>
                <a:blip r:embed="rId6"/>
                <a:stretch>
                  <a:fillRect t="-1515" b="-9091"/>
                </a:stretch>
              </a:blipFill>
            </p:spPr>
            <p:txBody>
              <a:bodyPr/>
              <a:lstStyle/>
              <a:p>
                <a:r>
                  <a:rPr lang="en-US">
                    <a:noFill/>
                  </a:rPr>
                  <a:t> </a:t>
                </a:r>
              </a:p>
            </p:txBody>
          </p:sp>
        </mc:Fallback>
      </mc:AlternateContent>
      <p:sp>
        <p:nvSpPr>
          <p:cNvPr id="45" name="Arrow: Right 137">
            <a:extLst>
              <a:ext uri="{FF2B5EF4-FFF2-40B4-BE49-F238E27FC236}">
                <a16:creationId xmlns:a16="http://schemas.microsoft.com/office/drawing/2014/main" id="{3848F983-6965-B59F-90C9-0FBA156FA424}"/>
              </a:ext>
            </a:extLst>
          </p:cNvPr>
          <p:cNvSpPr/>
          <p:nvPr/>
        </p:nvSpPr>
        <p:spPr>
          <a:xfrm>
            <a:off x="6879640" y="4067886"/>
            <a:ext cx="322180" cy="12887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grpSp>
        <p:nvGrpSpPr>
          <p:cNvPr id="46" name="Group 45">
            <a:extLst>
              <a:ext uri="{FF2B5EF4-FFF2-40B4-BE49-F238E27FC236}">
                <a16:creationId xmlns:a16="http://schemas.microsoft.com/office/drawing/2014/main" id="{BD33108F-3954-60ED-0942-6FA558464BCE}"/>
              </a:ext>
            </a:extLst>
          </p:cNvPr>
          <p:cNvGrpSpPr/>
          <p:nvPr/>
        </p:nvGrpSpPr>
        <p:grpSpPr>
          <a:xfrm>
            <a:off x="5828756" y="3216571"/>
            <a:ext cx="962824" cy="1984079"/>
            <a:chOff x="8717209" y="3197521"/>
            <a:chExt cx="962824" cy="1984079"/>
          </a:xfrm>
        </p:grpSpPr>
        <p:grpSp>
          <p:nvGrpSpPr>
            <p:cNvPr id="47" name="Group 46">
              <a:extLst>
                <a:ext uri="{FF2B5EF4-FFF2-40B4-BE49-F238E27FC236}">
                  <a16:creationId xmlns:a16="http://schemas.microsoft.com/office/drawing/2014/main" id="{F25D5CB6-C4FE-8A94-C021-EA3E584BBBA3}"/>
                </a:ext>
              </a:extLst>
            </p:cNvPr>
            <p:cNvGrpSpPr/>
            <p:nvPr/>
          </p:nvGrpSpPr>
          <p:grpSpPr>
            <a:xfrm>
              <a:off x="8717209" y="3410643"/>
              <a:ext cx="962824" cy="1770957"/>
              <a:chOff x="8717209" y="3410643"/>
              <a:chExt cx="962824" cy="1770957"/>
            </a:xfrm>
          </p:grpSpPr>
          <p:sp>
            <p:nvSpPr>
              <p:cNvPr id="49" name="Rectangle: Rounded Corners 152">
                <a:extLst>
                  <a:ext uri="{FF2B5EF4-FFF2-40B4-BE49-F238E27FC236}">
                    <a16:creationId xmlns:a16="http://schemas.microsoft.com/office/drawing/2014/main" id="{E9C4E0E3-68C4-0627-AE59-F0CB00C29667}"/>
                  </a:ext>
                </a:extLst>
              </p:cNvPr>
              <p:cNvSpPr/>
              <p:nvPr/>
            </p:nvSpPr>
            <p:spPr>
              <a:xfrm>
                <a:off x="8717209" y="3410643"/>
                <a:ext cx="962824" cy="1770957"/>
              </a:xfrm>
              <a:prstGeom prst="roundRect">
                <a:avLst>
                  <a:gd name="adj" fmla="val 1407"/>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2"/>
                  </a:solidFill>
                </a:endParaRPr>
              </a:p>
            </p:txBody>
          </p:sp>
          <p:sp>
            <p:nvSpPr>
              <p:cNvPr id="50" name="Rectangle 49">
                <a:extLst>
                  <a:ext uri="{FF2B5EF4-FFF2-40B4-BE49-F238E27FC236}">
                    <a16:creationId xmlns:a16="http://schemas.microsoft.com/office/drawing/2014/main" id="{74192F07-1F62-08A7-48E2-07893F1C2113}"/>
                  </a:ext>
                </a:extLst>
              </p:cNvPr>
              <p:cNvSpPr/>
              <p:nvPr/>
            </p:nvSpPr>
            <p:spPr>
              <a:xfrm>
                <a:off x="8960081" y="3559509"/>
                <a:ext cx="455287" cy="416321"/>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51" name="Graphic 50" descr="Branching diagram with solid fill">
                <a:extLst>
                  <a:ext uri="{FF2B5EF4-FFF2-40B4-BE49-F238E27FC236}">
                    <a16:creationId xmlns:a16="http://schemas.microsoft.com/office/drawing/2014/main" id="{7EF9627B-997B-393F-2916-DCB8EE5E50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57692" y="3519704"/>
                <a:ext cx="489520" cy="489520"/>
              </a:xfrm>
              <a:prstGeom prst="rect">
                <a:avLst/>
              </a:prstGeom>
            </p:spPr>
          </p:pic>
          <p:sp>
            <p:nvSpPr>
              <p:cNvPr id="52" name="Rectangle 51">
                <a:extLst>
                  <a:ext uri="{FF2B5EF4-FFF2-40B4-BE49-F238E27FC236}">
                    <a16:creationId xmlns:a16="http://schemas.microsoft.com/office/drawing/2014/main" id="{00D98CAB-9378-52C9-8F33-DFB37B76108B}"/>
                  </a:ext>
                </a:extLst>
              </p:cNvPr>
              <p:cNvSpPr/>
              <p:nvPr/>
            </p:nvSpPr>
            <p:spPr>
              <a:xfrm>
                <a:off x="8939133" y="4595265"/>
                <a:ext cx="497182" cy="458984"/>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53" name="Graphic 52" descr="Normal Distribution with solid fill">
                <a:extLst>
                  <a:ext uri="{FF2B5EF4-FFF2-40B4-BE49-F238E27FC236}">
                    <a16:creationId xmlns:a16="http://schemas.microsoft.com/office/drawing/2014/main" id="{92AE9AC0-F51C-0719-CAE5-0EEC50C27C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5904" y="4582937"/>
                <a:ext cx="483640" cy="483640"/>
              </a:xfrm>
              <a:prstGeom prst="rect">
                <a:avLst/>
              </a:prstGeom>
            </p:spPr>
          </p:pic>
          <p:cxnSp>
            <p:nvCxnSpPr>
              <p:cNvPr id="54" name="Connector: Elbow 157">
                <a:extLst>
                  <a:ext uri="{FF2B5EF4-FFF2-40B4-BE49-F238E27FC236}">
                    <a16:creationId xmlns:a16="http://schemas.microsoft.com/office/drawing/2014/main" id="{D9FF6A85-88DF-FAD0-7D0D-EB5684E49497}"/>
                  </a:ext>
                </a:extLst>
              </p:cNvPr>
              <p:cNvCxnSpPr>
                <a:stCxn id="50" idx="3"/>
                <a:endCxn id="52" idx="1"/>
              </p:cNvCxnSpPr>
              <p:nvPr/>
            </p:nvCxnSpPr>
            <p:spPr>
              <a:xfrm flipH="1">
                <a:off x="8939133" y="3767670"/>
                <a:ext cx="476235" cy="1057087"/>
              </a:xfrm>
              <a:prstGeom prst="bentConnector5">
                <a:avLst>
                  <a:gd name="adj1" fmla="val -25601"/>
                  <a:gd name="adj2" fmla="val 48991"/>
                  <a:gd name="adj3" fmla="val 12720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grpSp>
        <p:sp>
          <p:nvSpPr>
            <p:cNvPr id="48" name="Rectangle 47">
              <a:extLst>
                <a:ext uri="{FF2B5EF4-FFF2-40B4-BE49-F238E27FC236}">
                  <a16:creationId xmlns:a16="http://schemas.microsoft.com/office/drawing/2014/main" id="{E4417739-9E12-8BD5-1B05-AB9EFD2E6D18}"/>
                </a:ext>
              </a:extLst>
            </p:cNvPr>
            <p:cNvSpPr/>
            <p:nvPr/>
          </p:nvSpPr>
          <p:spPr>
            <a:xfrm>
              <a:off x="8717209" y="3197521"/>
              <a:ext cx="962824" cy="207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Cambria Math" panose="02040503050406030204" pitchFamily="18" charset="0"/>
                  <a:ea typeface="Cambria Math" panose="02040503050406030204" pitchFamily="18" charset="0"/>
                  <a:sym typeface="Wingdings" panose="05000000000000000000" pitchFamily="2" charset="2"/>
                </a:rPr>
                <a:t>5050</a:t>
              </a:r>
              <a:endParaRPr lang="en-US" sz="1400" b="1" dirty="0">
                <a:solidFill>
                  <a:schemeClr val="tx2"/>
                </a:solidFill>
                <a:latin typeface="Cambria Math" panose="02040503050406030204" pitchFamily="18" charset="0"/>
                <a:ea typeface="Cambria Math" panose="02040503050406030204" pitchFamily="18" charset="0"/>
              </a:endParaRPr>
            </a:p>
          </p:txBody>
        </p:sp>
      </p:grpSp>
      <p:grpSp>
        <p:nvGrpSpPr>
          <p:cNvPr id="55" name="Group 54">
            <a:extLst>
              <a:ext uri="{FF2B5EF4-FFF2-40B4-BE49-F238E27FC236}">
                <a16:creationId xmlns:a16="http://schemas.microsoft.com/office/drawing/2014/main" id="{203BCDEF-B876-4B35-8A01-5FCE808176B0}"/>
              </a:ext>
            </a:extLst>
          </p:cNvPr>
          <p:cNvGrpSpPr/>
          <p:nvPr/>
        </p:nvGrpSpPr>
        <p:grpSpPr>
          <a:xfrm>
            <a:off x="7280180" y="3211549"/>
            <a:ext cx="962824" cy="1984079"/>
            <a:chOff x="8717209" y="3197521"/>
            <a:chExt cx="962824" cy="1984079"/>
          </a:xfrm>
        </p:grpSpPr>
        <p:grpSp>
          <p:nvGrpSpPr>
            <p:cNvPr id="56" name="Group 55">
              <a:extLst>
                <a:ext uri="{FF2B5EF4-FFF2-40B4-BE49-F238E27FC236}">
                  <a16:creationId xmlns:a16="http://schemas.microsoft.com/office/drawing/2014/main" id="{441E974F-0796-EA3C-69F3-996507C41E8C}"/>
                </a:ext>
              </a:extLst>
            </p:cNvPr>
            <p:cNvGrpSpPr/>
            <p:nvPr/>
          </p:nvGrpSpPr>
          <p:grpSpPr>
            <a:xfrm>
              <a:off x="8717209" y="3410643"/>
              <a:ext cx="962824" cy="1770957"/>
              <a:chOff x="8717209" y="3410643"/>
              <a:chExt cx="962824" cy="1770957"/>
            </a:xfrm>
          </p:grpSpPr>
          <p:sp>
            <p:nvSpPr>
              <p:cNvPr id="58" name="Rectangle: Rounded Corners 152">
                <a:extLst>
                  <a:ext uri="{FF2B5EF4-FFF2-40B4-BE49-F238E27FC236}">
                    <a16:creationId xmlns:a16="http://schemas.microsoft.com/office/drawing/2014/main" id="{9B91B26B-79B9-3CDE-7C8F-9B7E70C71E8D}"/>
                  </a:ext>
                </a:extLst>
              </p:cNvPr>
              <p:cNvSpPr/>
              <p:nvPr/>
            </p:nvSpPr>
            <p:spPr>
              <a:xfrm>
                <a:off x="8717209" y="3410643"/>
                <a:ext cx="962824" cy="1770957"/>
              </a:xfrm>
              <a:prstGeom prst="roundRect">
                <a:avLst>
                  <a:gd name="adj" fmla="val 1407"/>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2"/>
                  </a:solidFill>
                </a:endParaRPr>
              </a:p>
            </p:txBody>
          </p:sp>
          <p:sp>
            <p:nvSpPr>
              <p:cNvPr id="59" name="Rectangle 58">
                <a:extLst>
                  <a:ext uri="{FF2B5EF4-FFF2-40B4-BE49-F238E27FC236}">
                    <a16:creationId xmlns:a16="http://schemas.microsoft.com/office/drawing/2014/main" id="{86B19AFF-FF72-EFBF-C192-5624AC14834B}"/>
                  </a:ext>
                </a:extLst>
              </p:cNvPr>
              <p:cNvSpPr/>
              <p:nvPr/>
            </p:nvSpPr>
            <p:spPr>
              <a:xfrm>
                <a:off x="8960081" y="3559509"/>
                <a:ext cx="455287" cy="416321"/>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60" name="Graphic 59" descr="Branching diagram with solid fill">
                <a:extLst>
                  <a:ext uri="{FF2B5EF4-FFF2-40B4-BE49-F238E27FC236}">
                    <a16:creationId xmlns:a16="http://schemas.microsoft.com/office/drawing/2014/main" id="{8B3CA1D6-A462-A39E-F1D2-F1928F3ECB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57692" y="3519704"/>
                <a:ext cx="489520" cy="489520"/>
              </a:xfrm>
              <a:prstGeom prst="rect">
                <a:avLst/>
              </a:prstGeom>
            </p:spPr>
          </p:pic>
          <p:sp>
            <p:nvSpPr>
              <p:cNvPr id="61" name="Rectangle 60">
                <a:extLst>
                  <a:ext uri="{FF2B5EF4-FFF2-40B4-BE49-F238E27FC236}">
                    <a16:creationId xmlns:a16="http://schemas.microsoft.com/office/drawing/2014/main" id="{C15B8E77-74E2-A740-A056-47E41BDB3BD7}"/>
                  </a:ext>
                </a:extLst>
              </p:cNvPr>
              <p:cNvSpPr/>
              <p:nvPr/>
            </p:nvSpPr>
            <p:spPr>
              <a:xfrm>
                <a:off x="8939133" y="4595265"/>
                <a:ext cx="497182" cy="458984"/>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62" name="Graphic 61" descr="Normal Distribution with solid fill">
                <a:extLst>
                  <a:ext uri="{FF2B5EF4-FFF2-40B4-BE49-F238E27FC236}">
                    <a16:creationId xmlns:a16="http://schemas.microsoft.com/office/drawing/2014/main" id="{40A04937-BDA5-B603-5485-DEFBC72C523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5904" y="4582937"/>
                <a:ext cx="483640" cy="483640"/>
              </a:xfrm>
              <a:prstGeom prst="rect">
                <a:avLst/>
              </a:prstGeom>
            </p:spPr>
          </p:pic>
          <p:cxnSp>
            <p:nvCxnSpPr>
              <p:cNvPr id="63" name="Connector: Elbow 157">
                <a:extLst>
                  <a:ext uri="{FF2B5EF4-FFF2-40B4-BE49-F238E27FC236}">
                    <a16:creationId xmlns:a16="http://schemas.microsoft.com/office/drawing/2014/main" id="{7B9E6085-134E-644D-510E-782F2D1AD881}"/>
                  </a:ext>
                </a:extLst>
              </p:cNvPr>
              <p:cNvCxnSpPr>
                <a:stCxn id="59" idx="3"/>
                <a:endCxn id="61" idx="1"/>
              </p:cNvCxnSpPr>
              <p:nvPr/>
            </p:nvCxnSpPr>
            <p:spPr>
              <a:xfrm flipH="1">
                <a:off x="8939133" y="3767670"/>
                <a:ext cx="476235" cy="1057087"/>
              </a:xfrm>
              <a:prstGeom prst="bentConnector5">
                <a:avLst>
                  <a:gd name="adj1" fmla="val -25601"/>
                  <a:gd name="adj2" fmla="val 48991"/>
                  <a:gd name="adj3" fmla="val 12720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grpSp>
        <p:sp>
          <p:nvSpPr>
            <p:cNvPr id="57" name="Rectangle 56">
              <a:extLst>
                <a:ext uri="{FF2B5EF4-FFF2-40B4-BE49-F238E27FC236}">
                  <a16:creationId xmlns:a16="http://schemas.microsoft.com/office/drawing/2014/main" id="{F9AB2AE0-7BF3-BEBA-919D-1DFA99E2B6B7}"/>
                </a:ext>
              </a:extLst>
            </p:cNvPr>
            <p:cNvSpPr/>
            <p:nvPr/>
          </p:nvSpPr>
          <p:spPr>
            <a:xfrm>
              <a:off x="8717209" y="3197521"/>
              <a:ext cx="962824" cy="207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Cambria Math" panose="02040503050406030204" pitchFamily="18" charset="0"/>
                  <a:ea typeface="Cambria Math" panose="02040503050406030204" pitchFamily="18" charset="0"/>
                  <a:sym typeface="Wingdings" panose="05000000000000000000" pitchFamily="2" charset="2"/>
                </a:rPr>
                <a:t>5050</a:t>
              </a:r>
              <a:endParaRPr lang="en-US" sz="1400" b="1" dirty="0">
                <a:solidFill>
                  <a:schemeClr val="tx2"/>
                </a:solidFill>
                <a:latin typeface="Cambria Math" panose="02040503050406030204" pitchFamily="18" charset="0"/>
                <a:ea typeface="Cambria Math" panose="02040503050406030204" pitchFamily="18" charset="0"/>
              </a:endParaRPr>
            </a:p>
          </p:txBody>
        </p:sp>
      </p:grpSp>
      <p:sp>
        <p:nvSpPr>
          <p:cNvPr id="64" name="Arrow: Right 137">
            <a:extLst>
              <a:ext uri="{FF2B5EF4-FFF2-40B4-BE49-F238E27FC236}">
                <a16:creationId xmlns:a16="http://schemas.microsoft.com/office/drawing/2014/main" id="{34F599C4-CEBE-A918-713B-A9425EE757F5}"/>
              </a:ext>
            </a:extLst>
          </p:cNvPr>
          <p:cNvSpPr/>
          <p:nvPr/>
        </p:nvSpPr>
        <p:spPr>
          <a:xfrm>
            <a:off x="8272854" y="4074717"/>
            <a:ext cx="322180" cy="12887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27028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randombar(horizontal)">
                                      <p:cBhvr>
                                        <p:cTn id="7" dur="500"/>
                                        <p:tgtEl>
                                          <p:spTgt spid="44"/>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500"/>
                            </p:stCondLst>
                            <p:childTnLst>
                              <p:par>
                                <p:cTn id="19" presetID="14"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1500"/>
                            </p:stCondLst>
                            <p:childTnLst>
                              <p:par>
                                <p:cTn id="27" presetID="14" presetClass="entr" presetSubtype="10"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randombar(horizontal)">
                                      <p:cBhvr>
                                        <p:cTn id="29" dur="500"/>
                                        <p:tgtEl>
                                          <p:spTgt spid="26"/>
                                        </p:tgtEl>
                                      </p:cBhvr>
                                    </p:animEffect>
                                  </p:childTnLst>
                                </p:cTn>
                              </p:par>
                            </p:childTnLst>
                          </p:cTn>
                        </p:par>
                        <p:par>
                          <p:cTn id="30" fill="hold">
                            <p:stCondLst>
                              <p:cond delay="2000"/>
                            </p:stCondLst>
                            <p:childTnLst>
                              <p:par>
                                <p:cTn id="31" presetID="2" presetClass="entr" presetSubtype="4"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500"/>
                            </p:stCondLst>
                            <p:childTnLst>
                              <p:par>
                                <p:cTn id="41" presetID="14" presetClass="entr" presetSubtype="1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randombar(horizontal)">
                                      <p:cBhvr>
                                        <p:cTn id="43" dur="500"/>
                                        <p:tgtEl>
                                          <p:spTgt spid="35"/>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par>
                          <p:cTn id="48" fill="hold">
                            <p:stCondLst>
                              <p:cond delay="1500"/>
                            </p:stCondLst>
                            <p:childTnLst>
                              <p:par>
                                <p:cTn id="49" presetID="14" presetClass="entr" presetSubtype="1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randombar(horizontal)">
                                      <p:cBhvr>
                                        <p:cTn id="51" dur="500"/>
                                        <p:tgtEl>
                                          <p:spTgt spid="16"/>
                                        </p:tgtEl>
                                      </p:cBhvr>
                                    </p:animEffect>
                                  </p:childTnLst>
                                </p:cTn>
                              </p:par>
                            </p:childTnLst>
                          </p:cTn>
                        </p:par>
                        <p:par>
                          <p:cTn id="52" fill="hold">
                            <p:stCondLst>
                              <p:cond delay="2000"/>
                            </p:stCondLst>
                            <p:childTnLst>
                              <p:par>
                                <p:cTn id="53" presetID="14" presetClass="entr" presetSubtype="10"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randombar(horizontal)">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left)">
                                      <p:cBhvr>
                                        <p:cTn id="60" dur="500"/>
                                        <p:tgtEl>
                                          <p:spTgt spid="45"/>
                                        </p:tgtEl>
                                      </p:cBhvr>
                                    </p:animEffect>
                                  </p:childTnLst>
                                </p:cTn>
                              </p:par>
                            </p:childTnLst>
                          </p:cTn>
                        </p:par>
                        <p:par>
                          <p:cTn id="61" fill="hold">
                            <p:stCondLst>
                              <p:cond delay="500"/>
                            </p:stCondLst>
                            <p:childTnLst>
                              <p:par>
                                <p:cTn id="62" presetID="14" presetClass="entr" presetSubtype="10" fill="hold" nodeType="after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randombar(horizontal)">
                                      <p:cBhvr>
                                        <p:cTn id="64" dur="500"/>
                                        <p:tgtEl>
                                          <p:spTgt spid="5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wipe(left)">
                                      <p:cBhvr>
                                        <p:cTn id="69"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0" grpId="0" animBg="1"/>
      <p:bldP spid="12" grpId="0" animBg="1"/>
      <p:bldP spid="14" grpId="0" animBg="1"/>
      <p:bldP spid="16" grpId="0" animBg="1"/>
      <p:bldP spid="44" grpId="0"/>
      <p:bldP spid="45" grpId="0" animBg="1"/>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CE756-F914-DC9C-6C06-00CBE6EA1E5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40C5BBFE-EC8A-3F00-5C05-B5B19F6C806A}"/>
                  </a:ext>
                </a:extLst>
              </p:cNvPr>
              <p:cNvSpPr>
                <a:spLocks noGrp="1"/>
              </p:cNvSpPr>
              <p:nvPr>
                <p:ph idx="1"/>
              </p:nvPr>
            </p:nvSpPr>
            <p:spPr>
              <a:xfrm>
                <a:off x="1522414" y="1905000"/>
                <a:ext cx="5714998" cy="4419600"/>
              </a:xfrm>
            </p:spPr>
            <p:txBody>
              <a:bodyPr>
                <a:normAutofit/>
              </a:bodyPr>
              <a:lstStyle/>
              <a:p>
                <a:pPr marL="301752" lvl="1" indent="0">
                  <a:buNone/>
                </a:pPr>
                <a:r>
                  <a:rPr lang="en-US" dirty="0"/>
                  <a:t>We will make an experiment:</a:t>
                </a:r>
              </a:p>
              <a:p>
                <a:pPr marL="301752" lvl="1" indent="0">
                  <a:buNone/>
                </a:pPr>
                <a:endParaRPr lang="en-US" dirty="0"/>
              </a:p>
              <a:p>
                <a:pPr marL="301752" lvl="1" indent="0">
                  <a:buNone/>
                </a:pPr>
                <a:r>
                  <a:rPr lang="en-US" dirty="0"/>
                  <a:t>For each layer we will plot the activation value: the value after application of the activation function (tanh) over the weighted input.</a:t>
                </a:r>
              </a:p>
              <a:p>
                <a:pPr marL="301752" lvl="1" indent="0">
                  <a:buNone/>
                </a:pPr>
                <a:endParaRPr lang="en-US" dirty="0"/>
              </a:p>
              <a:p>
                <a:pPr marL="301752" lvl="1" indent="0">
                  <a:buNone/>
                </a:pPr>
                <a:r>
                  <a:rPr lang="en-US" dirty="0"/>
                  <a:t>We will generate an input with 50 values generated random using </a:t>
                </a:r>
                <a14:m>
                  <m:oMath xmlns:m="http://schemas.openxmlformats.org/officeDocument/2006/math">
                    <m:r>
                      <a:rPr lang="en-US" i="1" dirty="0" smtClean="0">
                        <a:latin typeface="Cambria Math" panose="02040503050406030204" pitchFamily="18" charset="0"/>
                        <a:ea typeface="Cambria Math" panose="02040503050406030204" pitchFamily="18" charset="0"/>
                      </a:rPr>
                      <m:t>𝒩</m:t>
                    </m:r>
                    <m:r>
                      <a:rPr lang="en-US" b="0" i="1" dirty="0" smtClean="0">
                        <a:latin typeface="Cambria Math" panose="02040503050406030204" pitchFamily="18" charset="0"/>
                        <a:ea typeface="Cambria Math" panose="02040503050406030204" pitchFamily="18" charset="0"/>
                      </a:rPr>
                      <m:t>(0,1)</m:t>
                    </m:r>
                  </m:oMath>
                </a14:m>
                <a:endParaRPr lang="en-US" dirty="0"/>
              </a:p>
              <a:p>
                <a:pPr marL="301752" lvl="1" indent="0">
                  <a:buNone/>
                </a:pPr>
                <a:endParaRPr lang="en-US" dirty="0"/>
              </a:p>
              <a:p>
                <a:pPr marL="301752" lvl="1" indent="0">
                  <a:buNone/>
                </a:pPr>
                <a:r>
                  <a:rPr lang="en-US" dirty="0"/>
                  <a:t>An example of an input plot</a:t>
                </a:r>
              </a:p>
            </p:txBody>
          </p:sp>
        </mc:Choice>
        <mc:Fallback>
          <p:sp>
            <p:nvSpPr>
              <p:cNvPr id="9" name="Content Placeholder 8">
                <a:extLst>
                  <a:ext uri="{FF2B5EF4-FFF2-40B4-BE49-F238E27FC236}">
                    <a16:creationId xmlns:a16="http://schemas.microsoft.com/office/drawing/2014/main" id="{40C5BBFE-EC8A-3F00-5C05-B5B19F6C806A}"/>
                  </a:ext>
                </a:extLst>
              </p:cNvPr>
              <p:cNvSpPr>
                <a:spLocks noGrp="1" noRot="1" noChangeAspect="1" noMove="1" noResize="1" noEditPoints="1" noAdjustHandles="1" noChangeArrowheads="1" noChangeShapeType="1" noTextEdit="1"/>
              </p:cNvSpPr>
              <p:nvPr>
                <p:ph idx="1"/>
              </p:nvPr>
            </p:nvSpPr>
            <p:spPr>
              <a:xfrm>
                <a:off x="1522414" y="1905000"/>
                <a:ext cx="5714998" cy="4419600"/>
              </a:xfrm>
              <a:blipFill>
                <a:blip r:embed="rId2"/>
                <a:stretch>
                  <a:fillRect t="-171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CC07927-8AD5-C631-F1BD-F318557C0EFC}"/>
              </a:ext>
            </a:extLst>
          </p:cNvPr>
          <p:cNvSpPr>
            <a:spLocks noGrp="1"/>
          </p:cNvSpPr>
          <p:nvPr>
            <p:ph type="title"/>
          </p:nvPr>
        </p:nvSpPr>
        <p:spPr/>
        <p:txBody>
          <a:bodyPr/>
          <a:lstStyle/>
          <a:p>
            <a:r>
              <a:rPr lang="en-US" dirty="0"/>
              <a:t>Weight Initialization</a:t>
            </a:r>
          </a:p>
        </p:txBody>
      </p:sp>
      <p:pic>
        <p:nvPicPr>
          <p:cNvPr id="5" name="Picture 4">
            <a:extLst>
              <a:ext uri="{FF2B5EF4-FFF2-40B4-BE49-F238E27FC236}">
                <a16:creationId xmlns:a16="http://schemas.microsoft.com/office/drawing/2014/main" id="{BC18405F-37F8-4A4A-B237-FC734CFF17B6}"/>
              </a:ext>
            </a:extLst>
          </p:cNvPr>
          <p:cNvPicPr>
            <a:picLocks noChangeAspect="1"/>
          </p:cNvPicPr>
          <p:nvPr/>
        </p:nvPicPr>
        <p:blipFill>
          <a:blip r:embed="rId3"/>
          <a:stretch>
            <a:fillRect/>
          </a:stretch>
        </p:blipFill>
        <p:spPr>
          <a:xfrm>
            <a:off x="7847012" y="2120900"/>
            <a:ext cx="3733800" cy="3987800"/>
          </a:xfrm>
          <a:prstGeom prst="rect">
            <a:avLst/>
          </a:prstGeom>
        </p:spPr>
      </p:pic>
    </p:spTree>
    <p:extLst>
      <p:ext uri="{BB962C8B-B14F-4D97-AF65-F5344CB8AC3E}">
        <p14:creationId xmlns:p14="http://schemas.microsoft.com/office/powerpoint/2010/main" val="1432286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64E857-6697-3F5D-7512-413893D9AB90}"/>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D2025CC0-A216-9ACC-B3A8-BE821B91FB50}"/>
              </a:ext>
            </a:extLst>
          </p:cNvPr>
          <p:cNvSpPr>
            <a:spLocks noGrp="1"/>
          </p:cNvSpPr>
          <p:nvPr>
            <p:ph idx="1"/>
          </p:nvPr>
        </p:nvSpPr>
        <p:spPr>
          <a:xfrm>
            <a:off x="1522414" y="1905000"/>
            <a:ext cx="10058398" cy="2209800"/>
          </a:xfrm>
        </p:spPr>
        <p:txBody>
          <a:bodyPr>
            <a:normAutofit/>
          </a:bodyPr>
          <a:lstStyle/>
          <a:p>
            <a:pPr marL="301752" lvl="1" indent="0">
              <a:buNone/>
            </a:pPr>
            <a:r>
              <a:rPr lang="en-US" b="1" dirty="0"/>
              <a:t>Observations</a:t>
            </a:r>
            <a:r>
              <a:rPr lang="en-US" dirty="0"/>
              <a:t> :</a:t>
            </a:r>
          </a:p>
          <a:p>
            <a:pPr marL="301752" lvl="1" indent="0">
              <a:buNone/>
            </a:pPr>
            <a:endParaRPr lang="en-US" dirty="0"/>
          </a:p>
          <a:p>
            <a:pPr marL="301752" lvl="1" indent="0">
              <a:buNone/>
            </a:pPr>
            <a:r>
              <a:rPr lang="en-US" dirty="0"/>
              <a:t>The activations for each layer is almost every time -1 or 1. </a:t>
            </a:r>
          </a:p>
          <a:p>
            <a:pPr marL="301752" lvl="1" indent="0">
              <a:buNone/>
            </a:pPr>
            <a:r>
              <a:rPr lang="en-US" dirty="0"/>
              <a:t>The number of activations that output the maximum value increases from layer to layer</a:t>
            </a:r>
          </a:p>
        </p:txBody>
      </p:sp>
      <p:sp>
        <p:nvSpPr>
          <p:cNvPr id="2" name="Title 1">
            <a:extLst>
              <a:ext uri="{FF2B5EF4-FFF2-40B4-BE49-F238E27FC236}">
                <a16:creationId xmlns:a16="http://schemas.microsoft.com/office/drawing/2014/main" id="{DFCC7656-AF0A-D454-0BF1-3FE4BA07F476}"/>
              </a:ext>
            </a:extLst>
          </p:cNvPr>
          <p:cNvSpPr>
            <a:spLocks noGrp="1"/>
          </p:cNvSpPr>
          <p:nvPr>
            <p:ph type="title"/>
          </p:nvPr>
        </p:nvSpPr>
        <p:spPr/>
        <p:txBody>
          <a:bodyPr/>
          <a:lstStyle/>
          <a:p>
            <a:r>
              <a:rPr lang="en-US" dirty="0"/>
              <a:t>Weight Initialization</a:t>
            </a:r>
          </a:p>
        </p:txBody>
      </p:sp>
      <p:pic>
        <p:nvPicPr>
          <p:cNvPr id="3" name="Picture 2">
            <a:extLst>
              <a:ext uri="{FF2B5EF4-FFF2-40B4-BE49-F238E27FC236}">
                <a16:creationId xmlns:a16="http://schemas.microsoft.com/office/drawing/2014/main" id="{B118CEF9-31B9-08DF-7E01-74D26A64E000}"/>
              </a:ext>
            </a:extLst>
          </p:cNvPr>
          <p:cNvPicPr>
            <a:picLocks noChangeAspect="1"/>
          </p:cNvPicPr>
          <p:nvPr/>
        </p:nvPicPr>
        <p:blipFill>
          <a:blip r:embed="rId2"/>
          <a:stretch>
            <a:fillRect/>
          </a:stretch>
        </p:blipFill>
        <p:spPr>
          <a:xfrm>
            <a:off x="1920201" y="4114800"/>
            <a:ext cx="9355812" cy="2152216"/>
          </a:xfrm>
          <a:prstGeom prst="rect">
            <a:avLst/>
          </a:prstGeom>
        </p:spPr>
      </p:pic>
    </p:spTree>
    <p:extLst>
      <p:ext uri="{BB962C8B-B14F-4D97-AF65-F5344CB8AC3E}">
        <p14:creationId xmlns:p14="http://schemas.microsoft.com/office/powerpoint/2010/main" val="42454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301752" lvl="1" indent="0">
              <a:buNone/>
            </a:pPr>
            <a:r>
              <a:rPr lang="en-US" dirty="0"/>
              <a:t>The problem with the activations being on extremes is that the gradient, that is needed in modifying the weights , is very small.</a:t>
            </a:r>
            <a:endParaRPr lang="en-US" b="0" dirty="0"/>
          </a:p>
          <a:p>
            <a:pPr marL="301752" lvl="1" indent="0">
              <a:buNone/>
            </a:pPr>
            <a:endParaRPr lang="en-US" dirty="0"/>
          </a:p>
          <a:p>
            <a:pPr marL="301752" lvl="1" indent="0">
              <a:buNone/>
            </a:pPr>
            <a:r>
              <a:rPr lang="en-US" dirty="0"/>
              <a:t>Thus, the learning will be very small. The neuron “saturates” on large activation values</a:t>
            </a:r>
          </a:p>
          <a:p>
            <a:pPr marL="301752" lvl="1" indent="0">
              <a:buNone/>
            </a:pPr>
            <a:r>
              <a:rPr lang="en-US" dirty="0"/>
              <a:t>	</a:t>
            </a:r>
          </a:p>
          <a:p>
            <a:pPr marL="301752" lvl="1" indent="0">
              <a:buNone/>
            </a:pPr>
            <a:endParaRPr lang="en-US" dirty="0"/>
          </a:p>
        </p:txBody>
      </p:sp>
      <p:sp>
        <p:nvSpPr>
          <p:cNvPr id="2" name="Title 1"/>
          <p:cNvSpPr>
            <a:spLocks noGrp="1"/>
          </p:cNvSpPr>
          <p:nvPr>
            <p:ph type="title"/>
          </p:nvPr>
        </p:nvSpPr>
        <p:spPr/>
        <p:txBody>
          <a:bodyPr/>
          <a:lstStyle/>
          <a:p>
            <a:r>
              <a:rPr lang="en-US" dirty="0"/>
              <a:t>Weight Initialization</a:t>
            </a:r>
          </a:p>
        </p:txBody>
      </p:sp>
      <p:pic>
        <p:nvPicPr>
          <p:cNvPr id="4" name="Picture 2" descr="Imagini pentru sigmoi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745" y="3908107"/>
            <a:ext cx="4264715" cy="196176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0476234-BEA2-D5A0-40C3-AF6BC8CAC3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887" y="3529581"/>
            <a:ext cx="3581400" cy="2718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37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9144000" cy="4419600"/>
              </a:xfrm>
            </p:spPr>
            <p:txBody>
              <a:bodyPr>
                <a:normAutofit/>
              </a:bodyPr>
              <a:lstStyle/>
              <a:p>
                <a:pPr marL="301752" lvl="1" indent="0">
                  <a:buNone/>
                </a:pPr>
                <a:r>
                  <a:rPr lang="en-US" dirty="0"/>
                  <a:t>The reason this happens is because a neuron computes a weighted sum of the input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sub>
                      <m:sup/>
                      <m:e>
                        <m:r>
                          <a:rPr lang="en-US" b="0" i="1" smtClean="0">
                            <a:latin typeface="Cambria Math" panose="02040503050406030204" pitchFamily="18" charset="0"/>
                          </a:rPr>
                          <m:t>𝑤𝑥</m:t>
                        </m:r>
                        <m:r>
                          <a:rPr lang="en-US" b="0" i="1" smtClean="0">
                            <a:latin typeface="Cambria Math" panose="02040503050406030204" pitchFamily="18" charset="0"/>
                          </a:rPr>
                          <m:t>+</m:t>
                        </m:r>
                        <m:r>
                          <a:rPr lang="en-US" b="0" i="1" smtClean="0">
                            <a:latin typeface="Cambria Math" panose="02040503050406030204" pitchFamily="18" charset="0"/>
                          </a:rPr>
                          <m:t>𝑏</m:t>
                        </m:r>
                      </m:e>
                    </m:nary>
                  </m:oMath>
                </a14:m>
                <a:endParaRPr lang="en-US" dirty="0"/>
              </a:p>
              <a:p>
                <a:pPr marL="301752" lvl="1" indent="0">
                  <a:buNone/>
                </a:pPr>
                <a:endParaRPr lang="en-US" dirty="0"/>
              </a:p>
              <a:p>
                <a:pPr marL="301752" lvl="1" indent="0">
                  <a:buNone/>
                </a:pPr>
                <a:r>
                  <a:rPr lang="en-US" dirty="0"/>
                  <a:t>Let’s see what happens for  a neuron with 50 inputs. </a:t>
                </a:r>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9144000" cy="4419600"/>
              </a:xfrm>
              <a:blipFill>
                <a:blip r:embed="rId2"/>
                <a:stretch>
                  <a:fillRect t="-5158"/>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Weight Initialization</a:t>
            </a:r>
          </a:p>
        </p:txBody>
      </p:sp>
      <mc:AlternateContent xmlns:mc="http://schemas.openxmlformats.org/markup-compatibility/2006" xmlns:a14="http://schemas.microsoft.com/office/drawing/2010/main">
        <mc:Choice Requires="a14">
          <p:sp>
            <p:nvSpPr>
              <p:cNvPr id="5" name="Oval 4"/>
              <p:cNvSpPr/>
              <p:nvPr/>
            </p:nvSpPr>
            <p:spPr>
              <a:xfrm>
                <a:off x="5743667" y="4328493"/>
                <a:ext cx="533400" cy="533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oMath>
                  </m:oMathPara>
                </a14:m>
                <a:endParaRPr lang="en-US" dirty="0"/>
              </a:p>
            </p:txBody>
          </p:sp>
        </mc:Choice>
        <mc:Fallback xmlns="">
          <p:sp>
            <p:nvSpPr>
              <p:cNvPr id="5" name="Oval 4"/>
              <p:cNvSpPr>
                <a:spLocks noRot="1" noChangeAspect="1" noMove="1" noResize="1" noEditPoints="1" noAdjustHandles="1" noChangeArrowheads="1" noChangeShapeType="1" noTextEdit="1"/>
              </p:cNvSpPr>
              <p:nvPr/>
            </p:nvSpPr>
            <p:spPr>
              <a:xfrm>
                <a:off x="5743667" y="4328493"/>
                <a:ext cx="533400" cy="533400"/>
              </a:xfrm>
              <a:prstGeom prst="ellipse">
                <a:avLst/>
              </a:prstGeom>
              <a:blipFill rotWithShape="0">
                <a:blip r:embed="rId3"/>
                <a:stretch>
                  <a:fillRect/>
                </a:stretch>
              </a:blipFill>
              <a:ln/>
            </p:spPr>
            <p:txBody>
              <a:bodyPr/>
              <a:lstStyle/>
              <a:p>
                <a:r>
                  <a:rPr lang="en-US">
                    <a:noFill/>
                  </a:rPr>
                  <a:t> </a:t>
                </a:r>
              </a:p>
            </p:txBody>
          </p:sp>
        </mc:Fallback>
      </mc:AlternateContent>
      <p:cxnSp>
        <p:nvCxnSpPr>
          <p:cNvPr id="6" name="Straight Arrow Connector 5"/>
          <p:cNvCxnSpPr>
            <a:endCxn id="5" idx="2"/>
          </p:cNvCxnSpPr>
          <p:nvPr/>
        </p:nvCxnSpPr>
        <p:spPr>
          <a:xfrm>
            <a:off x="4888049" y="3590893"/>
            <a:ext cx="855618" cy="10043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cxnSpLocks/>
            <a:endCxn id="5" idx="2"/>
          </p:cNvCxnSpPr>
          <p:nvPr/>
        </p:nvCxnSpPr>
        <p:spPr>
          <a:xfrm>
            <a:off x="4743726" y="4075350"/>
            <a:ext cx="999941" cy="51984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5" idx="2"/>
          </p:cNvCxnSpPr>
          <p:nvPr/>
        </p:nvCxnSpPr>
        <p:spPr>
          <a:xfrm flipV="1">
            <a:off x="4888049" y="4595193"/>
            <a:ext cx="855618" cy="1474505"/>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5199121" y="3840448"/>
                <a:ext cx="597791" cy="36856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0</m:t>
                          </m:r>
                        </m:sub>
                        <m:sup/>
                      </m:sSubSup>
                    </m:oMath>
                  </m:oMathPara>
                </a14:m>
                <a:endParaRPr lang="en-US" dirty="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5199121" y="3840448"/>
                <a:ext cx="597791" cy="36856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389859" y="3395571"/>
                <a:ext cx="1376531"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dirty="0" smtClean="0">
                              <a:solidFill>
                                <a:schemeClr val="bg1"/>
                              </a:solidFill>
                              <a:latin typeface="Cambria Math" panose="02040503050406030204" pitchFamily="18" charset="0"/>
                              <a:ea typeface="Cambria Math" panose="02040503050406030204" pitchFamily="18" charset="0"/>
                            </a:rPr>
                          </m:ctrlPr>
                        </m:sSubPr>
                        <m:e>
                          <m:r>
                            <a:rPr lang="en-US" b="0" i="1" dirty="0" smtClean="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𝑜</m:t>
                          </m:r>
                        </m:sub>
                      </m:sSub>
                      <m:r>
                        <a:rPr lang="en-US" b="0" i="1" dirty="0" smtClean="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𝒩</m:t>
                      </m:r>
                      <m:r>
                        <a:rPr lang="en-US" i="1" dirty="0">
                          <a:solidFill>
                            <a:schemeClr val="bg1"/>
                          </a:solidFill>
                          <a:latin typeface="Cambria Math" panose="02040503050406030204" pitchFamily="18" charset="0"/>
                          <a:ea typeface="Cambria Math" panose="02040503050406030204" pitchFamily="18" charset="0"/>
                        </a:rPr>
                        <m:t>(0,1)</m:t>
                      </m:r>
                    </m:oMath>
                  </m:oMathPara>
                </a14:m>
                <a:endParaRPr lang="en-US"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3389859" y="3395571"/>
                <a:ext cx="1376531" cy="341632"/>
              </a:xfrm>
              <a:prstGeom prst="rect">
                <a:avLst/>
              </a:prstGeom>
              <a:blipFill>
                <a:blip r:embed="rId5"/>
                <a:stretch>
                  <a:fillRect b="-14286"/>
                </a:stretch>
              </a:blipFill>
            </p:spPr>
            <p:txBody>
              <a:bodyPr/>
              <a:lstStyle/>
              <a:p>
                <a:r>
                  <a:rPr lang="en-US">
                    <a:noFill/>
                  </a:rPr>
                  <a:t> </a:t>
                </a:r>
              </a:p>
            </p:txBody>
          </p:sp>
        </mc:Fallback>
      </mc:AlternateContent>
      <p:cxnSp>
        <p:nvCxnSpPr>
          <p:cNvPr id="19" name="Straight Arrow Connector 18"/>
          <p:cNvCxnSpPr>
            <a:stCxn id="5" idx="6"/>
          </p:cNvCxnSpPr>
          <p:nvPr/>
        </p:nvCxnSpPr>
        <p:spPr>
          <a:xfrm>
            <a:off x="6277067" y="4595193"/>
            <a:ext cx="905856" cy="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4799435" y="3927442"/>
                <a:ext cx="597791" cy="366575"/>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1</m:t>
                          </m:r>
                        </m:sub>
                        <m:sup/>
                      </m:sSubSup>
                    </m:oMath>
                  </m:oMathPara>
                </a14:m>
                <a:endParaRPr lang="en-US" dirty="0">
                  <a:solidFill>
                    <a:schemeClr val="bg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4799435" y="3927442"/>
                <a:ext cx="597791" cy="3665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5103868" y="5393106"/>
                <a:ext cx="604333" cy="368371"/>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49</m:t>
                          </m:r>
                        </m:sub>
                        <m:sup/>
                      </m:sSubSup>
                    </m:oMath>
                  </m:oMathPara>
                </a14:m>
                <a:endParaRPr lang="en-US" dirty="0">
                  <a:solidFill>
                    <a:schemeClr val="bg1"/>
                  </a:solidFill>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5103868" y="5393106"/>
                <a:ext cx="604333" cy="36837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rot="4258436">
                <a:off x="4644059" y="4657585"/>
                <a:ext cx="892432" cy="34163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m:t>
                      </m:r>
                      <m:r>
                        <a:rPr lang="en-US" b="0" i="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62" name="TextBox 61"/>
              <p:cNvSpPr txBox="1">
                <a:spLocks noRot="1" noChangeAspect="1" noMove="1" noResize="1" noEditPoints="1" noAdjustHandles="1" noChangeArrowheads="1" noChangeShapeType="1" noTextEdit="1"/>
              </p:cNvSpPr>
              <p:nvPr/>
            </p:nvSpPr>
            <p:spPr>
              <a:xfrm rot="4258436">
                <a:off x="4644059" y="4657585"/>
                <a:ext cx="892432" cy="341632"/>
              </a:xfrm>
              <a:prstGeom prst="rect">
                <a:avLst/>
              </a:prstGeom>
              <a:blipFill>
                <a:blip r:embed="rId8"/>
                <a:stretch>
                  <a:fillRect/>
                </a:stretch>
              </a:blipFill>
            </p:spPr>
            <p:txBody>
              <a:bodyPr/>
              <a:lstStyle/>
              <a:p>
                <a:r>
                  <a:rPr lang="en-US">
                    <a:noFill/>
                  </a:rPr>
                  <a:t> </a:t>
                </a:r>
              </a:p>
            </p:txBody>
          </p:sp>
        </mc:Fallback>
      </mc:AlternateContent>
      <p:cxnSp>
        <p:nvCxnSpPr>
          <p:cNvPr id="63" name="Straight Arrow Connector 62"/>
          <p:cNvCxnSpPr/>
          <p:nvPr/>
        </p:nvCxnSpPr>
        <p:spPr>
          <a:xfrm flipV="1">
            <a:off x="6010367" y="4861894"/>
            <a:ext cx="0" cy="120780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5955907" y="5374666"/>
                <a:ext cx="378885"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𝑏</m:t>
                      </m:r>
                    </m:oMath>
                  </m:oMathPara>
                </a14:m>
                <a:endParaRPr lang="en-US" dirty="0">
                  <a:solidFill>
                    <a:schemeClr val="bg1"/>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5955907" y="5374666"/>
                <a:ext cx="378885" cy="341632"/>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5829663" y="6085368"/>
                <a:ext cx="377026"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oMath>
                  </m:oMathPara>
                </a14:m>
                <a:endParaRPr lang="en-US" dirty="0">
                  <a:solidFill>
                    <a:schemeClr val="bg1"/>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5829663" y="6085368"/>
                <a:ext cx="377026" cy="341632"/>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CD5B99-5723-B7C6-6E23-D92133036A8A}"/>
                  </a:ext>
                </a:extLst>
              </p:cNvPr>
              <p:cNvSpPr txBox="1"/>
              <p:nvPr/>
            </p:nvSpPr>
            <p:spPr>
              <a:xfrm>
                <a:off x="3339340" y="3880034"/>
                <a:ext cx="136588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dirty="0" smtClean="0">
                              <a:solidFill>
                                <a:schemeClr val="bg1"/>
                              </a:solidFill>
                              <a:latin typeface="Cambria Math" panose="02040503050406030204" pitchFamily="18" charset="0"/>
                              <a:ea typeface="Cambria Math" panose="02040503050406030204" pitchFamily="18" charset="0"/>
                            </a:rPr>
                          </m:ctrlPr>
                        </m:sSubPr>
                        <m:e>
                          <m:r>
                            <a:rPr lang="en-US" b="0" i="1" dirty="0" smtClean="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1</m:t>
                          </m:r>
                        </m:sub>
                      </m:sSub>
                      <m:r>
                        <a:rPr lang="en-US" b="0" i="1" dirty="0" smtClean="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𝒩</m:t>
                      </m:r>
                      <m:r>
                        <a:rPr lang="en-US" i="1" dirty="0">
                          <a:solidFill>
                            <a:schemeClr val="bg1"/>
                          </a:solidFill>
                          <a:latin typeface="Cambria Math" panose="02040503050406030204" pitchFamily="18" charset="0"/>
                          <a:ea typeface="Cambria Math" panose="02040503050406030204" pitchFamily="18" charset="0"/>
                        </a:rPr>
                        <m:t>(0,1)</m:t>
                      </m:r>
                    </m:oMath>
                  </m:oMathPara>
                </a14:m>
                <a:endParaRPr lang="en-US" dirty="0">
                  <a:solidFill>
                    <a:schemeClr val="bg1"/>
                  </a:solidFill>
                </a:endParaRPr>
              </a:p>
            </p:txBody>
          </p:sp>
        </mc:Choice>
        <mc:Fallback xmlns="">
          <p:sp>
            <p:nvSpPr>
              <p:cNvPr id="3" name="TextBox 2">
                <a:extLst>
                  <a:ext uri="{FF2B5EF4-FFF2-40B4-BE49-F238E27FC236}">
                    <a16:creationId xmlns:a16="http://schemas.microsoft.com/office/drawing/2014/main" id="{D3CD5B99-5723-B7C6-6E23-D92133036A8A}"/>
                  </a:ext>
                </a:extLst>
              </p:cNvPr>
              <p:cNvSpPr txBox="1">
                <a:spLocks noRot="1" noChangeAspect="1" noMove="1" noResize="1" noEditPoints="1" noAdjustHandles="1" noChangeArrowheads="1" noChangeShapeType="1" noTextEdit="1"/>
              </p:cNvSpPr>
              <p:nvPr/>
            </p:nvSpPr>
            <p:spPr>
              <a:xfrm>
                <a:off x="3339340" y="3880034"/>
                <a:ext cx="1365887" cy="341632"/>
              </a:xfrm>
              <a:prstGeom prst="rect">
                <a:avLst/>
              </a:prstGeom>
              <a:blipFill>
                <a:blip r:embed="rId1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AA225F-DF9E-F425-A74F-B122ACDBE650}"/>
                  </a:ext>
                </a:extLst>
              </p:cNvPr>
              <p:cNvSpPr txBox="1"/>
              <p:nvPr/>
            </p:nvSpPr>
            <p:spPr>
              <a:xfrm>
                <a:off x="4048384" y="6147660"/>
                <a:ext cx="146418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dirty="0" smtClean="0">
                              <a:solidFill>
                                <a:schemeClr val="bg1"/>
                              </a:solidFill>
                              <a:latin typeface="Cambria Math" panose="02040503050406030204" pitchFamily="18" charset="0"/>
                              <a:ea typeface="Cambria Math" panose="02040503050406030204" pitchFamily="18" charset="0"/>
                            </a:rPr>
                          </m:ctrlPr>
                        </m:sSubPr>
                        <m:e>
                          <m:r>
                            <a:rPr lang="en-US" b="0" i="1" dirty="0" smtClean="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49</m:t>
                          </m:r>
                        </m:sub>
                      </m:sSub>
                      <m:r>
                        <a:rPr lang="en-US" b="0" i="1" dirty="0" smtClean="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𝒩</m:t>
                      </m:r>
                      <m:r>
                        <a:rPr lang="en-US" i="1" dirty="0">
                          <a:solidFill>
                            <a:schemeClr val="bg1"/>
                          </a:solidFill>
                          <a:latin typeface="Cambria Math" panose="02040503050406030204" pitchFamily="18" charset="0"/>
                          <a:ea typeface="Cambria Math" panose="02040503050406030204" pitchFamily="18" charset="0"/>
                        </a:rPr>
                        <m:t>(0,1)</m:t>
                      </m:r>
                    </m:oMath>
                  </m:oMathPara>
                </a14:m>
                <a:endParaRPr lang="en-US" dirty="0">
                  <a:solidFill>
                    <a:schemeClr val="bg1"/>
                  </a:solidFill>
                </a:endParaRPr>
              </a:p>
            </p:txBody>
          </p:sp>
        </mc:Choice>
        <mc:Fallback xmlns="">
          <p:sp>
            <p:nvSpPr>
              <p:cNvPr id="12" name="TextBox 11">
                <a:extLst>
                  <a:ext uri="{FF2B5EF4-FFF2-40B4-BE49-F238E27FC236}">
                    <a16:creationId xmlns:a16="http://schemas.microsoft.com/office/drawing/2014/main" id="{9BAA225F-DF9E-F425-A74F-B122ACDBE650}"/>
                  </a:ext>
                </a:extLst>
              </p:cNvPr>
              <p:cNvSpPr txBox="1">
                <a:spLocks noRot="1" noChangeAspect="1" noMove="1" noResize="1" noEditPoints="1" noAdjustHandles="1" noChangeArrowheads="1" noChangeShapeType="1" noTextEdit="1"/>
              </p:cNvSpPr>
              <p:nvPr/>
            </p:nvSpPr>
            <p:spPr>
              <a:xfrm>
                <a:off x="4048384" y="6147660"/>
                <a:ext cx="1464183" cy="341632"/>
              </a:xfrm>
              <a:prstGeom prst="rect">
                <a:avLst/>
              </a:prstGeom>
              <a:blipFill>
                <a:blip r:embed="rId18"/>
                <a:stretch>
                  <a:fillRect b="-13793"/>
                </a:stretch>
              </a:blipFill>
            </p:spPr>
            <p:txBody>
              <a:bodyPr/>
              <a:lstStyle/>
              <a:p>
                <a:r>
                  <a:rPr lang="en-US">
                    <a:noFill/>
                  </a:rPr>
                  <a:t> </a:t>
                </a:r>
              </a:p>
            </p:txBody>
          </p:sp>
        </mc:Fallback>
      </mc:AlternateContent>
    </p:spTree>
    <p:extLst>
      <p:ext uri="{BB962C8B-B14F-4D97-AF65-F5344CB8AC3E}">
        <p14:creationId xmlns:p14="http://schemas.microsoft.com/office/powerpoint/2010/main" val="405720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 name="Content Placeholder 8"/>
              <p:cNvSpPr>
                <a:spLocks noGrp="1"/>
              </p:cNvSpPr>
              <p:nvPr>
                <p:ph idx="1"/>
              </p:nvPr>
            </p:nvSpPr>
            <p:spPr>
              <a:xfrm>
                <a:off x="1522414" y="1905000"/>
                <a:ext cx="9144000" cy="4419600"/>
              </a:xfrm>
            </p:spPr>
            <p:txBody>
              <a:bodyPr>
                <a:normAutofit/>
              </a:bodyPr>
              <a:lstStyle/>
              <a:p>
                <a:pPr marL="301752" lvl="1" indent="0">
                  <a:buNone/>
                </a:pPr>
                <a:r>
                  <a:rPr lang="en-US" dirty="0"/>
                  <a:t>That means that the net input</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=0</m:t>
                        </m:r>
                      </m:sub>
                      <m:sup>
                        <m:r>
                          <a:rPr lang="en-US" b="0" i="1" smtClean="0">
                            <a:latin typeface="Cambria Math" panose="02040503050406030204" pitchFamily="18" charset="0"/>
                          </a:rPr>
                          <m:t>49</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nary>
                  </m:oMath>
                </a14:m>
                <a:r>
                  <a:rPr lang="en-US" dirty="0"/>
                  <a:t>+b</a:t>
                </a:r>
              </a:p>
              <a:p>
                <a:pPr marL="301752" lvl="1" indent="0">
                  <a:buNone/>
                </a:pPr>
                <a:r>
                  <a:rPr lang="en-US" dirty="0"/>
                  <a:t>Since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normally distributed, that means that:</a:t>
                </a:r>
              </a:p>
              <a:p>
                <a:pPr marL="301752" lvl="1" indent="0">
                  <a:buNone/>
                </a:pPr>
                <a:endParaRPr lang="en-US" dirty="0"/>
              </a:p>
              <a:p>
                <a:pPr marL="301752" lvl="1" indent="0">
                  <a:buNone/>
                </a:pP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𝑧</m:t>
                        </m:r>
                      </m:sub>
                    </m:sSub>
                    <m:r>
                      <a:rPr lang="en-US" b="0" i="1" smtClean="0">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b="0" i="1" smtClean="0">
                            <a:latin typeface="Cambria Math" panose="02040503050406030204" pitchFamily="18" charset="0"/>
                          </a:rPr>
                          <m:t>49</m:t>
                        </m:r>
                      </m:sup>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𝑤</m:t>
                                </m:r>
                              </m:sub>
                            </m:sSub>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𝑏</m:t>
                        </m:r>
                      </m:sub>
                    </m:sSub>
                    <m:r>
                      <a:rPr lang="en-US" b="0" i="1" smtClean="0">
                        <a:latin typeface="Cambria Math" panose="02040503050406030204" pitchFamily="18" charset="0"/>
                      </a:rPr>
                      <m:t>=0</m:t>
                    </m:r>
                  </m:oMath>
                </a14:m>
                <a:endParaRPr lang="en-US" b="0" dirty="0"/>
              </a:p>
              <a:p>
                <a:pPr marL="301752" lvl="1" indent="0">
                  <a:buNone/>
                </a:pPr>
                <a:endParaRPr lang="en-US" dirty="0"/>
              </a:p>
              <a:p>
                <a:pPr marL="301752" lvl="1" indent="0">
                  <a:buNone/>
                </a:pPr>
                <a:endParaRPr lang="en-US" b="0" dirty="0"/>
              </a:p>
              <a:p>
                <a:pPr marL="301752" lvl="1" indent="0">
                  <a:buNone/>
                </a:pPr>
                <a:endParaRPr lang="en-US" dirty="0"/>
              </a:p>
              <a:p>
                <a:pPr marL="301752" lvl="1" indent="0">
                  <a:buNone/>
                </a:pPr>
                <a:r>
                  <a:rPr lang="en-US" sz="1800" dirty="0"/>
                  <a:t>It can be shown that for two independent random variables x, y, with mean 0, the variance of their product var(x*y)=var(x)*var(y):</a:t>
                </a:r>
              </a:p>
              <a:p>
                <a:pPr marL="301752" lvl="1" indent="0">
                  <a:buNone/>
                </a:pPr>
                <a:endParaRPr lang="en-US" dirty="0"/>
              </a:p>
              <a:p>
                <a:pPr marL="301752" lvl="1" indent="0">
                  <a:buNone/>
                </a:pPr>
                <a:r>
                  <a:rPr lang="en-US" b="0"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𝑧</m:t>
                        </m:r>
                      </m:e>
                    </m:d>
                    <m:r>
                      <a:rPr lang="en-US" b="0" i="1" smtClean="0">
                        <a:solidFill>
                          <a:schemeClr val="bg1"/>
                        </a:solidFill>
                        <a:latin typeface="Cambria Math" panose="02040503050406030204" pitchFamily="18" charset="0"/>
                      </a:rPr>
                      <m:t>=</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=0</m:t>
                        </m:r>
                      </m:sub>
                      <m:sup>
                        <m:r>
                          <a:rPr lang="en-US" i="1">
                            <a:latin typeface="Cambria Math" panose="02040503050406030204" pitchFamily="18" charset="0"/>
                          </a:rPr>
                          <m:t>49</m:t>
                        </m:r>
                      </m:sup>
                      <m:e>
                        <m:r>
                          <a:rPr lang="en-US" i="1">
                            <a:latin typeface="Cambria Math" panose="02040503050406030204" pitchFamily="18" charset="0"/>
                          </a:rPr>
                          <m:t>𝑣𝑎𝑟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b="0" i="1" smtClean="0">
                            <a:latin typeface="Cambria Math" panose="02040503050406030204" pitchFamily="18" charset="0"/>
                          </a:rPr>
                          <m:t>𝑣𝑎𝑟</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nary>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𝑏</m:t>
                        </m:r>
                      </m:e>
                    </m:d>
                    <m:r>
                      <a:rPr lang="en-US" b="0" i="1" smtClean="0">
                        <a:solidFill>
                          <a:schemeClr val="bg1"/>
                        </a:solidFill>
                        <a:latin typeface="Cambria Math" panose="02040503050406030204" pitchFamily="18" charset="0"/>
                      </a:rPr>
                      <m:t>=51</m:t>
                    </m:r>
                  </m:oMath>
                </a14:m>
                <a:r>
                  <a:rPr lang="en-US" dirty="0">
                    <a:solidFill>
                      <a:schemeClr val="bg1"/>
                    </a:solidFill>
                  </a:rPr>
                  <a:t>. </a:t>
                </a:r>
                <a:r>
                  <a:rPr lang="en-US" dirty="0"/>
                  <a:t>So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≈7.14</m:t>
                    </m:r>
                  </m:oMath>
                </a14:m>
                <a:endParaRPr lang="en-US" dirty="0">
                  <a:solidFill>
                    <a:schemeClr val="bg1"/>
                  </a:solidFill>
                </a:endParaRPr>
              </a:p>
              <a:p>
                <a:pPr marL="301752" lvl="1" indent="0">
                  <a:buNone/>
                </a:pPr>
                <a:endParaRPr lang="en-US" dirty="0"/>
              </a:p>
            </p:txBody>
          </p:sp>
        </mc:Choice>
        <mc:Fallback>
          <p:sp>
            <p:nvSpPr>
              <p:cNvPr id="9" name="Content Placeholder 8"/>
              <p:cNvSpPr>
                <a:spLocks noGrp="1" noRot="1" noChangeAspect="1" noMove="1" noResize="1" noEditPoints="1" noAdjustHandles="1" noChangeArrowheads="1" noChangeShapeType="1" noTextEdit="1"/>
              </p:cNvSpPr>
              <p:nvPr>
                <p:ph idx="1"/>
              </p:nvPr>
            </p:nvSpPr>
            <p:spPr>
              <a:xfrm>
                <a:off x="1522414" y="1905000"/>
                <a:ext cx="9144000" cy="4419600"/>
              </a:xfrm>
              <a:blipFill>
                <a:blip r:embed="rId2"/>
                <a:stretch>
                  <a:fillRect t="-11175" r="-832" b="-2579"/>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Weight Initialization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9C922F0-4EB2-90D2-2C99-1B20A4B14C1B}"/>
                  </a:ext>
                </a:extLst>
              </p:cNvPr>
              <p:cNvSpPr txBox="1"/>
              <p:nvPr/>
            </p:nvSpPr>
            <p:spPr>
              <a:xfrm>
                <a:off x="2436812" y="3443287"/>
                <a:ext cx="6107906" cy="87504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𝑧</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𝑣𝑎𝑟</m:t>
                      </m:r>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=0</m:t>
                          </m:r>
                        </m:sub>
                        <m:sup>
                          <m:r>
                            <a:rPr lang="en-US" b="0" i="1" smtClean="0">
                              <a:solidFill>
                                <a:schemeClr val="bg1"/>
                              </a:solidFill>
                              <a:latin typeface="Cambria Math" panose="02040503050406030204" pitchFamily="18" charset="0"/>
                            </a:rPr>
                            <m:t>49</m:t>
                          </m:r>
                        </m:sup>
                        <m:e>
                          <m:r>
                            <a:rPr lang="en-US" b="0" i="1" smtClean="0">
                              <a:solidFill>
                                <a:schemeClr val="bg1"/>
                              </a:solidFill>
                              <a:latin typeface="Cambria Math" panose="02040503050406030204" pitchFamily="18" charset="0"/>
                            </a:rPr>
                            <m:t>𝑣𝑎𝑟</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𝑖</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e>
                      </m:nary>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𝑏</m:t>
                          </m:r>
                        </m:e>
                      </m:d>
                    </m:oMath>
                  </m:oMathPara>
                </a14:m>
                <a:endParaRPr lang="en-US" dirty="0">
                  <a:solidFill>
                    <a:schemeClr val="bg1"/>
                  </a:solidFill>
                </a:endParaRPr>
              </a:p>
            </p:txBody>
          </p:sp>
        </mc:Choice>
        <mc:Fallback xmlns="">
          <p:sp>
            <p:nvSpPr>
              <p:cNvPr id="4" name="TextBox 3">
                <a:extLst>
                  <a:ext uri="{FF2B5EF4-FFF2-40B4-BE49-F238E27FC236}">
                    <a16:creationId xmlns:a16="http://schemas.microsoft.com/office/drawing/2014/main" id="{59C922F0-4EB2-90D2-2C99-1B20A4B14C1B}"/>
                  </a:ext>
                </a:extLst>
              </p:cNvPr>
              <p:cNvSpPr txBox="1">
                <a:spLocks noRot="1" noChangeAspect="1" noMove="1" noResize="1" noEditPoints="1" noAdjustHandles="1" noChangeArrowheads="1" noChangeShapeType="1" noTextEdit="1"/>
              </p:cNvSpPr>
              <p:nvPr/>
            </p:nvSpPr>
            <p:spPr>
              <a:xfrm>
                <a:off x="2436812" y="3443287"/>
                <a:ext cx="6107906" cy="875048"/>
              </a:xfrm>
              <a:prstGeom prst="rect">
                <a:avLst/>
              </a:prstGeom>
              <a:blipFill>
                <a:blip r:embed="rId3"/>
                <a:stretch>
                  <a:fillRect t="-95652" b="-152174"/>
                </a:stretch>
              </a:blipFill>
            </p:spPr>
            <p:txBody>
              <a:bodyPr/>
              <a:lstStyle/>
              <a:p>
                <a:r>
                  <a:rPr lang="en-US">
                    <a:noFill/>
                  </a:rPr>
                  <a:t> </a:t>
                </a:r>
              </a:p>
            </p:txBody>
          </p:sp>
        </mc:Fallback>
      </mc:AlternateContent>
    </p:spTree>
    <p:extLst>
      <p:ext uri="{BB962C8B-B14F-4D97-AF65-F5344CB8AC3E}">
        <p14:creationId xmlns:p14="http://schemas.microsoft.com/office/powerpoint/2010/main" val="128405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31904-9631-0ADB-0099-47466B5A128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8F49D361-68E6-26E4-5875-07430C311BA6}"/>
                  </a:ext>
                </a:extLst>
              </p:cNvPr>
              <p:cNvSpPr>
                <a:spLocks noGrp="1"/>
              </p:cNvSpPr>
              <p:nvPr>
                <p:ph idx="1"/>
              </p:nvPr>
            </p:nvSpPr>
            <p:spPr>
              <a:xfrm>
                <a:off x="1522414" y="1905000"/>
                <a:ext cx="4952998" cy="4419600"/>
              </a:xfrm>
            </p:spPr>
            <p:txBody>
              <a:bodyPr>
                <a:normAutofit/>
              </a:bodyPr>
              <a:lstStyle/>
              <a:p>
                <a:pPr marL="301752" lvl="1" indent="0">
                  <a:buNone/>
                </a:pPr>
                <a:r>
                  <a:rPr lang="en-US" dirty="0"/>
                  <a:t>That means that </a:t>
                </a:r>
              </a:p>
              <a:p>
                <a:pPr marL="301752" lvl="1" indent="0">
                  <a:buNone/>
                </a:pPr>
                <a:r>
                  <a:rPr lang="en-US" dirty="0"/>
                  <a:t>	* 68% of z in</a:t>
                </a:r>
                <a14:m>
                  <m:oMath xmlns:m="http://schemas.openxmlformats.org/officeDocument/2006/math">
                    <m:r>
                      <a:rPr lang="en-US" i="1" smtClean="0">
                        <a:latin typeface="Cambria Math" panose="02040503050406030204" pitchFamily="18" charset="0"/>
                      </a:rPr>
                      <m:t> </m:t>
                    </m:r>
                  </m:oMath>
                </a14:m>
                <a:r>
                  <a:rPr lang="en-US" dirty="0"/>
                  <a:t>[-7.14, 7.14].</a:t>
                </a:r>
              </a:p>
              <a:p>
                <a:pPr marL="301752" lvl="1" indent="0">
                  <a:buNone/>
                </a:pPr>
                <a:r>
                  <a:rPr lang="en-US" dirty="0"/>
                  <a:t>	* 95% of z in [-14,14]</a:t>
                </a:r>
              </a:p>
              <a:p>
                <a:pPr marL="301752" lvl="1" indent="0">
                  <a:buNone/>
                </a:pPr>
                <a:endParaRPr lang="en-US" dirty="0"/>
              </a:p>
              <a:p>
                <a:pPr marL="301752" lvl="1" indent="0">
                  <a:buNone/>
                </a:pPr>
                <a:r>
                  <a:rPr lang="en-US" dirty="0"/>
                  <a:t>This is a big interval for neurons that saturate for values outside [-2,2]</a:t>
                </a:r>
              </a:p>
              <a:p>
                <a:pPr marL="301752" lvl="1" indent="0">
                  <a:buNone/>
                </a:pPr>
                <a:endParaRPr lang="en-US" dirty="0"/>
              </a:p>
              <a:p>
                <a:pPr marL="301752" lvl="1" indent="0">
                  <a:buNone/>
                </a:pPr>
                <a:r>
                  <a:rPr lang="en-US" dirty="0"/>
                  <a:t>The neurons from the first second layer will also receive a greater input which will lead to greater variance for the next layer</a:t>
                </a:r>
              </a:p>
              <a:p>
                <a:pPr marL="301752" lvl="1" indent="0">
                  <a:buNone/>
                </a:pPr>
                <a:endParaRPr lang="en-US" b="0" dirty="0"/>
              </a:p>
              <a:p>
                <a:pPr marL="301752" lvl="1" indent="0">
                  <a:buNone/>
                </a:pPr>
                <a:r>
                  <a:rPr lang="en-US" b="0" dirty="0"/>
                  <a:t> </a:t>
                </a:r>
              </a:p>
            </p:txBody>
          </p:sp>
        </mc:Choice>
        <mc:Fallback xmlns="">
          <p:sp>
            <p:nvSpPr>
              <p:cNvPr id="9" name="Content Placeholder 8">
                <a:extLst>
                  <a:ext uri="{FF2B5EF4-FFF2-40B4-BE49-F238E27FC236}">
                    <a16:creationId xmlns:a16="http://schemas.microsoft.com/office/drawing/2014/main" id="{8F49D361-68E6-26E4-5875-07430C311BA6}"/>
                  </a:ext>
                </a:extLst>
              </p:cNvPr>
              <p:cNvSpPr>
                <a:spLocks noGrp="1" noRot="1" noChangeAspect="1" noMove="1" noResize="1" noEditPoints="1" noAdjustHandles="1" noChangeArrowheads="1" noChangeShapeType="1" noTextEdit="1"/>
              </p:cNvSpPr>
              <p:nvPr>
                <p:ph idx="1"/>
              </p:nvPr>
            </p:nvSpPr>
            <p:spPr>
              <a:xfrm>
                <a:off x="1522414" y="1905000"/>
                <a:ext cx="4952998" cy="4419600"/>
              </a:xfrm>
              <a:blipFill>
                <a:blip r:embed="rId3"/>
                <a:stretch>
                  <a:fillRect t="-171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2010F734-8CA9-48E9-C7C0-B6AB75E72B45}"/>
              </a:ext>
            </a:extLst>
          </p:cNvPr>
          <p:cNvSpPr>
            <a:spLocks noGrp="1"/>
          </p:cNvSpPr>
          <p:nvPr>
            <p:ph type="title"/>
          </p:nvPr>
        </p:nvSpPr>
        <p:spPr/>
        <p:txBody>
          <a:bodyPr/>
          <a:lstStyle/>
          <a:p>
            <a:r>
              <a:rPr lang="en-US" dirty="0"/>
              <a:t>Weight Initialization</a:t>
            </a:r>
          </a:p>
        </p:txBody>
      </p:sp>
      <p:pic>
        <p:nvPicPr>
          <p:cNvPr id="3" name="Picture 2" descr="Imagini pentru normal standard distribution">
            <a:extLst>
              <a:ext uri="{FF2B5EF4-FFF2-40B4-BE49-F238E27FC236}">
                <a16:creationId xmlns:a16="http://schemas.microsoft.com/office/drawing/2014/main" id="{6B49F6D6-0F20-DCC0-A554-B33965B430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5412" y="2133600"/>
            <a:ext cx="5638799" cy="2819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EBE4374-8E72-8BDD-E5AA-155DC2D196C9}"/>
              </a:ext>
            </a:extLst>
          </p:cNvPr>
          <p:cNvSpPr txBox="1"/>
          <p:nvPr/>
        </p:nvSpPr>
        <p:spPr>
          <a:xfrm>
            <a:off x="7700169" y="4823936"/>
            <a:ext cx="914400" cy="369332"/>
          </a:xfrm>
          <a:prstGeom prst="rect">
            <a:avLst/>
          </a:prstGeom>
          <a:noFill/>
        </p:spPr>
        <p:txBody>
          <a:bodyPr wrap="square">
            <a:spAutoFit/>
          </a:bodyPr>
          <a:lstStyle/>
          <a:p>
            <a:r>
              <a:rPr lang="en-US" dirty="0"/>
              <a:t>-14.28</a:t>
            </a:r>
          </a:p>
        </p:txBody>
      </p:sp>
      <p:sp>
        <p:nvSpPr>
          <p:cNvPr id="7" name="TextBox 6">
            <a:extLst>
              <a:ext uri="{FF2B5EF4-FFF2-40B4-BE49-F238E27FC236}">
                <a16:creationId xmlns:a16="http://schemas.microsoft.com/office/drawing/2014/main" id="{8CF843C1-3164-BD32-5A4A-2BD1FC8D3CD2}"/>
              </a:ext>
            </a:extLst>
          </p:cNvPr>
          <p:cNvSpPr txBox="1"/>
          <p:nvPr/>
        </p:nvSpPr>
        <p:spPr>
          <a:xfrm>
            <a:off x="10361612" y="4812268"/>
            <a:ext cx="767954" cy="369332"/>
          </a:xfrm>
          <a:prstGeom prst="rect">
            <a:avLst/>
          </a:prstGeom>
          <a:noFill/>
        </p:spPr>
        <p:txBody>
          <a:bodyPr wrap="square">
            <a:spAutoFit/>
          </a:bodyPr>
          <a:lstStyle/>
          <a:p>
            <a:r>
              <a:rPr lang="en-US" dirty="0"/>
              <a:t>14.28</a:t>
            </a:r>
          </a:p>
        </p:txBody>
      </p:sp>
      <p:sp>
        <p:nvSpPr>
          <p:cNvPr id="8" name="TextBox 7">
            <a:extLst>
              <a:ext uri="{FF2B5EF4-FFF2-40B4-BE49-F238E27FC236}">
                <a16:creationId xmlns:a16="http://schemas.microsoft.com/office/drawing/2014/main" id="{2AACD50F-2942-9E4C-5B14-57F2280E0123}"/>
              </a:ext>
            </a:extLst>
          </p:cNvPr>
          <p:cNvSpPr txBox="1"/>
          <p:nvPr/>
        </p:nvSpPr>
        <p:spPr>
          <a:xfrm>
            <a:off x="8453636" y="4823936"/>
            <a:ext cx="767954" cy="369332"/>
          </a:xfrm>
          <a:prstGeom prst="rect">
            <a:avLst/>
          </a:prstGeom>
          <a:noFill/>
        </p:spPr>
        <p:txBody>
          <a:bodyPr wrap="square">
            <a:spAutoFit/>
          </a:bodyPr>
          <a:lstStyle/>
          <a:p>
            <a:r>
              <a:rPr lang="en-US" dirty="0"/>
              <a:t>-7.14</a:t>
            </a:r>
          </a:p>
        </p:txBody>
      </p:sp>
      <p:sp>
        <p:nvSpPr>
          <p:cNvPr id="10" name="TextBox 9">
            <a:extLst>
              <a:ext uri="{FF2B5EF4-FFF2-40B4-BE49-F238E27FC236}">
                <a16:creationId xmlns:a16="http://schemas.microsoft.com/office/drawing/2014/main" id="{C1E6C421-6C9B-50AF-2741-10A8D870920D}"/>
              </a:ext>
            </a:extLst>
          </p:cNvPr>
          <p:cNvSpPr txBox="1"/>
          <p:nvPr/>
        </p:nvSpPr>
        <p:spPr>
          <a:xfrm>
            <a:off x="9818490" y="4823936"/>
            <a:ext cx="767954" cy="369332"/>
          </a:xfrm>
          <a:prstGeom prst="rect">
            <a:avLst/>
          </a:prstGeom>
          <a:noFill/>
        </p:spPr>
        <p:txBody>
          <a:bodyPr wrap="square">
            <a:spAutoFit/>
          </a:bodyPr>
          <a:lstStyle/>
          <a:p>
            <a:r>
              <a:rPr lang="en-US" dirty="0"/>
              <a:t>7.14</a:t>
            </a:r>
          </a:p>
        </p:txBody>
      </p:sp>
    </p:spTree>
    <p:extLst>
      <p:ext uri="{BB962C8B-B14F-4D97-AF65-F5344CB8AC3E}">
        <p14:creationId xmlns:p14="http://schemas.microsoft.com/office/powerpoint/2010/main" val="4006284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3F9AB-4DFA-526E-7155-301A4529351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B0F3423A-3F0A-1A86-13B5-AFEC8DE567EE}"/>
                  </a:ext>
                </a:extLst>
              </p:cNvPr>
              <p:cNvSpPr>
                <a:spLocks noGrp="1"/>
              </p:cNvSpPr>
              <p:nvPr>
                <p:ph idx="1"/>
              </p:nvPr>
            </p:nvSpPr>
            <p:spPr>
              <a:xfrm>
                <a:off x="1522414" y="1905000"/>
                <a:ext cx="9144000" cy="4419600"/>
              </a:xfrm>
            </p:spPr>
            <p:txBody>
              <a:bodyPr>
                <a:normAutofit/>
              </a:bodyPr>
              <a:lstStyle/>
              <a:p>
                <a:pPr marL="301752" lvl="1" indent="0">
                  <a:buNone/>
                </a:pPr>
                <a:r>
                  <a:rPr lang="en-US" dirty="0"/>
                  <a:t>Since bigger weights lead to large values in the weighted sum of the input, one might think that very small weights solve the problem.</a:t>
                </a:r>
              </a:p>
              <a:p>
                <a:pPr marL="301752" lvl="1" indent="0">
                  <a:buNone/>
                </a:pPr>
                <a:endParaRPr lang="en-US" dirty="0"/>
              </a:p>
              <a:p>
                <a:pPr marL="301752" lvl="1" indent="0">
                  <a:buNone/>
                </a:pPr>
                <a:r>
                  <a:rPr lang="en-US" dirty="0"/>
                  <a:t>So we will repeat the experiment, this time generating weights from a normal distribution: </a:t>
                </a:r>
                <a14:m>
                  <m:oMath xmlns:m="http://schemas.openxmlformats.org/officeDocument/2006/math">
                    <m:r>
                      <a:rPr lang="en-US" i="1" dirty="0" smtClean="0">
                        <a:latin typeface="Cambria Math" panose="02040503050406030204" pitchFamily="18" charset="0"/>
                        <a:ea typeface="Cambria Math" panose="02040503050406030204" pitchFamily="18" charset="0"/>
                      </a:rPr>
                      <m:t>𝒩</m:t>
                    </m:r>
                    <m:r>
                      <a:rPr lang="en-US" b="0" i="1" dirty="0" smtClean="0">
                        <a:latin typeface="Cambria Math" panose="02040503050406030204" pitchFamily="18" charset="0"/>
                        <a:ea typeface="Cambria Math" panose="02040503050406030204" pitchFamily="18" charset="0"/>
                      </a:rPr>
                      <m:t>(0,0.01)</m:t>
                    </m:r>
                  </m:oMath>
                </a14:m>
                <a:endParaRPr lang="en-US" dirty="0"/>
              </a:p>
              <a:p>
                <a:pPr marL="301752" lvl="1" indent="0">
                  <a:buNone/>
                </a:pPr>
                <a:endParaRPr lang="en-US" dirty="0"/>
              </a:p>
            </p:txBody>
          </p:sp>
        </mc:Choice>
        <mc:Fallback xmlns="">
          <p:sp>
            <p:nvSpPr>
              <p:cNvPr id="9" name="Content Placeholder 8">
                <a:extLst>
                  <a:ext uri="{FF2B5EF4-FFF2-40B4-BE49-F238E27FC236}">
                    <a16:creationId xmlns:a16="http://schemas.microsoft.com/office/drawing/2014/main" id="{B0F3423A-3F0A-1A86-13B5-AFEC8DE567EE}"/>
                  </a:ext>
                </a:extLst>
              </p:cNvPr>
              <p:cNvSpPr>
                <a:spLocks noGrp="1" noRot="1" noChangeAspect="1" noMove="1" noResize="1" noEditPoints="1" noAdjustHandles="1" noChangeArrowheads="1" noChangeShapeType="1" noTextEdit="1"/>
              </p:cNvSpPr>
              <p:nvPr>
                <p:ph idx="1"/>
              </p:nvPr>
            </p:nvSpPr>
            <p:spPr>
              <a:xfrm>
                <a:off x="1522414" y="1905000"/>
                <a:ext cx="9144000" cy="4419600"/>
              </a:xfrm>
              <a:blipFill>
                <a:blip r:embed="rId2"/>
                <a:stretch>
                  <a:fillRect t="-171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38E43FD-46F3-942F-1AE5-E7C89F50F8D5}"/>
              </a:ext>
            </a:extLst>
          </p:cNvPr>
          <p:cNvSpPr>
            <a:spLocks noGrp="1"/>
          </p:cNvSpPr>
          <p:nvPr>
            <p:ph type="title"/>
          </p:nvPr>
        </p:nvSpPr>
        <p:spPr/>
        <p:txBody>
          <a:bodyPr/>
          <a:lstStyle/>
          <a:p>
            <a:r>
              <a:rPr lang="en-US" dirty="0"/>
              <a:t>Weight Initialization</a:t>
            </a:r>
          </a:p>
        </p:txBody>
      </p:sp>
      <p:pic>
        <p:nvPicPr>
          <p:cNvPr id="4" name="Picture 3">
            <a:extLst>
              <a:ext uri="{FF2B5EF4-FFF2-40B4-BE49-F238E27FC236}">
                <a16:creationId xmlns:a16="http://schemas.microsoft.com/office/drawing/2014/main" id="{2CE84C3A-59E1-7584-FE47-0130DEA2F68A}"/>
              </a:ext>
            </a:extLst>
          </p:cNvPr>
          <p:cNvPicPr>
            <a:picLocks noChangeAspect="1"/>
          </p:cNvPicPr>
          <p:nvPr/>
        </p:nvPicPr>
        <p:blipFill>
          <a:blip r:embed="rId3"/>
          <a:stretch>
            <a:fillRect/>
          </a:stretch>
        </p:blipFill>
        <p:spPr>
          <a:xfrm>
            <a:off x="1979612" y="3810000"/>
            <a:ext cx="9379095" cy="2209800"/>
          </a:xfrm>
          <a:prstGeom prst="rect">
            <a:avLst/>
          </a:prstGeom>
        </p:spPr>
      </p:pic>
    </p:spTree>
    <p:extLst>
      <p:ext uri="{BB962C8B-B14F-4D97-AF65-F5344CB8AC3E}">
        <p14:creationId xmlns:p14="http://schemas.microsoft.com/office/powerpoint/2010/main" val="251001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301752" lvl="1" indent="0">
              <a:buNone/>
            </a:pPr>
            <a:r>
              <a:rPr lang="en-US" b="1" dirty="0"/>
              <a:t>Observations</a:t>
            </a:r>
            <a:r>
              <a:rPr lang="en-US" dirty="0"/>
              <a:t>:</a:t>
            </a:r>
          </a:p>
          <a:p>
            <a:pPr marL="301752" lvl="1" indent="0">
              <a:buNone/>
            </a:pPr>
            <a:endParaRPr lang="en-US" dirty="0"/>
          </a:p>
          <a:p>
            <a:pPr marL="301752" lvl="1" indent="0">
              <a:buNone/>
            </a:pPr>
            <a:r>
              <a:rPr lang="en-US" dirty="0"/>
              <a:t>Using very small values for the weights, leads to decreasing small activations in the upper layers. </a:t>
            </a:r>
          </a:p>
          <a:p>
            <a:pPr marL="301752" lvl="1" indent="0">
              <a:buNone/>
            </a:pPr>
            <a:endParaRPr lang="en-US" dirty="0"/>
          </a:p>
          <a:p>
            <a:pPr marL="301752" lvl="1" indent="0">
              <a:buNone/>
            </a:pPr>
            <a:r>
              <a:rPr lang="en-US" dirty="0"/>
              <a:t>When computing the gradient we take into account the activation value as well </a:t>
            </a:r>
          </a:p>
          <a:p>
            <a:pPr marL="301752" lvl="1" indent="0">
              <a:buNone/>
            </a:pPr>
            <a:endParaRPr lang="en-US" dirty="0"/>
          </a:p>
          <a:p>
            <a:pPr marL="301752" lvl="1" indent="0">
              <a:buNone/>
            </a:pPr>
            <a:endParaRPr lang="en-US" dirty="0"/>
          </a:p>
          <a:p>
            <a:pPr marL="301752" lvl="1" indent="0">
              <a:buNone/>
            </a:pPr>
            <a:endParaRPr lang="en-US" dirty="0"/>
          </a:p>
          <a:p>
            <a:pPr marL="301752" lvl="1" indent="0">
              <a:buNone/>
            </a:pPr>
            <a:r>
              <a:rPr lang="en-US" dirty="0"/>
              <a:t>So, we get into a situation where the network can’t learn since the weight updates are too small</a:t>
            </a:r>
          </a:p>
          <a:p>
            <a:pPr marL="301752" lvl="1" indent="0">
              <a:buNone/>
            </a:pPr>
            <a:endParaRPr lang="en-US" dirty="0"/>
          </a:p>
          <a:p>
            <a:pPr marL="301752" lvl="1" indent="0">
              <a:buNone/>
            </a:pPr>
            <a:endParaRPr lang="en-US" dirty="0"/>
          </a:p>
        </p:txBody>
      </p:sp>
      <p:sp>
        <p:nvSpPr>
          <p:cNvPr id="2" name="Title 1"/>
          <p:cNvSpPr>
            <a:spLocks noGrp="1"/>
          </p:cNvSpPr>
          <p:nvPr>
            <p:ph type="title"/>
          </p:nvPr>
        </p:nvSpPr>
        <p:spPr/>
        <p:txBody>
          <a:bodyPr/>
          <a:lstStyle/>
          <a:p>
            <a:r>
              <a:rPr lang="en-US" dirty="0"/>
              <a:t>Weight Initialization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77FDA89-FC1B-422D-51C6-7704EACF9CBA}"/>
                  </a:ext>
                </a:extLst>
              </p:cNvPr>
              <p:cNvSpPr/>
              <p:nvPr/>
            </p:nvSpPr>
            <p:spPr>
              <a:xfrm>
                <a:off x="1910039" y="4265589"/>
                <a:ext cx="1909432" cy="700000"/>
              </a:xfrm>
              <a:prstGeom prst="rect">
                <a:avLst/>
              </a:prstGeom>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num>
                        <m:den>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den>
                      </m:f>
                      <m:r>
                        <a:rPr lang="en-US" i="1">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𝛿</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3" name="Rectangle 2">
                <a:extLst>
                  <a:ext uri="{FF2B5EF4-FFF2-40B4-BE49-F238E27FC236}">
                    <a16:creationId xmlns:a16="http://schemas.microsoft.com/office/drawing/2014/main" id="{F77FDA89-FC1B-422D-51C6-7704EACF9CBA}"/>
                  </a:ext>
                </a:extLst>
              </p:cNvPr>
              <p:cNvSpPr>
                <a:spLocks noRot="1" noChangeAspect="1" noMove="1" noResize="1" noEditPoints="1" noAdjustHandles="1" noChangeArrowheads="1" noChangeShapeType="1" noTextEdit="1"/>
              </p:cNvSpPr>
              <p:nvPr/>
            </p:nvSpPr>
            <p:spPr>
              <a:xfrm>
                <a:off x="1910039" y="4265589"/>
                <a:ext cx="1909432" cy="700000"/>
              </a:xfrm>
              <a:prstGeom prst="rect">
                <a:avLst/>
              </a:prstGeom>
              <a:blipFill>
                <a:blip r:embed="rId2"/>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7211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D40A7-4449-6069-2EA4-F41AEB535F7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2DA984E7-FF60-F04D-F57D-FD9FFC11B5E4}"/>
                  </a:ext>
                </a:extLst>
              </p:cNvPr>
              <p:cNvSpPr>
                <a:spLocks noGrp="1"/>
              </p:cNvSpPr>
              <p:nvPr>
                <p:ph idx="1"/>
              </p:nvPr>
            </p:nvSpPr>
            <p:spPr>
              <a:xfrm>
                <a:off x="1522414" y="1905000"/>
                <a:ext cx="5682431" cy="4419600"/>
              </a:xfrm>
            </p:spPr>
            <p:txBody>
              <a:bodyPr>
                <a:normAutofit/>
              </a:bodyPr>
              <a:lstStyle/>
              <a:p>
                <a:pPr marL="301752" lvl="1" indent="0">
                  <a:buNone/>
                </a:pPr>
                <a:r>
                  <a:rPr lang="en-US" b="1" dirty="0"/>
                  <a:t>A better strategy for weight initialization</a:t>
                </a:r>
                <a:r>
                  <a:rPr lang="en-US" dirty="0"/>
                  <a:t>:</a:t>
                </a:r>
              </a:p>
              <a:p>
                <a:pPr marL="301752" lvl="1" indent="0">
                  <a:buNone/>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1</m:t>
                              </m:r>
                            </m:sup>
                          </m:sSubSup>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𝑣𝑎𝑟</m:t>
                      </m:r>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1</m:t>
                                  </m:r>
                                </m:sup>
                              </m:sSubSup>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𝑖</m:t>
                                  </m:r>
                                </m:sub>
                              </m:sSub>
                            </m:e>
                          </m:d>
                        </m:e>
                      </m:nary>
                    </m:oMath>
                  </m:oMathPara>
                </a14:m>
                <a:endParaRPr lang="en-US" b="0" i="1" dirty="0">
                  <a:solidFill>
                    <a:schemeClr val="bg1"/>
                  </a:solidFill>
                  <a:latin typeface="Cambria Math" panose="02040503050406030204" pitchFamily="18" charset="0"/>
                </a:endParaRPr>
              </a:p>
              <a:p>
                <a:pPr marL="301752" lvl="1" indent="0">
                  <a:buNone/>
                </a:pPr>
                <a:r>
                  <a:rPr lang="en-US" b="0" dirty="0">
                    <a:solidFill>
                      <a:schemeClr val="bg1"/>
                    </a:solidFill>
                  </a:rPr>
                  <a:t>              = </a:t>
                </a:r>
                <a14:m>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𝑤</m:t>
                        </m:r>
                      </m:e>
                    </m:d>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𝑥</m:t>
                        </m:r>
                      </m:e>
                    </m:d>
                  </m:oMath>
                </a14:m>
                <a:endParaRPr lang="en-US" dirty="0"/>
              </a:p>
              <a:p>
                <a:pPr marL="301752" lvl="1" indent="0">
                  <a:buNone/>
                </a:pPr>
                <a:endParaRPr lang="en-US" dirty="0"/>
              </a:p>
              <a:p>
                <a:pPr marL="301752" lvl="1" indent="0">
                  <a:buNone/>
                </a:pPr>
                <a14:m>
                  <m:oMathPara xmlns:m="http://schemas.openxmlformats.org/officeDocument/2006/math">
                    <m:oMathParaPr>
                      <m:jc m:val="left"/>
                    </m:oMathParaPr>
                    <m:oMath xmlns:m="http://schemas.openxmlformats.org/officeDocument/2006/math">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2</m:t>
                              </m:r>
                            </m:sup>
                          </m:sSubSup>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sup>
                              <m:r>
                                <a:rPr lang="en-US" b="0" i="1" smtClean="0">
                                  <a:solidFill>
                                    <a:schemeClr val="bg1"/>
                                  </a:solidFill>
                                  <a:latin typeface="Cambria Math" panose="02040503050406030204" pitchFamily="18" charset="0"/>
                                </a:rPr>
                                <m:t>2</m:t>
                              </m:r>
                            </m:sup>
                          </m:sSubSup>
                        </m:e>
                      </m:d>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𝑎</m:t>
                              </m:r>
                            </m:e>
                            <m:sub/>
                            <m:sup>
                              <m:r>
                                <a:rPr lang="en-US" b="0" i="1" smtClean="0">
                                  <a:solidFill>
                                    <a:schemeClr val="bg1"/>
                                  </a:solidFill>
                                  <a:latin typeface="Cambria Math" panose="02040503050406030204" pitchFamily="18" charset="0"/>
                                </a:rPr>
                                <m:t>1</m:t>
                              </m:r>
                            </m:sup>
                          </m:sSubSup>
                        </m:e>
                      </m:d>
                    </m:oMath>
                  </m:oMathPara>
                </a14:m>
                <a:endParaRPr lang="en-US" b="0" dirty="0">
                  <a:solidFill>
                    <a:schemeClr val="bg1"/>
                  </a:solidFill>
                </a:endParaRPr>
              </a:p>
              <a:p>
                <a:pPr marL="301752" lvl="1" indent="0">
                  <a:buNone/>
                </a:pPr>
                <a:r>
                  <a:rPr lang="en-US" dirty="0"/>
                  <a:t>	     </a:t>
                </a:r>
                <a14:m>
                  <m:oMath xmlns:m="http://schemas.openxmlformats.org/officeDocument/2006/math">
                    <m:r>
                      <a:rPr lang="en-US" b="0" i="0"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𝑤</m:t>
                        </m:r>
                      </m:e>
                    </m:d>
                    <m:d>
                      <m:dPr>
                        <m:begChr m:val="["/>
                        <m:endChr m:val="]"/>
                        <m:ctrlPr>
                          <a:rPr lang="en-US" b="0" i="1" smtClean="0">
                            <a:solidFill>
                              <a:schemeClr val="bg1"/>
                            </a:solidFill>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 </m:t>
                        </m:r>
                        <m:r>
                          <a:rPr lang="en-US" i="1">
                            <a:latin typeface="Cambria Math" panose="02040503050406030204" pitchFamily="18" charset="0"/>
                          </a:rPr>
                          <m:t>𝑣𝑎𝑟</m:t>
                        </m:r>
                        <m:d>
                          <m:dPr>
                            <m:ctrlPr>
                              <a:rPr lang="en-US" i="1">
                                <a:latin typeface="Cambria Math" panose="02040503050406030204" pitchFamily="18" charset="0"/>
                              </a:rPr>
                            </m:ctrlPr>
                          </m:dPr>
                          <m:e>
                            <m:r>
                              <a:rPr lang="en-US" b="0" i="1" smtClean="0">
                                <a:latin typeface="Cambria Math" panose="02040503050406030204" pitchFamily="18" charset="0"/>
                              </a:rPr>
                              <m:t>𝑤</m:t>
                            </m:r>
                          </m:e>
                        </m:d>
                        <m:r>
                          <a:rPr lang="en-US" i="1">
                            <a:latin typeface="Cambria Math" panose="02040503050406030204" pitchFamily="18" charset="0"/>
                          </a:rPr>
                          <m:t>𝑣𝑎𝑟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sSub>
                        <m:r>
                          <a:rPr lang="en-US" b="0" i="1" smtClean="0">
                            <a:latin typeface="Cambria Math" panose="02040503050406030204" pitchFamily="18" charset="0"/>
                          </a:rPr>
                          <m:t>)</m:t>
                        </m:r>
                      </m:e>
                    </m:d>
                  </m:oMath>
                </a14:m>
                <a:endParaRPr lang="en-US" dirty="0"/>
              </a:p>
              <a:p>
                <a:pPr marL="301752" lvl="1" indent="0">
                  <a:buNone/>
                </a:pPr>
                <a:r>
                  <a:rPr lang="en-US" b="0" dirty="0">
                    <a:solidFill>
                      <a:schemeClr val="bg1"/>
                    </a:solidFill>
                  </a:rPr>
                  <a:t>              </a:t>
                </a:r>
                <a14:m>
                  <m:oMath xmlns:m="http://schemas.openxmlformats.org/officeDocument/2006/math">
                    <m:r>
                      <a:rPr lang="en-US" b="0" i="0"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𝑛</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𝑤</m:t>
                            </m:r>
                          </m:e>
                          <m:sup>
                            <m:r>
                              <a:rPr lang="en-US" b="0" i="1" smtClean="0">
                                <a:solidFill>
                                  <a:schemeClr val="bg1"/>
                                </a:solidFill>
                                <a:latin typeface="Cambria Math" panose="02040503050406030204" pitchFamily="18" charset="0"/>
                              </a:rPr>
                              <m:t>2</m:t>
                            </m:r>
                          </m:sup>
                        </m:sSup>
                      </m:e>
                    </m:d>
                    <m:r>
                      <a:rPr lang="en-US" i="1">
                        <a:latin typeface="Cambria Math" panose="02040503050406030204" pitchFamily="18" charset="0"/>
                      </a:rPr>
                      <m:t>𝑣𝑎𝑟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sSub>
                    <m:r>
                      <a:rPr lang="en-US" b="0" i="1" smtClean="0">
                        <a:latin typeface="Cambria Math" panose="02040503050406030204" pitchFamily="18" charset="0"/>
                      </a:rPr>
                      <m:t>)</m:t>
                    </m:r>
                  </m:oMath>
                </a14:m>
                <a:endParaRPr lang="en-US" dirty="0"/>
              </a:p>
              <a:p>
                <a:pPr marL="301752" lvl="1" indent="0">
                  <a:buNone/>
                </a:pPr>
                <a:r>
                  <a:rPr lang="en-US" dirty="0"/>
                  <a:t>	     </a:t>
                </a:r>
                <a14:m>
                  <m:oMath xmlns:m="http://schemas.openxmlformats.org/officeDocument/2006/math">
                    <m:r>
                      <a:rPr lang="en-US" b="0" i="0"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𝑤</m:t>
                                </m:r>
                              </m:e>
                            </m:d>
                          </m:e>
                        </m:d>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 </m:t>
                    </m:r>
                    <m:r>
                      <a:rPr lang="en-US" i="1">
                        <a:latin typeface="Cambria Math" panose="02040503050406030204" pitchFamily="18" charset="0"/>
                      </a:rPr>
                      <m:t>𝑣𝑎𝑟</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p:txBody>
          </p:sp>
        </mc:Choice>
        <mc:Fallback xmlns="">
          <p:sp>
            <p:nvSpPr>
              <p:cNvPr id="9" name="Content Placeholder 8">
                <a:extLst>
                  <a:ext uri="{FF2B5EF4-FFF2-40B4-BE49-F238E27FC236}">
                    <a16:creationId xmlns:a16="http://schemas.microsoft.com/office/drawing/2014/main" id="{2DA984E7-FF60-F04D-F57D-FD9FFC11B5E4}"/>
                  </a:ext>
                </a:extLst>
              </p:cNvPr>
              <p:cNvSpPr>
                <a:spLocks noGrp="1" noRot="1" noChangeAspect="1" noMove="1" noResize="1" noEditPoints="1" noAdjustHandles="1" noChangeArrowheads="1" noChangeShapeType="1" noTextEdit="1"/>
              </p:cNvSpPr>
              <p:nvPr>
                <p:ph idx="1"/>
              </p:nvPr>
            </p:nvSpPr>
            <p:spPr>
              <a:xfrm>
                <a:off x="1522414" y="1905000"/>
                <a:ext cx="5682431" cy="4419600"/>
              </a:xfrm>
              <a:blipFill>
                <a:blip r:embed="rId3"/>
                <a:stretch>
                  <a:fillRect t="-1719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7D74424-376D-4A7E-8572-5AB467EA9F97}"/>
              </a:ext>
            </a:extLst>
          </p:cNvPr>
          <p:cNvSpPr>
            <a:spLocks noGrp="1"/>
          </p:cNvSpPr>
          <p:nvPr>
            <p:ph type="title"/>
          </p:nvPr>
        </p:nvSpPr>
        <p:spPr/>
        <p:txBody>
          <a:bodyPr/>
          <a:lstStyle/>
          <a:p>
            <a:r>
              <a:rPr lang="en-US" dirty="0"/>
              <a:t>Weight Initialization</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6659D59B-E71F-5778-3F3A-BF2F28938FAC}"/>
                  </a:ext>
                </a:extLst>
              </p:cNvPr>
              <p:cNvSpPr/>
              <p:nvPr/>
            </p:nvSpPr>
            <p:spPr>
              <a:xfrm>
                <a:off x="9371012" y="2920284"/>
                <a:ext cx="533400" cy="533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oMath>
                  </m:oMathPara>
                </a14:m>
                <a:endParaRPr lang="en-US" dirty="0"/>
              </a:p>
            </p:txBody>
          </p:sp>
        </mc:Choice>
        <mc:Fallback xmlns="">
          <p:sp>
            <p:nvSpPr>
              <p:cNvPr id="4" name="Oval 3">
                <a:extLst>
                  <a:ext uri="{FF2B5EF4-FFF2-40B4-BE49-F238E27FC236}">
                    <a16:creationId xmlns:a16="http://schemas.microsoft.com/office/drawing/2014/main" id="{6659D59B-E71F-5778-3F3A-BF2F28938FAC}"/>
                  </a:ext>
                </a:extLst>
              </p:cNvPr>
              <p:cNvSpPr>
                <a:spLocks noRot="1" noChangeAspect="1" noMove="1" noResize="1" noEditPoints="1" noAdjustHandles="1" noChangeArrowheads="1" noChangeShapeType="1" noTextEdit="1"/>
              </p:cNvSpPr>
              <p:nvPr/>
            </p:nvSpPr>
            <p:spPr>
              <a:xfrm>
                <a:off x="9371012" y="2920284"/>
                <a:ext cx="533400" cy="533400"/>
              </a:xfrm>
              <a:prstGeom prst="ellipse">
                <a:avLst/>
              </a:prstGeom>
              <a:blipFill>
                <a:blip r:embed="rId4"/>
                <a:stretch>
                  <a:fillRect/>
                </a:stretch>
              </a:blipFill>
              <a:ln/>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5E29B2E2-8FDB-D9A8-0CE6-06DADECBD25C}"/>
              </a:ext>
            </a:extLst>
          </p:cNvPr>
          <p:cNvCxnSpPr>
            <a:cxnSpLocks/>
            <a:endCxn id="4" idx="2"/>
          </p:cNvCxnSpPr>
          <p:nvPr/>
        </p:nvCxnSpPr>
        <p:spPr>
          <a:xfrm>
            <a:off x="8380412" y="2920283"/>
            <a:ext cx="990600" cy="26670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44DE268F-9D8D-B7DA-9189-377EB5C24F99}"/>
              </a:ext>
            </a:extLst>
          </p:cNvPr>
          <p:cNvCxnSpPr>
            <a:cxnSpLocks/>
            <a:stCxn id="26" idx="3"/>
            <a:endCxn id="4" idx="2"/>
          </p:cNvCxnSpPr>
          <p:nvPr/>
        </p:nvCxnSpPr>
        <p:spPr>
          <a:xfrm flipV="1">
            <a:off x="8394898" y="3186984"/>
            <a:ext cx="976114" cy="236900"/>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E6D2BF-FB19-2310-1085-35DE4114C5F5}"/>
                  </a:ext>
                </a:extLst>
              </p:cNvPr>
              <p:cNvSpPr txBox="1"/>
              <p:nvPr/>
            </p:nvSpPr>
            <p:spPr>
              <a:xfrm>
                <a:off x="8293401" y="2574499"/>
                <a:ext cx="597791" cy="344005"/>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11</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7" name="TextBox 6">
                <a:extLst>
                  <a:ext uri="{FF2B5EF4-FFF2-40B4-BE49-F238E27FC236}">
                    <a16:creationId xmlns:a16="http://schemas.microsoft.com/office/drawing/2014/main" id="{C2E6D2BF-FB19-2310-1085-35DE4114C5F5}"/>
                  </a:ext>
                </a:extLst>
              </p:cNvPr>
              <p:cNvSpPr txBox="1">
                <a:spLocks noRot="1" noChangeAspect="1" noMove="1" noResize="1" noEditPoints="1" noAdjustHandles="1" noChangeArrowheads="1" noChangeShapeType="1" noTextEdit="1"/>
              </p:cNvSpPr>
              <p:nvPr/>
            </p:nvSpPr>
            <p:spPr>
              <a:xfrm>
                <a:off x="8293401" y="2574499"/>
                <a:ext cx="597791" cy="344005"/>
              </a:xfrm>
              <a:prstGeom prst="rect">
                <a:avLst/>
              </a:prstGeom>
              <a:blipFill>
                <a:blip r:embed="rId5"/>
                <a:stretch>
                  <a:fillRect b="-357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8E553CFD-8968-2660-F338-2C1649E98A52}"/>
              </a:ext>
            </a:extLst>
          </p:cNvPr>
          <p:cNvCxnSpPr>
            <a:cxnSpLocks/>
            <a:stCxn id="27" idx="3"/>
            <a:endCxn id="4" idx="2"/>
          </p:cNvCxnSpPr>
          <p:nvPr/>
        </p:nvCxnSpPr>
        <p:spPr>
          <a:xfrm flipV="1">
            <a:off x="8444070" y="3186984"/>
            <a:ext cx="926942" cy="125609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E767648-D1E3-BA3A-AB98-205FE369374F}"/>
                  </a:ext>
                </a:extLst>
              </p:cNvPr>
              <p:cNvSpPr txBox="1"/>
              <p:nvPr/>
            </p:nvSpPr>
            <p:spPr>
              <a:xfrm>
                <a:off x="7065994" y="2637030"/>
                <a:ext cx="1376531"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dirty="0" smtClean="0">
                              <a:solidFill>
                                <a:schemeClr val="bg1"/>
                              </a:solidFill>
                              <a:latin typeface="Cambria Math" panose="02040503050406030204" pitchFamily="18" charset="0"/>
                              <a:ea typeface="Cambria Math" panose="02040503050406030204" pitchFamily="18" charset="0"/>
                            </a:rPr>
                          </m:ctrlPr>
                        </m:sSubPr>
                        <m:e>
                          <m:r>
                            <a:rPr lang="en-US" b="0" i="1" dirty="0" smtClean="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𝑜</m:t>
                          </m:r>
                        </m:sub>
                      </m:sSub>
                      <m:r>
                        <a:rPr lang="en-US" b="0" i="1" dirty="0" smtClean="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𝒩</m:t>
                      </m:r>
                      <m:r>
                        <a:rPr lang="en-US" i="1" dirty="0">
                          <a:solidFill>
                            <a:schemeClr val="bg1"/>
                          </a:solidFill>
                          <a:latin typeface="Cambria Math" panose="02040503050406030204" pitchFamily="18" charset="0"/>
                          <a:ea typeface="Cambria Math" panose="02040503050406030204" pitchFamily="18" charset="0"/>
                        </a:rPr>
                        <m:t>(0,1)</m:t>
                      </m:r>
                    </m:oMath>
                  </m:oMathPara>
                </a14:m>
                <a:endParaRPr lang="en-US" dirty="0">
                  <a:solidFill>
                    <a:schemeClr val="bg1"/>
                  </a:solidFill>
                </a:endParaRPr>
              </a:p>
            </p:txBody>
          </p:sp>
        </mc:Choice>
        <mc:Fallback xmlns="">
          <p:sp>
            <p:nvSpPr>
              <p:cNvPr id="22" name="TextBox 21">
                <a:extLst>
                  <a:ext uri="{FF2B5EF4-FFF2-40B4-BE49-F238E27FC236}">
                    <a16:creationId xmlns:a16="http://schemas.microsoft.com/office/drawing/2014/main" id="{FE767648-D1E3-BA3A-AB98-205FE369374F}"/>
                  </a:ext>
                </a:extLst>
              </p:cNvPr>
              <p:cNvSpPr txBox="1">
                <a:spLocks noRot="1" noChangeAspect="1" noMove="1" noResize="1" noEditPoints="1" noAdjustHandles="1" noChangeArrowheads="1" noChangeShapeType="1" noTextEdit="1"/>
              </p:cNvSpPr>
              <p:nvPr/>
            </p:nvSpPr>
            <p:spPr>
              <a:xfrm>
                <a:off x="7065994" y="2637030"/>
                <a:ext cx="1376531" cy="341632"/>
              </a:xfrm>
              <a:prstGeom prst="rect">
                <a:avLst/>
              </a:prstGeom>
              <a:blipFill>
                <a:blip r:embed="rId6"/>
                <a:stretch>
                  <a:fillRect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DCFC53E-AF97-4B0A-BDAC-95A57A1B75B3}"/>
                  </a:ext>
                </a:extLst>
              </p:cNvPr>
              <p:cNvSpPr txBox="1"/>
              <p:nvPr/>
            </p:nvSpPr>
            <p:spPr>
              <a:xfrm rot="5400000">
                <a:off x="7384943" y="3729084"/>
                <a:ext cx="892432" cy="34163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m:t>
                      </m:r>
                      <m:r>
                        <a:rPr lang="en-US" b="0" i="0"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5" name="TextBox 24">
                <a:extLst>
                  <a:ext uri="{FF2B5EF4-FFF2-40B4-BE49-F238E27FC236}">
                    <a16:creationId xmlns:a16="http://schemas.microsoft.com/office/drawing/2014/main" id="{EDCFC53E-AF97-4B0A-BDAC-95A57A1B75B3}"/>
                  </a:ext>
                </a:extLst>
              </p:cNvPr>
              <p:cNvSpPr txBox="1">
                <a:spLocks noRot="1" noChangeAspect="1" noMove="1" noResize="1" noEditPoints="1" noAdjustHandles="1" noChangeArrowheads="1" noChangeShapeType="1" noTextEdit="1"/>
              </p:cNvSpPr>
              <p:nvPr/>
            </p:nvSpPr>
            <p:spPr>
              <a:xfrm rot="5400000">
                <a:off x="7384943" y="3729084"/>
                <a:ext cx="892432" cy="3416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BFD6B2E-7276-AE55-8E3F-FC5699DD8C27}"/>
                  </a:ext>
                </a:extLst>
              </p:cNvPr>
              <p:cNvSpPr txBox="1"/>
              <p:nvPr/>
            </p:nvSpPr>
            <p:spPr>
              <a:xfrm>
                <a:off x="7029011" y="3253068"/>
                <a:ext cx="1365887"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dirty="0" smtClean="0">
                              <a:solidFill>
                                <a:schemeClr val="bg1"/>
                              </a:solidFill>
                              <a:latin typeface="Cambria Math" panose="02040503050406030204" pitchFamily="18" charset="0"/>
                              <a:ea typeface="Cambria Math" panose="02040503050406030204" pitchFamily="18" charset="0"/>
                            </a:rPr>
                          </m:ctrlPr>
                        </m:sSubPr>
                        <m:e>
                          <m:r>
                            <a:rPr lang="en-US" b="0" i="1" dirty="0" smtClean="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1</m:t>
                          </m:r>
                        </m:sub>
                      </m:sSub>
                      <m:r>
                        <a:rPr lang="en-US" b="0" i="1" dirty="0" smtClean="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𝒩</m:t>
                      </m:r>
                      <m:r>
                        <a:rPr lang="en-US" i="1" dirty="0">
                          <a:solidFill>
                            <a:schemeClr val="bg1"/>
                          </a:solidFill>
                          <a:latin typeface="Cambria Math" panose="02040503050406030204" pitchFamily="18" charset="0"/>
                          <a:ea typeface="Cambria Math" panose="02040503050406030204" pitchFamily="18" charset="0"/>
                        </a:rPr>
                        <m:t>(0,1)</m:t>
                      </m:r>
                    </m:oMath>
                  </m:oMathPara>
                </a14:m>
                <a:endParaRPr lang="en-US" dirty="0">
                  <a:solidFill>
                    <a:schemeClr val="bg1"/>
                  </a:solidFill>
                </a:endParaRPr>
              </a:p>
            </p:txBody>
          </p:sp>
        </mc:Choice>
        <mc:Fallback xmlns="">
          <p:sp>
            <p:nvSpPr>
              <p:cNvPr id="26" name="TextBox 25">
                <a:extLst>
                  <a:ext uri="{FF2B5EF4-FFF2-40B4-BE49-F238E27FC236}">
                    <a16:creationId xmlns:a16="http://schemas.microsoft.com/office/drawing/2014/main" id="{ABFD6B2E-7276-AE55-8E3F-FC5699DD8C27}"/>
                  </a:ext>
                </a:extLst>
              </p:cNvPr>
              <p:cNvSpPr txBox="1">
                <a:spLocks noRot="1" noChangeAspect="1" noMove="1" noResize="1" noEditPoints="1" noAdjustHandles="1" noChangeArrowheads="1" noChangeShapeType="1" noTextEdit="1"/>
              </p:cNvSpPr>
              <p:nvPr/>
            </p:nvSpPr>
            <p:spPr>
              <a:xfrm>
                <a:off x="7029011" y="3253068"/>
                <a:ext cx="1365887" cy="341632"/>
              </a:xfrm>
              <a:prstGeom prst="rect">
                <a:avLst/>
              </a:prstGeom>
              <a:blipFill>
                <a:blip r:embed="rId8"/>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0443879-1738-4426-D3AD-6ED412E072BC}"/>
                  </a:ext>
                </a:extLst>
              </p:cNvPr>
              <p:cNvSpPr txBox="1"/>
              <p:nvPr/>
            </p:nvSpPr>
            <p:spPr>
              <a:xfrm>
                <a:off x="7012909" y="4272264"/>
                <a:ext cx="1431161"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dirty="0" smtClean="0">
                              <a:solidFill>
                                <a:schemeClr val="bg1"/>
                              </a:solidFill>
                              <a:latin typeface="Cambria Math" panose="02040503050406030204" pitchFamily="18" charset="0"/>
                              <a:ea typeface="Cambria Math" panose="02040503050406030204" pitchFamily="18" charset="0"/>
                            </a:rPr>
                          </m:ctrlPr>
                        </m:sSubPr>
                        <m:e>
                          <m:r>
                            <a:rPr lang="en-US" b="0" i="1" dirty="0" smtClean="0">
                              <a:solidFill>
                                <a:schemeClr val="bg1"/>
                              </a:solidFill>
                              <a:latin typeface="Cambria Math" panose="02040503050406030204" pitchFamily="18" charset="0"/>
                              <a:ea typeface="Cambria Math" panose="02040503050406030204" pitchFamily="18" charset="0"/>
                            </a:rPr>
                            <m:t>𝑥</m:t>
                          </m:r>
                        </m:e>
                        <m:sub>
                          <m:r>
                            <a:rPr lang="en-US" b="0" i="1" dirty="0" smtClean="0">
                              <a:solidFill>
                                <a:schemeClr val="bg1"/>
                              </a:solidFill>
                              <a:latin typeface="Cambria Math" panose="02040503050406030204" pitchFamily="18" charset="0"/>
                              <a:ea typeface="Cambria Math" panose="02040503050406030204" pitchFamily="18" charset="0"/>
                            </a:rPr>
                            <m:t>𝑛</m:t>
                          </m:r>
                        </m:sub>
                      </m:sSub>
                      <m:r>
                        <a:rPr lang="en-US" b="0" i="1" dirty="0" smtClean="0">
                          <a:solidFill>
                            <a:schemeClr val="bg1"/>
                          </a:solidFill>
                          <a:latin typeface="Cambria Math" panose="02040503050406030204" pitchFamily="18" charset="0"/>
                          <a:ea typeface="Cambria Math" panose="02040503050406030204" pitchFamily="18" charset="0"/>
                        </a:rPr>
                        <m:t>~</m:t>
                      </m:r>
                      <m:r>
                        <a:rPr lang="en-US" i="1" dirty="0">
                          <a:solidFill>
                            <a:schemeClr val="bg1"/>
                          </a:solidFill>
                          <a:latin typeface="Cambria Math" panose="02040503050406030204" pitchFamily="18" charset="0"/>
                          <a:ea typeface="Cambria Math" panose="02040503050406030204" pitchFamily="18" charset="0"/>
                        </a:rPr>
                        <m:t>𝒩</m:t>
                      </m:r>
                      <m:r>
                        <a:rPr lang="en-US" i="1" dirty="0">
                          <a:solidFill>
                            <a:schemeClr val="bg1"/>
                          </a:solidFill>
                          <a:latin typeface="Cambria Math" panose="02040503050406030204" pitchFamily="18" charset="0"/>
                          <a:ea typeface="Cambria Math" panose="02040503050406030204" pitchFamily="18" charset="0"/>
                        </a:rPr>
                        <m:t>(0,1)</m:t>
                      </m:r>
                    </m:oMath>
                  </m:oMathPara>
                </a14:m>
                <a:endParaRPr lang="en-US" dirty="0">
                  <a:solidFill>
                    <a:schemeClr val="bg1"/>
                  </a:solidFill>
                </a:endParaRPr>
              </a:p>
            </p:txBody>
          </p:sp>
        </mc:Choice>
        <mc:Fallback xmlns="">
          <p:sp>
            <p:nvSpPr>
              <p:cNvPr id="27" name="TextBox 26">
                <a:extLst>
                  <a:ext uri="{FF2B5EF4-FFF2-40B4-BE49-F238E27FC236}">
                    <a16:creationId xmlns:a16="http://schemas.microsoft.com/office/drawing/2014/main" id="{B0443879-1738-4426-D3AD-6ED412E072BC}"/>
                  </a:ext>
                </a:extLst>
              </p:cNvPr>
              <p:cNvSpPr txBox="1">
                <a:spLocks noRot="1" noChangeAspect="1" noMove="1" noResize="1" noEditPoints="1" noAdjustHandles="1" noChangeArrowheads="1" noChangeShapeType="1" noTextEdit="1"/>
              </p:cNvSpPr>
              <p:nvPr/>
            </p:nvSpPr>
            <p:spPr>
              <a:xfrm>
                <a:off x="7012909" y="4272264"/>
                <a:ext cx="1431161" cy="341632"/>
              </a:xfrm>
              <a:prstGeom prst="rect">
                <a:avLst/>
              </a:prstGeom>
              <a:blipFill>
                <a:blip r:embed="rId9"/>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F006B35F-4B38-7168-68B3-584A5D845A1A}"/>
                  </a:ext>
                </a:extLst>
              </p:cNvPr>
              <p:cNvSpPr/>
              <p:nvPr/>
            </p:nvSpPr>
            <p:spPr>
              <a:xfrm>
                <a:off x="9373929" y="3738864"/>
                <a:ext cx="533400" cy="533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2</m:t>
                          </m:r>
                        </m:sub>
                        <m:sup>
                          <m:r>
                            <a:rPr lang="en-US" i="1">
                              <a:latin typeface="Cambria Math" panose="02040503050406030204" pitchFamily="18" charset="0"/>
                            </a:rPr>
                            <m:t>1</m:t>
                          </m:r>
                        </m:sup>
                      </m:sSubSup>
                    </m:oMath>
                  </m:oMathPara>
                </a14:m>
                <a:endParaRPr lang="en-US" dirty="0"/>
              </a:p>
            </p:txBody>
          </p:sp>
        </mc:Choice>
        <mc:Fallback xmlns="">
          <p:sp>
            <p:nvSpPr>
              <p:cNvPr id="31" name="Oval 30">
                <a:extLst>
                  <a:ext uri="{FF2B5EF4-FFF2-40B4-BE49-F238E27FC236}">
                    <a16:creationId xmlns:a16="http://schemas.microsoft.com/office/drawing/2014/main" id="{F006B35F-4B38-7168-68B3-584A5D845A1A}"/>
                  </a:ext>
                </a:extLst>
              </p:cNvPr>
              <p:cNvSpPr>
                <a:spLocks noRot="1" noChangeAspect="1" noMove="1" noResize="1" noEditPoints="1" noAdjustHandles="1" noChangeArrowheads="1" noChangeShapeType="1" noTextEdit="1"/>
              </p:cNvSpPr>
              <p:nvPr/>
            </p:nvSpPr>
            <p:spPr>
              <a:xfrm>
                <a:off x="9373929" y="3738864"/>
                <a:ext cx="533400" cy="533400"/>
              </a:xfrm>
              <a:prstGeom prst="ellipse">
                <a:avLst/>
              </a:prstGeom>
              <a:blipFill>
                <a:blip r:embed="rId10"/>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7F97B957-0719-0200-7C31-66919BE39587}"/>
                  </a:ext>
                </a:extLst>
              </p:cNvPr>
              <p:cNvSpPr/>
              <p:nvPr/>
            </p:nvSpPr>
            <p:spPr>
              <a:xfrm>
                <a:off x="9371012" y="4814198"/>
                <a:ext cx="533400" cy="533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𝑛</m:t>
                          </m:r>
                        </m:sub>
                        <m:sup>
                          <m:r>
                            <a:rPr lang="en-US" i="1">
                              <a:latin typeface="Cambria Math" panose="02040503050406030204" pitchFamily="18" charset="0"/>
                            </a:rPr>
                            <m:t>1</m:t>
                          </m:r>
                        </m:sup>
                      </m:sSubSup>
                    </m:oMath>
                  </m:oMathPara>
                </a14:m>
                <a:endParaRPr lang="en-US" dirty="0"/>
              </a:p>
            </p:txBody>
          </p:sp>
        </mc:Choice>
        <mc:Fallback xmlns="">
          <p:sp>
            <p:nvSpPr>
              <p:cNvPr id="32" name="Oval 31">
                <a:extLst>
                  <a:ext uri="{FF2B5EF4-FFF2-40B4-BE49-F238E27FC236}">
                    <a16:creationId xmlns:a16="http://schemas.microsoft.com/office/drawing/2014/main" id="{7F97B957-0719-0200-7C31-66919BE39587}"/>
                  </a:ext>
                </a:extLst>
              </p:cNvPr>
              <p:cNvSpPr>
                <a:spLocks noRot="1" noChangeAspect="1" noMove="1" noResize="1" noEditPoints="1" noAdjustHandles="1" noChangeArrowheads="1" noChangeShapeType="1" noTextEdit="1"/>
              </p:cNvSpPr>
              <p:nvPr/>
            </p:nvSpPr>
            <p:spPr>
              <a:xfrm>
                <a:off x="9371012" y="4814198"/>
                <a:ext cx="533400" cy="533400"/>
              </a:xfrm>
              <a:prstGeom prst="ellipse">
                <a:avLst/>
              </a:prstGeom>
              <a:blipFill>
                <a:blip r:embed="rId11"/>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15BAF8D-F4D2-B146-FB2B-62780AE813EA}"/>
                  </a:ext>
                </a:extLst>
              </p:cNvPr>
              <p:cNvSpPr txBox="1"/>
              <p:nvPr/>
            </p:nvSpPr>
            <p:spPr>
              <a:xfrm rot="5400000">
                <a:off x="9480334" y="4398408"/>
                <a:ext cx="446216" cy="341632"/>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4" name="TextBox 33">
                <a:extLst>
                  <a:ext uri="{FF2B5EF4-FFF2-40B4-BE49-F238E27FC236}">
                    <a16:creationId xmlns:a16="http://schemas.microsoft.com/office/drawing/2014/main" id="{815BAF8D-F4D2-B146-FB2B-62780AE813EA}"/>
                  </a:ext>
                </a:extLst>
              </p:cNvPr>
              <p:cNvSpPr txBox="1">
                <a:spLocks noRot="1" noChangeAspect="1" noMove="1" noResize="1" noEditPoints="1" noAdjustHandles="1" noChangeArrowheads="1" noChangeShapeType="1" noTextEdit="1"/>
              </p:cNvSpPr>
              <p:nvPr/>
            </p:nvSpPr>
            <p:spPr>
              <a:xfrm rot="5400000">
                <a:off x="9480334" y="4398408"/>
                <a:ext cx="446216" cy="3416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0AA97179-A28E-4E7D-F915-B3F66F07A790}"/>
                  </a:ext>
                </a:extLst>
              </p:cNvPr>
              <p:cNvSpPr/>
              <p:nvPr/>
            </p:nvSpPr>
            <p:spPr>
              <a:xfrm>
                <a:off x="11123612" y="2895600"/>
                <a:ext cx="533400" cy="5334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1</m:t>
                          </m:r>
                        </m:sub>
                        <m:sup>
                          <m:r>
                            <a:rPr lang="en-US" b="0" i="1" smtClean="0">
                              <a:latin typeface="Cambria Math" panose="02040503050406030204" pitchFamily="18" charset="0"/>
                            </a:rPr>
                            <m:t>2</m:t>
                          </m:r>
                        </m:sup>
                      </m:sSubSup>
                    </m:oMath>
                  </m:oMathPara>
                </a14:m>
                <a:endParaRPr lang="en-US" dirty="0"/>
              </a:p>
            </p:txBody>
          </p:sp>
        </mc:Choice>
        <mc:Fallback xmlns="">
          <p:sp>
            <p:nvSpPr>
              <p:cNvPr id="35" name="Oval 34">
                <a:extLst>
                  <a:ext uri="{FF2B5EF4-FFF2-40B4-BE49-F238E27FC236}">
                    <a16:creationId xmlns:a16="http://schemas.microsoft.com/office/drawing/2014/main" id="{0AA97179-A28E-4E7D-F915-B3F66F07A790}"/>
                  </a:ext>
                </a:extLst>
              </p:cNvPr>
              <p:cNvSpPr>
                <a:spLocks noRot="1" noChangeAspect="1" noMove="1" noResize="1" noEditPoints="1" noAdjustHandles="1" noChangeArrowheads="1" noChangeShapeType="1" noTextEdit="1"/>
              </p:cNvSpPr>
              <p:nvPr/>
            </p:nvSpPr>
            <p:spPr>
              <a:xfrm>
                <a:off x="11123612" y="2895600"/>
                <a:ext cx="533400" cy="533400"/>
              </a:xfrm>
              <a:prstGeom prst="ellipse">
                <a:avLst/>
              </a:prstGeom>
              <a:blipFill>
                <a:blip r:embed="rId13"/>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CDC0511-7999-89B8-A834-ACA807314E50}"/>
                  </a:ext>
                </a:extLst>
              </p:cNvPr>
              <p:cNvSpPr txBox="1"/>
              <p:nvPr/>
            </p:nvSpPr>
            <p:spPr>
              <a:xfrm>
                <a:off x="8293402" y="3395306"/>
                <a:ext cx="597791" cy="344453"/>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12</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36" name="TextBox 35">
                <a:extLst>
                  <a:ext uri="{FF2B5EF4-FFF2-40B4-BE49-F238E27FC236}">
                    <a16:creationId xmlns:a16="http://schemas.microsoft.com/office/drawing/2014/main" id="{3CDC0511-7999-89B8-A834-ACA807314E50}"/>
                  </a:ext>
                </a:extLst>
              </p:cNvPr>
              <p:cNvSpPr txBox="1">
                <a:spLocks noRot="1" noChangeAspect="1" noMove="1" noResize="1" noEditPoints="1" noAdjustHandles="1" noChangeArrowheads="1" noChangeShapeType="1" noTextEdit="1"/>
              </p:cNvSpPr>
              <p:nvPr/>
            </p:nvSpPr>
            <p:spPr>
              <a:xfrm>
                <a:off x="8293402" y="3395306"/>
                <a:ext cx="597791" cy="344453"/>
              </a:xfrm>
              <a:prstGeom prst="rect">
                <a:avLst/>
              </a:prstGeom>
              <a:blipFill>
                <a:blip r:embed="rId14"/>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905E27E-1FC7-3A57-8C93-506637357BAE}"/>
                  </a:ext>
                </a:extLst>
              </p:cNvPr>
              <p:cNvSpPr txBox="1"/>
              <p:nvPr/>
            </p:nvSpPr>
            <p:spPr>
              <a:xfrm>
                <a:off x="8452701" y="4223937"/>
                <a:ext cx="597791" cy="345287"/>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sub>
                        <m:sup>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37" name="TextBox 36">
                <a:extLst>
                  <a:ext uri="{FF2B5EF4-FFF2-40B4-BE49-F238E27FC236}">
                    <a16:creationId xmlns:a16="http://schemas.microsoft.com/office/drawing/2014/main" id="{A905E27E-1FC7-3A57-8C93-506637357BAE}"/>
                  </a:ext>
                </a:extLst>
              </p:cNvPr>
              <p:cNvSpPr txBox="1">
                <a:spLocks noRot="1" noChangeAspect="1" noMove="1" noResize="1" noEditPoints="1" noAdjustHandles="1" noChangeArrowheads="1" noChangeShapeType="1" noTextEdit="1"/>
              </p:cNvSpPr>
              <p:nvPr/>
            </p:nvSpPr>
            <p:spPr>
              <a:xfrm>
                <a:off x="8452701" y="4223937"/>
                <a:ext cx="597791" cy="345287"/>
              </a:xfrm>
              <a:prstGeom prst="rect">
                <a:avLst/>
              </a:prstGeom>
              <a:blipFill>
                <a:blip r:embed="rId15"/>
                <a:stretch>
                  <a:fillRect b="-3571"/>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090E8DBB-87BE-24D5-9991-CF3B9DB0E70A}"/>
              </a:ext>
            </a:extLst>
          </p:cNvPr>
          <p:cNvCxnSpPr>
            <a:cxnSpLocks/>
            <a:stCxn id="4" idx="6"/>
            <a:endCxn id="35" idx="2"/>
          </p:cNvCxnSpPr>
          <p:nvPr/>
        </p:nvCxnSpPr>
        <p:spPr>
          <a:xfrm flipV="1">
            <a:off x="9904412" y="3162300"/>
            <a:ext cx="1219200" cy="2468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05D3018-D6A3-3AED-84DC-5817845A8F54}"/>
                  </a:ext>
                </a:extLst>
              </p:cNvPr>
              <p:cNvSpPr txBox="1"/>
              <p:nvPr/>
            </p:nvSpPr>
            <p:spPr>
              <a:xfrm>
                <a:off x="9876764" y="2842018"/>
                <a:ext cx="597791" cy="344966"/>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11</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42" name="TextBox 41">
                <a:extLst>
                  <a:ext uri="{FF2B5EF4-FFF2-40B4-BE49-F238E27FC236}">
                    <a16:creationId xmlns:a16="http://schemas.microsoft.com/office/drawing/2014/main" id="{C05D3018-D6A3-3AED-84DC-5817845A8F54}"/>
                  </a:ext>
                </a:extLst>
              </p:cNvPr>
              <p:cNvSpPr txBox="1">
                <a:spLocks noRot="1" noChangeAspect="1" noMove="1" noResize="1" noEditPoints="1" noAdjustHandles="1" noChangeArrowheads="1" noChangeShapeType="1" noTextEdit="1"/>
              </p:cNvSpPr>
              <p:nvPr/>
            </p:nvSpPr>
            <p:spPr>
              <a:xfrm>
                <a:off x="9876764" y="2842018"/>
                <a:ext cx="597791" cy="344966"/>
              </a:xfrm>
              <a:prstGeom prst="rect">
                <a:avLst/>
              </a:prstGeom>
              <a:blipFill>
                <a:blip r:embed="rId16"/>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B687CE01-08C9-56CE-A5E5-82E276123870}"/>
              </a:ext>
            </a:extLst>
          </p:cNvPr>
          <p:cNvCxnSpPr>
            <a:cxnSpLocks/>
            <a:stCxn id="31" idx="6"/>
            <a:endCxn id="35" idx="2"/>
          </p:cNvCxnSpPr>
          <p:nvPr/>
        </p:nvCxnSpPr>
        <p:spPr>
          <a:xfrm flipV="1">
            <a:off x="9907329" y="3162300"/>
            <a:ext cx="1216283" cy="84326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4D2E87C-D19E-BF2C-0AFE-D4CE1AA8E4B1}"/>
              </a:ext>
            </a:extLst>
          </p:cNvPr>
          <p:cNvCxnSpPr>
            <a:cxnSpLocks/>
            <a:stCxn id="32" idx="6"/>
            <a:endCxn id="35" idx="2"/>
          </p:cNvCxnSpPr>
          <p:nvPr/>
        </p:nvCxnSpPr>
        <p:spPr>
          <a:xfrm flipV="1">
            <a:off x="9904412" y="3162300"/>
            <a:ext cx="1219200" cy="191859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3D0065E3-FCD1-3551-772A-3D3552B46970}"/>
                  </a:ext>
                </a:extLst>
              </p:cNvPr>
              <p:cNvSpPr txBox="1"/>
              <p:nvPr/>
            </p:nvSpPr>
            <p:spPr>
              <a:xfrm>
                <a:off x="9724563" y="3527536"/>
                <a:ext cx="597791" cy="344966"/>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11</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51" name="TextBox 50">
                <a:extLst>
                  <a:ext uri="{FF2B5EF4-FFF2-40B4-BE49-F238E27FC236}">
                    <a16:creationId xmlns:a16="http://schemas.microsoft.com/office/drawing/2014/main" id="{3D0065E3-FCD1-3551-772A-3D3552B46970}"/>
                  </a:ext>
                </a:extLst>
              </p:cNvPr>
              <p:cNvSpPr txBox="1">
                <a:spLocks noRot="1" noChangeAspect="1" noMove="1" noResize="1" noEditPoints="1" noAdjustHandles="1" noChangeArrowheads="1" noChangeShapeType="1" noTextEdit="1"/>
              </p:cNvSpPr>
              <p:nvPr/>
            </p:nvSpPr>
            <p:spPr>
              <a:xfrm>
                <a:off x="9724563" y="3527536"/>
                <a:ext cx="597791" cy="344966"/>
              </a:xfrm>
              <a:prstGeom prst="rect">
                <a:avLst/>
              </a:prstGeom>
              <a:blipFill>
                <a:blip r:embed="rId16"/>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1CACB02-5223-6408-222C-5B394D882A7B}"/>
                  </a:ext>
                </a:extLst>
              </p:cNvPr>
              <p:cNvSpPr txBox="1"/>
              <p:nvPr/>
            </p:nvSpPr>
            <p:spPr>
              <a:xfrm>
                <a:off x="9687621" y="4495886"/>
                <a:ext cx="597791" cy="344966"/>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2</m:t>
                          </m:r>
                        </m:sup>
                      </m:sSubSup>
                    </m:oMath>
                  </m:oMathPara>
                </a14:m>
                <a:endParaRPr lang="en-US" dirty="0">
                  <a:solidFill>
                    <a:schemeClr val="bg1"/>
                  </a:solidFill>
                </a:endParaRPr>
              </a:p>
            </p:txBody>
          </p:sp>
        </mc:Choice>
        <mc:Fallback xmlns="">
          <p:sp>
            <p:nvSpPr>
              <p:cNvPr id="52" name="TextBox 51">
                <a:extLst>
                  <a:ext uri="{FF2B5EF4-FFF2-40B4-BE49-F238E27FC236}">
                    <a16:creationId xmlns:a16="http://schemas.microsoft.com/office/drawing/2014/main" id="{21CACB02-5223-6408-222C-5B394D882A7B}"/>
                  </a:ext>
                </a:extLst>
              </p:cNvPr>
              <p:cNvSpPr txBox="1">
                <a:spLocks noRot="1" noChangeAspect="1" noMove="1" noResize="1" noEditPoints="1" noAdjustHandles="1" noChangeArrowheads="1" noChangeShapeType="1" noTextEdit="1"/>
              </p:cNvSpPr>
              <p:nvPr/>
            </p:nvSpPr>
            <p:spPr>
              <a:xfrm>
                <a:off x="9687621" y="4495886"/>
                <a:ext cx="597791" cy="344966"/>
              </a:xfrm>
              <a:prstGeom prst="rect">
                <a:avLst/>
              </a:prstGeom>
              <a:blipFill>
                <a:blip r:embed="rId17"/>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407653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2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920"/>
              <a:buNone/>
            </a:pPr>
            <a:r>
              <a:rPr lang="en-US" dirty="0"/>
              <a:t>Activation Functions</a:t>
            </a:r>
            <a:endParaRPr dirty="0"/>
          </a:p>
        </p:txBody>
      </p:sp>
      <p:sp>
        <p:nvSpPr>
          <p:cNvPr id="1436" name="Google Shape;1436;p2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4400"/>
              <a:buFont typeface="Century Gothic"/>
              <a:buNone/>
            </a:pPr>
            <a:r>
              <a:rPr lang="en-US" dirty="0"/>
              <a:t>Basic Neural Network Elements</a:t>
            </a:r>
            <a:endParaRPr dirty="0"/>
          </a:p>
        </p:txBody>
      </p:sp>
    </p:spTree>
    <p:extLst>
      <p:ext uri="{BB962C8B-B14F-4D97-AF65-F5344CB8AC3E}">
        <p14:creationId xmlns:p14="http://schemas.microsoft.com/office/powerpoint/2010/main" val="309380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073B5-8B8E-3C85-9B8D-2B3307D4DF8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B496B07-D929-FE7F-9E34-D8BED08322A0}"/>
                  </a:ext>
                </a:extLst>
              </p:cNvPr>
              <p:cNvSpPr>
                <a:spLocks noGrp="1"/>
              </p:cNvSpPr>
              <p:nvPr>
                <p:ph idx="1"/>
              </p:nvPr>
            </p:nvSpPr>
            <p:spPr>
              <a:xfrm>
                <a:off x="1522414" y="1905000"/>
                <a:ext cx="10210798" cy="4419600"/>
              </a:xfrm>
            </p:spPr>
            <p:txBody>
              <a:bodyPr>
                <a:noAutofit/>
              </a:bodyPr>
              <a:lstStyle/>
              <a:p>
                <a:pPr marL="301752" lvl="1" indent="0">
                  <a:buNone/>
                </a:pPr>
                <a:r>
                  <a:rPr lang="en-US" b="1" dirty="0"/>
                  <a:t>A better strategy for weight initialization</a:t>
                </a:r>
                <a:r>
                  <a:rPr lang="en-US" dirty="0"/>
                  <a:t>:</a:t>
                </a:r>
              </a:p>
              <a:p>
                <a:pPr marL="301752" lvl="1" indent="0">
                  <a:buNone/>
                </a:pPr>
                <a:endParaRPr lang="en-US" dirty="0"/>
              </a:p>
              <a:p>
                <a:pPr marL="301752" lvl="1" indent="0">
                  <a:buNone/>
                </a:pPr>
                <a:r>
                  <a:rPr lang="en-US" dirty="0"/>
                  <a:t>For a layer k and a neuron </a:t>
                </a:r>
                <a:r>
                  <a:rPr lang="en-US" dirty="0" err="1"/>
                  <a:t>i</a:t>
                </a:r>
                <a:r>
                  <a:rPr lang="en-US" dirty="0"/>
                  <a:t>, the variance will be:</a:t>
                </a:r>
              </a:p>
              <a:p>
                <a:pPr marL="301752" lvl="1" indent="0">
                  <a:buNone/>
                </a:pPr>
                <a:endParaRPr lang="en-US" dirty="0"/>
              </a:p>
              <a:p>
                <a:pPr marL="301752" lvl="1" indent="0">
                  <a:buNone/>
                </a:pPr>
                <a:r>
                  <a:rPr lang="en-US" dirty="0"/>
                  <a:t> 				</a:t>
                </a:r>
                <a14:m>
                  <m:oMath xmlns:m="http://schemas.openxmlformats.org/officeDocument/2006/math">
                    <m:r>
                      <a:rPr lang="en-US" i="1">
                        <a:latin typeface="Cambria Math" panose="02040503050406030204" pitchFamily="18" charset="0"/>
                      </a:rPr>
                      <m:t>𝑣𝑎𝑟</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b="0" i="1" smtClean="0">
                                <a:latin typeface="Cambria Math" panose="02040503050406030204" pitchFamily="18" charset="0"/>
                              </a:rPr>
                              <m:t>𝑖</m:t>
                            </m:r>
                          </m:sub>
                          <m:sup>
                            <m:r>
                              <a:rPr lang="en-US" b="0" i="1" smtClean="0">
                                <a:latin typeface="Cambria Math" panose="02040503050406030204" pitchFamily="18" charset="0"/>
                              </a:rPr>
                              <m:t>𝑘</m:t>
                            </m:r>
                          </m:sup>
                        </m:sSubSup>
                      </m:e>
                    </m:d>
                    <m:r>
                      <a:rPr lang="en-US" i="1">
                        <a:latin typeface="Cambria Math" panose="02040503050406030204" pitchFamily="18" charset="0"/>
                      </a:rPr>
                      <m:t> </m:t>
                    </m:r>
                    <m:r>
                      <a:rPr lang="en-US" b="0" i="0"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𝑤</m:t>
                                </m:r>
                              </m:e>
                            </m:d>
                          </m:e>
                        </m:d>
                      </m:e>
                      <m:sup>
                        <m:r>
                          <a:rPr lang="en-US" b="0" i="1" smtClean="0">
                            <a:solidFill>
                              <a:schemeClr val="bg1"/>
                            </a:solidFill>
                            <a:latin typeface="Cambria Math" panose="02040503050406030204" pitchFamily="18" charset="0"/>
                          </a:rPr>
                          <m:t>𝑘</m:t>
                        </m:r>
                      </m:sup>
                    </m:sSup>
                    <m:r>
                      <a:rPr lang="en-US" b="0" i="1" smtClean="0">
                        <a:solidFill>
                          <a:schemeClr val="bg1"/>
                        </a:solidFill>
                        <a:latin typeface="Cambria Math" panose="02040503050406030204" pitchFamily="18" charset="0"/>
                      </a:rPr>
                      <m:t> </m:t>
                    </m:r>
                    <m:r>
                      <a:rPr lang="en-US" i="1">
                        <a:latin typeface="Cambria Math" panose="02040503050406030204" pitchFamily="18" charset="0"/>
                      </a:rPr>
                      <m:t>𝑣𝑎𝑟</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pPr marL="301752" lvl="1" indent="0">
                  <a:buNone/>
                </a:pPr>
                <a:endParaRPr lang="en-US" dirty="0"/>
              </a:p>
              <a:p>
                <a:pPr marL="301752" lvl="1" indent="0">
                  <a:buNone/>
                </a:pPr>
                <a:r>
                  <a:rPr lang="en-US" dirty="0"/>
                  <a:t>To make sure that the variance doesn’t explode , nor it diminishes , </a:t>
                </a:r>
                <a14:m>
                  <m:oMath xmlns:m="http://schemas.openxmlformats.org/officeDocument/2006/math">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𝑤</m:t>
                        </m:r>
                      </m:e>
                    </m:d>
                    <m:r>
                      <a:rPr lang="en-US" i="1">
                        <a:latin typeface="Cambria Math" panose="02040503050406030204" pitchFamily="18" charset="0"/>
                      </a:rPr>
                      <m:t> </m:t>
                    </m:r>
                  </m:oMath>
                </a14:m>
                <a:r>
                  <a:rPr lang="en-US" dirty="0"/>
                  <a:t>must be 1</a:t>
                </a:r>
              </a:p>
              <a:p>
                <a:pPr marL="301752" lvl="1" indent="0">
                  <a:buNone/>
                </a:pPr>
                <a:r>
                  <a:rPr lang="en-US" b="0"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𝑣𝑎𝑟</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oMath>
                </a14:m>
                <a:endParaRPr lang="en-US" dirty="0"/>
              </a:p>
              <a:p>
                <a:pPr marL="301752" lvl="1" indent="0">
                  <a:buNone/>
                </a:pPr>
                <a:r>
                  <a:rPr lang="en-US" dirty="0"/>
                  <a:t>So, the weights must be initialized using</a:t>
                </a:r>
              </a:p>
              <a:p>
                <a:pPr marL="301752" lvl="1" indent="0">
                  <a:buNone/>
                </a:pPr>
                <a:r>
                  <a:rPr lang="en-US" dirty="0"/>
                  <a:t>				 </a:t>
                </a:r>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=0</m:t>
                    </m:r>
                  </m:oMath>
                </a14:m>
                <a:r>
                  <a:rPr lang="en-US" dirty="0"/>
                  <a:t> and </a:t>
                </a:r>
                <a14:m>
                  <m:oMath xmlns:m="http://schemas.openxmlformats.org/officeDocument/2006/math">
                    <m:r>
                      <a:rPr lang="en-US" b="0" i="1" smtClean="0">
                        <a:latin typeface="Cambria Math" panose="02040503050406030204" pitchFamily="18" charset="0"/>
                      </a:rPr>
                      <m:t>𝜎</m:t>
                    </m:r>
                    <m:r>
                      <a:rPr lang="en-US" b="0" i="0" smtClean="0">
                        <a:latin typeface="Cambria Math" panose="02040503050406030204" pitchFamily="18" charset="0"/>
                      </a:rPr>
                      <m:t> </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oMath>
                </a14:m>
                <a:endParaRPr lang="en-US" dirty="0"/>
              </a:p>
              <a:p>
                <a:pPr marL="301752" lvl="1" indent="0">
                  <a:buNone/>
                </a:pPr>
                <a:endParaRPr lang="en-US" dirty="0"/>
              </a:p>
            </p:txBody>
          </p:sp>
        </mc:Choice>
        <mc:Fallback xmlns="">
          <p:sp>
            <p:nvSpPr>
              <p:cNvPr id="9" name="Content Placeholder 8">
                <a:extLst>
                  <a:ext uri="{FF2B5EF4-FFF2-40B4-BE49-F238E27FC236}">
                    <a16:creationId xmlns:a16="http://schemas.microsoft.com/office/drawing/2014/main" id="{0B496B07-D929-FE7F-9E34-D8BED08322A0}"/>
                  </a:ext>
                </a:extLst>
              </p:cNvPr>
              <p:cNvSpPr>
                <a:spLocks noGrp="1" noRot="1" noChangeAspect="1" noMove="1" noResize="1" noEditPoints="1" noAdjustHandles="1" noChangeArrowheads="1" noChangeShapeType="1" noTextEdit="1"/>
              </p:cNvSpPr>
              <p:nvPr>
                <p:ph idx="1"/>
              </p:nvPr>
            </p:nvSpPr>
            <p:spPr>
              <a:xfrm>
                <a:off x="1522414" y="1905000"/>
                <a:ext cx="10210798" cy="4419600"/>
              </a:xfrm>
              <a:blipFill>
                <a:blip r:embed="rId3"/>
                <a:stretch>
                  <a:fillRect t="-171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64A5E38-1D64-D7F7-6EAE-18F48CA0C1F9}"/>
              </a:ext>
            </a:extLst>
          </p:cNvPr>
          <p:cNvSpPr>
            <a:spLocks noGrp="1"/>
          </p:cNvSpPr>
          <p:nvPr>
            <p:ph type="title"/>
          </p:nvPr>
        </p:nvSpPr>
        <p:spPr/>
        <p:txBody>
          <a:bodyPr/>
          <a:lstStyle/>
          <a:p>
            <a:r>
              <a:rPr lang="en-US" dirty="0"/>
              <a:t>Weight Initialization</a:t>
            </a:r>
          </a:p>
        </p:txBody>
      </p:sp>
    </p:spTree>
    <p:extLst>
      <p:ext uri="{BB962C8B-B14F-4D97-AF65-F5344CB8AC3E}">
        <p14:creationId xmlns:p14="http://schemas.microsoft.com/office/powerpoint/2010/main" val="971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E34FD-BFF4-818C-6FC5-39274B059F2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B0F28EC9-FDFC-A8B2-C6C0-A0AA7FA65950}"/>
                  </a:ext>
                </a:extLst>
              </p:cNvPr>
              <p:cNvSpPr>
                <a:spLocks noGrp="1"/>
              </p:cNvSpPr>
              <p:nvPr>
                <p:ph idx="1"/>
              </p:nvPr>
            </p:nvSpPr>
            <p:spPr>
              <a:xfrm>
                <a:off x="1522414" y="1905000"/>
                <a:ext cx="9144000" cy="4419600"/>
              </a:xfrm>
            </p:spPr>
            <p:txBody>
              <a:bodyPr>
                <a:normAutofit/>
              </a:bodyPr>
              <a:lstStyle/>
              <a:p>
                <a:pPr marL="301752" lvl="1" indent="0">
                  <a:buNone/>
                </a:pPr>
                <a:r>
                  <a:rPr lang="en-US" dirty="0"/>
                  <a:t>Activation values for each layer initialized using a normal distribution with mean 0 and </a:t>
                </a:r>
                <a:r>
                  <a:rPr lang="en-US" dirty="0" err="1"/>
                  <a:t>stdev</a:t>
                </a:r>
                <a:r>
                  <a:rPr lang="en-US" dirty="0"/>
                  <a:t>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𝑛</m:t>
                            </m:r>
                          </m:e>
                        </m:rad>
                      </m:den>
                    </m:f>
                  </m:oMath>
                </a14:m>
                <a:endParaRPr lang="en-US" dirty="0"/>
              </a:p>
              <a:p>
                <a:pPr marL="301752" lvl="1" indent="0">
                  <a:buNone/>
                </a:pPr>
                <a:endParaRPr lang="en-US" dirty="0"/>
              </a:p>
              <a:p>
                <a:pPr marL="301752" lvl="1" indent="0">
                  <a:buNone/>
                </a:pPr>
                <a:r>
                  <a:rPr lang="en-US" dirty="0"/>
                  <a:t>This is called LeCun initialization</a:t>
                </a:r>
              </a:p>
              <a:p>
                <a:pPr marL="301752" lvl="1" indent="0">
                  <a:buNone/>
                </a:pPr>
                <a:r>
                  <a:rPr lang="en-US" dirty="0"/>
                  <a:t>For a 5-layer network activation values have consistent values</a:t>
                </a:r>
              </a:p>
              <a:p>
                <a:pPr marL="301752" lvl="1" indent="0">
                  <a:buNone/>
                </a:pPr>
                <a:endParaRPr lang="en-US" dirty="0"/>
              </a:p>
            </p:txBody>
          </p:sp>
        </mc:Choice>
        <mc:Fallback xmlns="">
          <p:sp>
            <p:nvSpPr>
              <p:cNvPr id="9" name="Content Placeholder 8">
                <a:extLst>
                  <a:ext uri="{FF2B5EF4-FFF2-40B4-BE49-F238E27FC236}">
                    <a16:creationId xmlns:a16="http://schemas.microsoft.com/office/drawing/2014/main" id="{B0F28EC9-FDFC-A8B2-C6C0-A0AA7FA65950}"/>
                  </a:ext>
                </a:extLst>
              </p:cNvPr>
              <p:cNvSpPr>
                <a:spLocks noGrp="1" noRot="1" noChangeAspect="1" noMove="1" noResize="1" noEditPoints="1" noAdjustHandles="1" noChangeArrowheads="1" noChangeShapeType="1" noTextEdit="1"/>
              </p:cNvSpPr>
              <p:nvPr>
                <p:ph idx="1"/>
              </p:nvPr>
            </p:nvSpPr>
            <p:spPr>
              <a:xfrm>
                <a:off x="1522414" y="1905000"/>
                <a:ext cx="9144000" cy="4419600"/>
              </a:xfrm>
              <a:blipFill>
                <a:blip r:embed="rId2"/>
                <a:stretch>
                  <a:fillRect t="-1719"/>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C465EB40-EC09-7DEF-8264-67F177B4EA56}"/>
              </a:ext>
            </a:extLst>
          </p:cNvPr>
          <p:cNvSpPr>
            <a:spLocks noGrp="1"/>
          </p:cNvSpPr>
          <p:nvPr>
            <p:ph type="title"/>
          </p:nvPr>
        </p:nvSpPr>
        <p:spPr/>
        <p:txBody>
          <a:bodyPr/>
          <a:lstStyle/>
          <a:p>
            <a:r>
              <a:rPr lang="en-US" dirty="0"/>
              <a:t>Weight Initialization</a:t>
            </a:r>
          </a:p>
        </p:txBody>
      </p:sp>
      <p:pic>
        <p:nvPicPr>
          <p:cNvPr id="3" name="Picture 2">
            <a:extLst>
              <a:ext uri="{FF2B5EF4-FFF2-40B4-BE49-F238E27FC236}">
                <a16:creationId xmlns:a16="http://schemas.microsoft.com/office/drawing/2014/main" id="{CCB28D93-6D82-705D-CB0E-7603FC195CFD}"/>
              </a:ext>
            </a:extLst>
          </p:cNvPr>
          <p:cNvPicPr>
            <a:picLocks noChangeAspect="1"/>
          </p:cNvPicPr>
          <p:nvPr/>
        </p:nvPicPr>
        <p:blipFill>
          <a:blip r:embed="rId3"/>
          <a:stretch>
            <a:fillRect/>
          </a:stretch>
        </p:blipFill>
        <p:spPr>
          <a:xfrm>
            <a:off x="1903411" y="3962400"/>
            <a:ext cx="9082705" cy="2209800"/>
          </a:xfrm>
          <a:prstGeom prst="rect">
            <a:avLst/>
          </a:prstGeom>
        </p:spPr>
      </p:pic>
    </p:spTree>
    <p:extLst>
      <p:ext uri="{BB962C8B-B14F-4D97-AF65-F5344CB8AC3E}">
        <p14:creationId xmlns:p14="http://schemas.microsoft.com/office/powerpoint/2010/main" val="354857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347E1C-F912-A8EF-4BF9-1505CC64C654}"/>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1E1969-B16B-60C4-147A-9D9AE9DC84C1}"/>
              </a:ext>
            </a:extLst>
          </p:cNvPr>
          <p:cNvSpPr>
            <a:spLocks noGrp="1"/>
          </p:cNvSpPr>
          <p:nvPr>
            <p:ph idx="1"/>
          </p:nvPr>
        </p:nvSpPr>
        <p:spPr>
          <a:xfrm>
            <a:off x="1522412" y="1691640"/>
            <a:ext cx="9144000" cy="4693920"/>
          </a:xfrm>
        </p:spPr>
        <p:txBody>
          <a:bodyPr/>
          <a:lstStyle/>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p:sp>
        <p:nvSpPr>
          <p:cNvPr id="3" name="Title 2">
            <a:extLst>
              <a:ext uri="{FF2B5EF4-FFF2-40B4-BE49-F238E27FC236}">
                <a16:creationId xmlns:a16="http://schemas.microsoft.com/office/drawing/2014/main" id="{DAFB878C-7661-16FC-BA31-135316E4835F}"/>
              </a:ext>
            </a:extLst>
          </p:cNvPr>
          <p:cNvSpPr>
            <a:spLocks noGrp="1"/>
          </p:cNvSpPr>
          <p:nvPr>
            <p:ph type="title"/>
          </p:nvPr>
        </p:nvSpPr>
        <p:spPr/>
        <p:txBody>
          <a:bodyPr/>
          <a:lstStyle/>
          <a:p>
            <a:r>
              <a:rPr lang="en-US" dirty="0"/>
              <a:t>Weight Initialization</a:t>
            </a:r>
          </a:p>
        </p:txBody>
      </p:sp>
      <mc:AlternateContent xmlns:mc="http://schemas.openxmlformats.org/markup-compatibility/2006" xmlns:a14="http://schemas.microsoft.com/office/drawing/2010/main">
        <mc:Choice Requires="a14">
          <p:sp>
            <p:nvSpPr>
              <p:cNvPr id="73" name="Content Placeholder 1">
                <a:extLst>
                  <a:ext uri="{FF2B5EF4-FFF2-40B4-BE49-F238E27FC236}">
                    <a16:creationId xmlns:a16="http://schemas.microsoft.com/office/drawing/2014/main" id="{1EB6E80A-BADA-76C5-98ED-EC0F616BEA94}"/>
                  </a:ext>
                </a:extLst>
              </p:cNvPr>
              <p:cNvSpPr txBox="1">
                <a:spLocks/>
              </p:cNvSpPr>
              <p:nvPr/>
            </p:nvSpPr>
            <p:spPr>
              <a:xfrm>
                <a:off x="1098552" y="1706402"/>
                <a:ext cx="10710860" cy="469392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lvl="2"/>
                <a:r>
                  <a:rPr lang="en-US" sz="2000" b="1" dirty="0">
                    <a:sym typeface="Wingdings" panose="05000000000000000000" pitchFamily="2" charset="2"/>
                  </a:rPr>
                  <a:t>A better strategy for weight initialization:</a:t>
                </a:r>
                <a:endParaRPr lang="en-US" sz="2000" dirty="0">
                  <a:sym typeface="Wingdings" panose="05000000000000000000" pitchFamily="2" charset="2"/>
                </a:endParaRPr>
              </a:p>
              <a:p>
                <a:pPr lvl="2">
                  <a:buFont typeface="Arial" panose="020B0604020202020204" pitchFamily="34" charset="0"/>
                  <a:buChar char="•"/>
                </a:pPr>
                <a:r>
                  <a:rPr lang="en-US" sz="2000" dirty="0">
                    <a:sym typeface="Wingdings" panose="05000000000000000000" pitchFamily="2" charset="2"/>
                  </a:rPr>
                  <a:t>An improvement of this strategy was proposed by X. </a:t>
                </a:r>
                <a:r>
                  <a:rPr lang="en-US" sz="2000" dirty="0" err="1">
                    <a:sym typeface="Wingdings" panose="05000000000000000000" pitchFamily="2" charset="2"/>
                  </a:rPr>
                  <a:t>Glorot</a:t>
                </a:r>
                <a:r>
                  <a:rPr lang="en-US" sz="2000" dirty="0">
                    <a:sym typeface="Wingdings" panose="05000000000000000000" pitchFamily="2" charset="2"/>
                  </a:rPr>
                  <a:t> and Y. Bengio</a:t>
                </a:r>
              </a:p>
              <a:p>
                <a:pPr marL="548640" lvl="2" indent="0">
                  <a:buNone/>
                </a:pPr>
                <a:endParaRPr lang="en-US" sz="2000" i="1" dirty="0">
                  <a:latin typeface="Cambria Math" panose="02040503050406030204" pitchFamily="18" charset="0"/>
                </a:endParaRPr>
              </a:p>
              <a:p>
                <a:pPr marL="548640" lvl="2" indent="0">
                  <a:buNone/>
                </a:pPr>
                <a:r>
                  <a:rPr lang="en-US" sz="2000" i="1" dirty="0">
                    <a:latin typeface="Cambria Math" panose="02040503050406030204" pitchFamily="18" charset="0"/>
                  </a:rPr>
                  <a:t>	Backpropagation of error:</a:t>
                </a:r>
              </a:p>
              <a:p>
                <a:pPr marL="548640" lvl="2" indent="0">
                  <a:buNone/>
                </a:pPr>
                <a14:m>
                  <m:oMathPara xmlns:m="http://schemas.openxmlformats.org/officeDocument/2006/math">
                    <m:oMathParaPr>
                      <m:jc m:val="centerGroup"/>
                    </m:oMathParaPr>
                    <m:oMath xmlns:m="http://schemas.openxmlformats.org/officeDocument/2006/math">
                      <m:sSubSup>
                        <m:sSubSupPr>
                          <m:ctrlPr>
                            <a:rPr lang="en-US" sz="2000" b="0" i="1" smtClean="0">
                              <a:solidFill>
                                <a:schemeClr val="bg1"/>
                              </a:solidFill>
                              <a:latin typeface="Cambria Math" panose="02040503050406030204" pitchFamily="18" charset="0"/>
                            </a:rPr>
                          </m:ctrlPr>
                        </m:sSubSupPr>
                        <m:e>
                          <m:r>
                            <a:rPr lang="en-US" sz="2000" b="0" i="1" smtClean="0">
                              <a:solidFill>
                                <a:schemeClr val="bg1"/>
                              </a:solidFill>
                              <a:latin typeface="Cambria Math" panose="02040503050406030204" pitchFamily="18" charset="0"/>
                            </a:rPr>
                            <m:t>𝛿</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r>
                        <a:rPr lang="en-US" sz="2000" b="0" i="1" smtClean="0">
                          <a:solidFill>
                            <a:schemeClr val="bg1"/>
                          </a:solidFill>
                          <a:latin typeface="Cambria Math" panose="02040503050406030204" pitchFamily="18" charset="0"/>
                        </a:rPr>
                        <m:t>=</m:t>
                      </m:r>
                      <m:f>
                        <m:fPr>
                          <m:ctrlPr>
                            <a:rPr lang="en-US" sz="2000" i="1" smtClean="0">
                              <a:solidFill>
                                <a:schemeClr val="bg1"/>
                              </a:solidFill>
                              <a:latin typeface="Cambria Math" panose="02040503050406030204" pitchFamily="18" charset="0"/>
                            </a:rPr>
                          </m:ctrlPr>
                        </m:fPr>
                        <m:num>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𝐶</m:t>
                          </m:r>
                        </m:num>
                        <m:den>
                          <m:r>
                            <a:rPr lang="en-US" sz="2000" i="1">
                              <a:solidFill>
                                <a:schemeClr val="bg1"/>
                              </a:solidFill>
                              <a:latin typeface="Cambria Math" panose="02040503050406030204" pitchFamily="18" charset="0"/>
                            </a:rPr>
                            <m:t>𝜕</m:t>
                          </m:r>
                          <m:sSubSup>
                            <m:sSubSupPr>
                              <m:ctrlPr>
                                <a:rPr lang="en-US" sz="2000" i="1">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𝑧</m:t>
                              </m:r>
                            </m:e>
                            <m:sub>
                              <m:r>
                                <a:rPr lang="en-US" sz="2000" i="1">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den>
                      </m:f>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𝑎</m:t>
                          </m:r>
                        </m:e>
                        <m:sup>
                          <m:r>
                            <a:rPr lang="en-US" sz="2000" i="1">
                              <a:solidFill>
                                <a:schemeClr val="bg1"/>
                              </a:solidFill>
                              <a:latin typeface="Cambria Math" panose="02040503050406030204" pitchFamily="18" charset="0"/>
                            </a:rPr>
                            <m:t>′</m:t>
                          </m:r>
                        </m:sup>
                      </m:sSup>
                      <m:d>
                        <m:dPr>
                          <m:ctrlPr>
                            <a:rPr lang="en-US" sz="2000" i="1">
                              <a:solidFill>
                                <a:schemeClr val="bg1"/>
                              </a:solidFill>
                              <a:latin typeface="Cambria Math" panose="02040503050406030204" pitchFamily="18" charset="0"/>
                            </a:rPr>
                          </m:ctrlPr>
                        </m:dPr>
                        <m:e>
                          <m:sSubSup>
                            <m:sSubSupPr>
                              <m:ctrlPr>
                                <a:rPr lang="en-US" sz="2000" i="1">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𝑧</m:t>
                              </m:r>
                            </m:e>
                            <m:sub>
                              <m:r>
                                <a:rPr lang="en-US" sz="2000" b="0" i="1" smtClean="0">
                                  <a:solidFill>
                                    <a:schemeClr val="bg1"/>
                                  </a:solidFill>
                                  <a:latin typeface="Cambria Math" panose="02040503050406030204" pitchFamily="18" charset="0"/>
                                </a:rPr>
                                <m:t>𝑖</m:t>
                              </m:r>
                            </m:sub>
                            <m:sup>
                              <m:r>
                                <a:rPr lang="en-US" sz="2000" b="0" i="1" smtClean="0">
                                  <a:solidFill>
                                    <a:schemeClr val="bg1"/>
                                  </a:solidFill>
                                  <a:latin typeface="Cambria Math" panose="02040503050406030204" pitchFamily="18" charset="0"/>
                                </a:rPr>
                                <m:t>𝑙</m:t>
                              </m:r>
                            </m:sup>
                          </m:sSubSup>
                        </m:e>
                      </m:d>
                      <m:nary>
                        <m:naryPr>
                          <m:chr m:val="∑"/>
                          <m:supHide m:val="on"/>
                          <m:ctrlPr>
                            <a:rPr lang="en-US" sz="2000" i="1">
                              <a:solidFill>
                                <a:schemeClr val="bg1"/>
                              </a:solidFill>
                              <a:latin typeface="Cambria Math" panose="02040503050406030204" pitchFamily="18" charset="0"/>
                            </a:rPr>
                          </m:ctrlPr>
                        </m:naryPr>
                        <m:sub>
                          <m:r>
                            <a:rPr lang="en-US" sz="2000" i="1">
                              <a:solidFill>
                                <a:schemeClr val="bg1"/>
                              </a:solidFill>
                              <a:latin typeface="Cambria Math" panose="02040503050406030204" pitchFamily="18" charset="0"/>
                            </a:rPr>
                            <m:t>𝑘</m:t>
                          </m:r>
                        </m:sub>
                        <m:sup/>
                        <m:e>
                          <m:sSubSup>
                            <m:sSubSupPr>
                              <m:ctrlPr>
                                <a:rPr lang="en-US" sz="2000" b="0" i="1" smtClean="0">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𝑤</m:t>
                              </m:r>
                            </m:e>
                            <m:sub>
                              <m:r>
                                <a:rPr lang="en-US" sz="2000" i="1">
                                  <a:solidFill>
                                    <a:schemeClr val="bg1"/>
                                  </a:solidFill>
                                  <a:latin typeface="Cambria Math" panose="02040503050406030204" pitchFamily="18" charset="0"/>
                                </a:rPr>
                                <m:t>𝑖𝑘</m:t>
                              </m:r>
                            </m:sub>
                            <m:sup>
                              <m:r>
                                <a:rPr lang="en-US" sz="2000" b="0" i="1" smtClean="0">
                                  <a:solidFill>
                                    <a:schemeClr val="bg1"/>
                                  </a:solidFill>
                                  <a:latin typeface="Cambria Math" panose="02040503050406030204" pitchFamily="18" charset="0"/>
                                </a:rPr>
                                <m:t>𝑙</m:t>
                              </m:r>
                              <m:r>
                                <a:rPr lang="en-US" sz="2000" b="0" i="1" smtClean="0">
                                  <a:solidFill>
                                    <a:schemeClr val="bg1"/>
                                  </a:solidFill>
                                  <a:latin typeface="Cambria Math" panose="02040503050406030204" pitchFamily="18" charset="0"/>
                                </a:rPr>
                                <m:t>+1</m:t>
                              </m:r>
                            </m:sup>
                          </m:sSubSup>
                          <m:r>
                            <a:rPr lang="en-US" sz="2000" b="0" i="1" smtClean="0">
                              <a:solidFill>
                                <a:schemeClr val="bg1"/>
                              </a:solidFill>
                              <a:latin typeface="Cambria Math" panose="02040503050406030204" pitchFamily="18" charset="0"/>
                            </a:rPr>
                            <m:t>⋅</m:t>
                          </m:r>
                          <m:sSubSup>
                            <m:sSubSupPr>
                              <m:ctrlPr>
                                <a:rPr lang="en-US" sz="2000" i="1">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𝛿</m:t>
                              </m:r>
                            </m:e>
                            <m:sub>
                              <m:r>
                                <a:rPr lang="en-US" sz="2000" i="1">
                                  <a:solidFill>
                                    <a:schemeClr val="bg1"/>
                                  </a:solidFill>
                                  <a:latin typeface="Cambria Math" panose="02040503050406030204" pitchFamily="18" charset="0"/>
                                </a:rPr>
                                <m:t>𝑘</m:t>
                              </m:r>
                            </m:sub>
                            <m:sup>
                              <m:r>
                                <a:rPr lang="en-US" sz="2000" i="1">
                                  <a:solidFill>
                                    <a:schemeClr val="bg1"/>
                                  </a:solidFill>
                                  <a:latin typeface="Cambria Math" panose="02040503050406030204" pitchFamily="18" charset="0"/>
                                </a:rPr>
                                <m:t>𝑙</m:t>
                              </m:r>
                              <m:r>
                                <a:rPr lang="en-US" sz="2000" i="1">
                                  <a:solidFill>
                                    <a:schemeClr val="bg1"/>
                                  </a:solidFill>
                                  <a:latin typeface="Cambria Math" panose="02040503050406030204" pitchFamily="18" charset="0"/>
                                </a:rPr>
                                <m:t>+1</m:t>
                              </m:r>
                            </m:sup>
                          </m:sSubSup>
                        </m:e>
                      </m:nary>
                    </m:oMath>
                  </m:oMathPara>
                </a14:m>
                <a:endParaRPr lang="en-US" sz="2000" dirty="0">
                  <a:sym typeface="Wingdings" panose="05000000000000000000" pitchFamily="2" charset="2"/>
                </a:endParaRPr>
              </a:p>
              <a:p>
                <a:pPr marL="548640" lvl="2" indent="0">
                  <a:buNone/>
                </a:pPr>
                <a:endParaRPr lang="en-US" sz="2000" dirty="0">
                  <a:sym typeface="Wingdings" panose="05000000000000000000" pitchFamily="2" charset="2"/>
                </a:endParaRPr>
              </a:p>
              <a:p>
                <a:pPr lvl="2">
                  <a:buFont typeface="Arial" panose="020B0604020202020204" pitchFamily="34" charset="0"/>
                  <a:buChar char="•"/>
                </a:pPr>
                <a:r>
                  <a:rPr lang="en-US" sz="2000" dirty="0">
                    <a:sym typeface="Wingdings" panose="05000000000000000000" pitchFamily="2" charset="2"/>
                  </a:rPr>
                  <a:t>When backpropagating the error, we compute a weighted sum over the error. We can see this as a ”neural network” where the input is the error at the output layer, and goes from output to input. </a:t>
                </a:r>
              </a:p>
              <a:p>
                <a:pPr lvl="2">
                  <a:buFont typeface="Arial" panose="020B0604020202020204" pitchFamily="34" charset="0"/>
                  <a:buChar char="•"/>
                </a:pPr>
                <a:endParaRPr lang="en-US" sz="2000" dirty="0">
                  <a:sym typeface="Wingdings" panose="05000000000000000000" pitchFamily="2" charset="2"/>
                </a:endParaRPr>
              </a:p>
              <a:p>
                <a:pPr lvl="2">
                  <a:buFont typeface="Arial" panose="020B0604020202020204" pitchFamily="34" charset="0"/>
                  <a:buChar char="•"/>
                </a:pPr>
                <a:r>
                  <a:rPr lang="en-US" sz="2000" dirty="0">
                    <a:sym typeface="Wingdings" panose="05000000000000000000" pitchFamily="2" charset="2"/>
                  </a:rPr>
                  <a:t>However, for a neuron, the number of output weights is not necessary the same as the nr of input weights. So they were initialized using a different variance</a:t>
                </a:r>
              </a:p>
              <a:p>
                <a:pPr marL="548640" lvl="2" indent="0">
                  <a:buNone/>
                </a:pPr>
                <a:endParaRPr lang="en-US" sz="2000" dirty="0">
                  <a:sym typeface="Wingdings" panose="05000000000000000000" pitchFamily="2" charset="2"/>
                </a:endParaRPr>
              </a:p>
            </p:txBody>
          </p:sp>
        </mc:Choice>
        <mc:Fallback xmlns="">
          <p:sp>
            <p:nvSpPr>
              <p:cNvPr id="73" name="Content Placeholder 1">
                <a:extLst>
                  <a:ext uri="{FF2B5EF4-FFF2-40B4-BE49-F238E27FC236}">
                    <a16:creationId xmlns:a16="http://schemas.microsoft.com/office/drawing/2014/main" id="{1EB6E80A-BADA-76C5-98ED-EC0F616BEA94}"/>
                  </a:ext>
                </a:extLst>
              </p:cNvPr>
              <p:cNvSpPr txBox="1">
                <a:spLocks noRot="1" noChangeAspect="1" noMove="1" noResize="1" noEditPoints="1" noAdjustHandles="1" noChangeArrowheads="1" noChangeShapeType="1" noTextEdit="1"/>
              </p:cNvSpPr>
              <p:nvPr/>
            </p:nvSpPr>
            <p:spPr>
              <a:xfrm>
                <a:off x="1098552" y="1706402"/>
                <a:ext cx="10710860" cy="4693920"/>
              </a:xfrm>
              <a:prstGeom prst="rect">
                <a:avLst/>
              </a:prstGeom>
              <a:blipFill>
                <a:blip r:embed="rId3"/>
                <a:stretch>
                  <a:fillRect t="-1617" r="-711"/>
                </a:stretch>
              </a:blipFill>
            </p:spPr>
            <p:txBody>
              <a:bodyPr/>
              <a:lstStyle/>
              <a:p>
                <a:r>
                  <a:rPr lang="en-US">
                    <a:noFill/>
                  </a:rPr>
                  <a:t> </a:t>
                </a:r>
              </a:p>
            </p:txBody>
          </p:sp>
        </mc:Fallback>
      </mc:AlternateContent>
    </p:spTree>
    <p:extLst>
      <p:ext uri="{BB962C8B-B14F-4D97-AF65-F5344CB8AC3E}">
        <p14:creationId xmlns:p14="http://schemas.microsoft.com/office/powerpoint/2010/main" val="34808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4009C-1AC7-E6C8-6EDD-29D5DE55E55B}"/>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2F34F4-D72F-B19F-E9C3-F5297BCC1EBF}"/>
              </a:ext>
            </a:extLst>
          </p:cNvPr>
          <p:cNvSpPr>
            <a:spLocks noGrp="1"/>
          </p:cNvSpPr>
          <p:nvPr>
            <p:ph idx="1"/>
          </p:nvPr>
        </p:nvSpPr>
        <p:spPr>
          <a:xfrm>
            <a:off x="1522412" y="1691640"/>
            <a:ext cx="9144000" cy="4693920"/>
          </a:xfrm>
        </p:spPr>
        <p:txBody>
          <a:bodyPr/>
          <a:lstStyle/>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p:sp>
        <p:nvSpPr>
          <p:cNvPr id="3" name="Title 2">
            <a:extLst>
              <a:ext uri="{FF2B5EF4-FFF2-40B4-BE49-F238E27FC236}">
                <a16:creationId xmlns:a16="http://schemas.microsoft.com/office/drawing/2014/main" id="{94F597CB-951E-9260-17E5-613F23C0F446}"/>
              </a:ext>
            </a:extLst>
          </p:cNvPr>
          <p:cNvSpPr>
            <a:spLocks noGrp="1"/>
          </p:cNvSpPr>
          <p:nvPr>
            <p:ph type="title"/>
          </p:nvPr>
        </p:nvSpPr>
        <p:spPr/>
        <p:txBody>
          <a:bodyPr/>
          <a:lstStyle/>
          <a:p>
            <a:r>
              <a:rPr lang="en-US" dirty="0"/>
              <a:t>Weight Initialization</a:t>
            </a:r>
          </a:p>
        </p:txBody>
      </p:sp>
      <mc:AlternateContent xmlns:mc="http://schemas.openxmlformats.org/markup-compatibility/2006" xmlns:a14="http://schemas.microsoft.com/office/drawing/2010/main">
        <mc:Choice Requires="a14">
          <p:sp>
            <p:nvSpPr>
              <p:cNvPr id="73" name="Content Placeholder 1">
                <a:extLst>
                  <a:ext uri="{FF2B5EF4-FFF2-40B4-BE49-F238E27FC236}">
                    <a16:creationId xmlns:a16="http://schemas.microsoft.com/office/drawing/2014/main" id="{07C57613-FAE5-AC00-3937-35BB2F7D5190}"/>
                  </a:ext>
                </a:extLst>
              </p:cNvPr>
              <p:cNvSpPr txBox="1">
                <a:spLocks/>
              </p:cNvSpPr>
              <p:nvPr/>
            </p:nvSpPr>
            <p:spPr>
              <a:xfrm>
                <a:off x="1098552" y="1706402"/>
                <a:ext cx="6024783" cy="469392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lvl="2"/>
                <a:r>
                  <a:rPr lang="en-US" sz="2000" b="1" dirty="0">
                    <a:sym typeface="Wingdings" panose="05000000000000000000" pitchFamily="2" charset="2"/>
                  </a:rPr>
                  <a:t>A better strategy for weight initialization:</a:t>
                </a:r>
              </a:p>
              <a:p>
                <a:pPr marL="1691640" lvl="7" indent="0">
                  <a:buNone/>
                </a:pPr>
                <a:endParaRPr lang="en-US" sz="2000" dirty="0">
                  <a:sym typeface="Wingdings" panose="05000000000000000000" pitchFamily="2" charset="2"/>
                </a:endParaRPr>
              </a:p>
              <a:p>
                <a:pPr marL="548640" lvl="2" indent="0">
                  <a:buNone/>
                </a:pPr>
                <a:r>
                  <a:rPr lang="en-US" sz="2000" dirty="0"/>
                  <a:t>Instead of taking into account just </a:t>
                </a:r>
                <a14:m>
                  <m:oMath xmlns:m="http://schemas.openxmlformats.org/officeDocument/2006/math">
                    <m:r>
                      <a:rPr lang="en-US" sz="2000" b="0" i="1" smtClean="0">
                        <a:solidFill>
                          <a:schemeClr val="bg1"/>
                        </a:solidFill>
                        <a:latin typeface="Cambria Math" panose="02040503050406030204" pitchFamily="18" charset="0"/>
                      </a:rPr>
                      <m:t>𝑓𝑎</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𝑛</m:t>
                        </m:r>
                      </m:e>
                      <m:sub>
                        <m:r>
                          <a:rPr lang="en-US" sz="2000" b="0" i="1" smtClean="0">
                            <a:solidFill>
                              <a:schemeClr val="bg1"/>
                            </a:solidFill>
                            <a:latin typeface="Cambria Math" panose="02040503050406030204" pitchFamily="18" charset="0"/>
                          </a:rPr>
                          <m:t>𝑖𝑛</m:t>
                        </m:r>
                      </m:sub>
                    </m:sSub>
                  </m:oMath>
                </a14:m>
                <a:r>
                  <a:rPr lang="en-US" sz="2000" dirty="0"/>
                  <a:t>, the authors suggest to use the mean of </a:t>
                </a:r>
                <a14:m>
                  <m:oMath xmlns:m="http://schemas.openxmlformats.org/officeDocument/2006/math">
                    <m:r>
                      <a:rPr lang="en-US" sz="2000" b="0" i="0" smtClean="0">
                        <a:latin typeface="Cambria Math" panose="02040503050406030204" pitchFamily="18" charset="0"/>
                      </a:rPr>
                      <m:t>(</m:t>
                    </m:r>
                    <m:r>
                      <a:rPr lang="en-US" sz="2000" i="1">
                        <a:latin typeface="Cambria Math" panose="02040503050406030204" pitchFamily="18" charset="0"/>
                      </a:rPr>
                      <m:t>𝑓𝑎</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𝑖𝑛</m:t>
                        </m:r>
                      </m:sub>
                    </m:sSub>
                    <m:r>
                      <a:rPr lang="en-US" sz="2000" i="1">
                        <a:latin typeface="Cambria Math" panose="02040503050406030204" pitchFamily="18" charset="0"/>
                      </a:rPr>
                      <m:t>+</m:t>
                    </m:r>
                    <m:r>
                      <a:rPr lang="en-US" sz="2000" i="1">
                        <a:latin typeface="Cambria Math" panose="02040503050406030204" pitchFamily="18" charset="0"/>
                      </a:rPr>
                      <m:t>𝑓𝑎</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𝑜𝑢𝑡</m:t>
                        </m:r>
                      </m:sub>
                    </m:sSub>
                  </m:oMath>
                </a14:m>
                <a:r>
                  <a:rPr lang="en-US" sz="2000" dirty="0"/>
                  <a:t>) :</a:t>
                </a:r>
              </a:p>
              <a:p>
                <a:pPr marL="548640" lvl="2" indent="0">
                  <a:buNone/>
                </a:pPr>
                <a:endParaRPr lang="en-US" sz="2000" dirty="0"/>
              </a:p>
              <a:p>
                <a:pPr marL="548640" lvl="2" indent="0">
                  <a:buNone/>
                </a:pPr>
                <a14:m>
                  <m:oMathPara xmlns:m="http://schemas.openxmlformats.org/officeDocument/2006/math">
                    <m:oMathParaPr>
                      <m:jc m:val="centerGroup"/>
                    </m:oMathParaPr>
                    <m:oMath xmlns:m="http://schemas.openxmlformats.org/officeDocument/2006/math">
                      <m:f>
                        <m:fPr>
                          <m:ctrlPr>
                            <a:rPr lang="en-US" sz="2000" b="0" i="1" smtClean="0">
                              <a:solidFill>
                                <a:schemeClr val="bg1"/>
                              </a:solidFill>
                              <a:latin typeface="Cambria Math" panose="02040503050406030204" pitchFamily="18" charset="0"/>
                            </a:rPr>
                          </m:ctrlPr>
                        </m:fPr>
                        <m:num>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𝑓𝑎</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𝑛</m:t>
                                  </m:r>
                                </m:e>
                                <m:sub>
                                  <m:r>
                                    <a:rPr lang="en-US" sz="2000" b="0" i="1" smtClean="0">
                                      <a:solidFill>
                                        <a:schemeClr val="bg1"/>
                                      </a:solidFill>
                                      <a:latin typeface="Cambria Math" panose="02040503050406030204" pitchFamily="18" charset="0"/>
                                    </a:rPr>
                                    <m:t>𝑖𝑛</m:t>
                                  </m:r>
                                </m:sub>
                              </m:sSub>
                              <m:r>
                                <a:rPr lang="en-US" sz="2000" b="0" i="1" smtClean="0">
                                  <a:solidFill>
                                    <a:schemeClr val="bg1"/>
                                  </a:solidFill>
                                  <a:latin typeface="Cambria Math" panose="02040503050406030204" pitchFamily="18" charset="0"/>
                                </a:rPr>
                                <m:t>+</m:t>
                              </m:r>
                              <m:r>
                                <a:rPr lang="en-US" sz="2000" i="1">
                                  <a:latin typeface="Cambria Math" panose="02040503050406030204" pitchFamily="18" charset="0"/>
                                </a:rPr>
                                <m:t>𝑓𝑎</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b="0" i="1" smtClean="0">
                                      <a:latin typeface="Cambria Math" panose="02040503050406030204" pitchFamily="18" charset="0"/>
                                    </a:rPr>
                                    <m:t>𝑜𝑢𝑡</m:t>
                                  </m:r>
                                </m:sub>
                              </m:sSub>
                            </m:e>
                          </m:d>
                        </m:num>
                        <m:den>
                          <m:r>
                            <a:rPr lang="en-US" sz="2000" b="0" i="1" smtClean="0">
                              <a:latin typeface="Cambria Math" panose="02040503050406030204" pitchFamily="18" charset="0"/>
                            </a:rPr>
                            <m:t>2</m:t>
                          </m:r>
                        </m:den>
                      </m:f>
                      <m:r>
                        <a:rPr lang="en-US" sz="2000" b="0" i="1" smtClean="0">
                          <a:latin typeface="Cambria Math" panose="02040503050406030204" pitchFamily="18" charset="0"/>
                        </a:rPr>
                        <m:t>𝑣𝑎𝑟</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e>
                      </m:d>
                      <m:r>
                        <a:rPr lang="en-US" sz="2000" b="0" i="1" smtClean="0">
                          <a:latin typeface="Cambria Math" panose="02040503050406030204" pitchFamily="18" charset="0"/>
                        </a:rPr>
                        <m:t>=1</m:t>
                      </m:r>
                    </m:oMath>
                  </m:oMathPara>
                </a14:m>
                <a:endParaRPr lang="en-US" sz="2000" dirty="0"/>
              </a:p>
              <a:p>
                <a:pPr marL="548640" lvl="2" indent="0">
                  <a:buNone/>
                </a:pPr>
                <a:r>
                  <a:rPr lang="en-US" sz="2000" dirty="0"/>
                  <a:t>	</a:t>
                </a:r>
              </a:p>
              <a:p>
                <a:pPr marL="548640" lvl="2" indent="0">
                  <a:buNone/>
                </a:pPr>
                <a:endParaRPr lang="en-US" sz="2000" dirty="0"/>
              </a:p>
              <a:p>
                <a:pPr marL="548640" lvl="2" indent="0">
                  <a:buNone/>
                </a:pPr>
                <a:r>
                  <a:rPr lang="en-US" sz="2000" dirty="0"/>
                  <a:t>So, the weights should be initialized using a normal distribution and :</a:t>
                </a:r>
              </a:p>
              <a:p>
                <a:pPr marL="548640" lvl="2" indent="0">
                  <a:buNone/>
                </a:pPr>
                <a:endParaRPr lang="en-US" sz="2000" dirty="0"/>
              </a:p>
              <a:p>
                <a:pPr marL="548640" lvl="2" indent="0">
                  <a:buNone/>
                </a:pPr>
                <a:endParaRPr lang="en-US" sz="2000" dirty="0"/>
              </a:p>
              <a:p>
                <a:pPr marL="548640" lvl="2" indent="0">
                  <a:buNone/>
                </a:pPr>
                <a:r>
                  <a:rPr lang="en-US" sz="2000" dirty="0"/>
                  <a:t>This is called </a:t>
                </a:r>
                <a:r>
                  <a:rPr lang="en-US" sz="2000" dirty="0" err="1">
                    <a:latin typeface="Arial" panose="020B0604020202020204" pitchFamily="34" charset="0"/>
                    <a:cs typeface="Arial" panose="020B0604020202020204" pitchFamily="34" charset="0"/>
                  </a:rPr>
                  <a:t>xavier</a:t>
                </a:r>
                <a:r>
                  <a:rPr lang="en-US" sz="2000" dirty="0">
                    <a:latin typeface="Arial" panose="020B0604020202020204" pitchFamily="34" charset="0"/>
                    <a:cs typeface="Arial" panose="020B0604020202020204" pitchFamily="34" charset="0"/>
                  </a:rPr>
                  <a:t> normal initialization</a:t>
                </a:r>
                <a:endParaRPr lang="en-US" sz="2000" dirty="0"/>
              </a:p>
              <a:p>
                <a:pPr marL="548640" lvl="2" indent="0">
                  <a:buNone/>
                </a:pPr>
                <a:endParaRPr lang="en-US" sz="2000" dirty="0"/>
              </a:p>
            </p:txBody>
          </p:sp>
        </mc:Choice>
        <mc:Fallback xmlns="">
          <p:sp>
            <p:nvSpPr>
              <p:cNvPr id="73" name="Content Placeholder 1">
                <a:extLst>
                  <a:ext uri="{FF2B5EF4-FFF2-40B4-BE49-F238E27FC236}">
                    <a16:creationId xmlns:a16="http://schemas.microsoft.com/office/drawing/2014/main" id="{07C57613-FAE5-AC00-3937-35BB2F7D5190}"/>
                  </a:ext>
                </a:extLst>
              </p:cNvPr>
              <p:cNvSpPr txBox="1">
                <a:spLocks noRot="1" noChangeAspect="1" noMove="1" noResize="1" noEditPoints="1" noAdjustHandles="1" noChangeArrowheads="1" noChangeShapeType="1" noTextEdit="1"/>
              </p:cNvSpPr>
              <p:nvPr/>
            </p:nvSpPr>
            <p:spPr>
              <a:xfrm>
                <a:off x="1098552" y="1706402"/>
                <a:ext cx="6024783" cy="4693920"/>
              </a:xfrm>
              <a:prstGeom prst="rect">
                <a:avLst/>
              </a:prstGeom>
              <a:blipFill>
                <a:blip r:embed="rId3"/>
                <a:stretch>
                  <a:fillRect t="-1617" r="-1471" b="-6199"/>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AB42EC20-061F-B006-F436-E5FA499AEB6F}"/>
              </a:ext>
            </a:extLst>
          </p:cNvPr>
          <p:cNvSpPr/>
          <p:nvPr/>
        </p:nvSpPr>
        <p:spPr>
          <a:xfrm>
            <a:off x="7608892" y="261662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2A6563D-EF25-5ED7-FEDB-46250E04A185}"/>
              </a:ext>
            </a:extLst>
          </p:cNvPr>
          <p:cNvSpPr/>
          <p:nvPr/>
        </p:nvSpPr>
        <p:spPr>
          <a:xfrm>
            <a:off x="7608892" y="323777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F723451-DF95-2266-0BE6-FB2DCFA96ACB}"/>
              </a:ext>
            </a:extLst>
          </p:cNvPr>
          <p:cNvSpPr/>
          <p:nvPr/>
        </p:nvSpPr>
        <p:spPr>
          <a:xfrm>
            <a:off x="7608892" y="385487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6384BE7-0480-A702-5060-4BD6B4F09AB9}"/>
              </a:ext>
            </a:extLst>
          </p:cNvPr>
          <p:cNvSpPr/>
          <p:nvPr/>
        </p:nvSpPr>
        <p:spPr>
          <a:xfrm>
            <a:off x="8794752" y="230705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53C5D1E-62F5-1A7A-621F-FBFEA1C9F563}"/>
              </a:ext>
            </a:extLst>
          </p:cNvPr>
          <p:cNvSpPr/>
          <p:nvPr/>
        </p:nvSpPr>
        <p:spPr>
          <a:xfrm>
            <a:off x="8794752" y="292820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427DE34-D05A-49DA-7503-B45C827721CC}"/>
              </a:ext>
            </a:extLst>
          </p:cNvPr>
          <p:cNvSpPr/>
          <p:nvPr/>
        </p:nvSpPr>
        <p:spPr>
          <a:xfrm>
            <a:off x="8794752" y="354530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6F0A4D9-0F70-BEBA-12FB-2A05BD9F01B0}"/>
              </a:ext>
            </a:extLst>
          </p:cNvPr>
          <p:cNvSpPr/>
          <p:nvPr/>
        </p:nvSpPr>
        <p:spPr>
          <a:xfrm>
            <a:off x="8794752" y="417122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053CB-510F-CBAD-5CF8-BA42E9652A87}"/>
              </a:ext>
            </a:extLst>
          </p:cNvPr>
          <p:cNvSpPr/>
          <p:nvPr/>
        </p:nvSpPr>
        <p:spPr>
          <a:xfrm>
            <a:off x="9980612" y="230705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99F590E-DFC1-2089-A6D1-FD66394AEAFC}"/>
              </a:ext>
            </a:extLst>
          </p:cNvPr>
          <p:cNvSpPr/>
          <p:nvPr/>
        </p:nvSpPr>
        <p:spPr>
          <a:xfrm>
            <a:off x="9980612" y="292820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55AA055-234A-1644-E3B1-91FED0ACFD69}"/>
              </a:ext>
            </a:extLst>
          </p:cNvPr>
          <p:cNvSpPr/>
          <p:nvPr/>
        </p:nvSpPr>
        <p:spPr>
          <a:xfrm>
            <a:off x="9980612" y="354530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6B7E0599-F435-0B8C-23F8-8F8FE4122985}"/>
              </a:ext>
            </a:extLst>
          </p:cNvPr>
          <p:cNvSpPr/>
          <p:nvPr/>
        </p:nvSpPr>
        <p:spPr>
          <a:xfrm>
            <a:off x="9980612" y="4171229"/>
            <a:ext cx="533400" cy="533400"/>
          </a:xfrm>
          <a:prstGeom prst="ellipse">
            <a:avLst/>
          </a:prstGeom>
          <a:ln>
            <a:solidFill>
              <a:schemeClr val="bg2">
                <a:lumMod val="2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18FE2EC0-F7F2-09E7-500C-665EF265BF6C}"/>
              </a:ext>
            </a:extLst>
          </p:cNvPr>
          <p:cNvSpPr/>
          <p:nvPr/>
        </p:nvSpPr>
        <p:spPr>
          <a:xfrm>
            <a:off x="10985500" y="294118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9985B80-0487-4840-0903-304416E13E87}"/>
              </a:ext>
            </a:extLst>
          </p:cNvPr>
          <p:cNvSpPr/>
          <p:nvPr/>
        </p:nvSpPr>
        <p:spPr>
          <a:xfrm>
            <a:off x="10985500" y="356233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598BDB5C-AC17-DD2A-1DAC-EE6E93F074B4}"/>
              </a:ext>
            </a:extLst>
          </p:cNvPr>
          <p:cNvCxnSpPr>
            <a:stCxn id="4" idx="6"/>
            <a:endCxn id="9" idx="2"/>
          </p:cNvCxnSpPr>
          <p:nvPr/>
        </p:nvCxnSpPr>
        <p:spPr>
          <a:xfrm flipV="1">
            <a:off x="8142292" y="2573759"/>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3F64EAE-24CE-BD45-06B5-25D6F66FB788}"/>
              </a:ext>
            </a:extLst>
          </p:cNvPr>
          <p:cNvCxnSpPr>
            <a:stCxn id="4" idx="6"/>
            <a:endCxn id="10" idx="2"/>
          </p:cNvCxnSpPr>
          <p:nvPr/>
        </p:nvCxnSpPr>
        <p:spPr>
          <a:xfrm>
            <a:off x="8142292" y="2883326"/>
            <a:ext cx="652460" cy="311582"/>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F4824A-E0CC-F997-B0C9-5DB387DA4A47}"/>
              </a:ext>
            </a:extLst>
          </p:cNvPr>
          <p:cNvCxnSpPr>
            <a:stCxn id="4" idx="6"/>
            <a:endCxn id="15" idx="2"/>
          </p:cNvCxnSpPr>
          <p:nvPr/>
        </p:nvCxnSpPr>
        <p:spPr>
          <a:xfrm>
            <a:off x="8142292" y="2883326"/>
            <a:ext cx="652460" cy="928679"/>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24193F7-4671-7BA7-55D1-F5427DC1EFC2}"/>
              </a:ext>
            </a:extLst>
          </p:cNvPr>
          <p:cNvCxnSpPr>
            <a:stCxn id="4" idx="6"/>
            <a:endCxn id="25" idx="2"/>
          </p:cNvCxnSpPr>
          <p:nvPr/>
        </p:nvCxnSpPr>
        <p:spPr>
          <a:xfrm>
            <a:off x="8142292" y="2883326"/>
            <a:ext cx="652460" cy="1554603"/>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642B7F3-5571-3CF4-5E78-A6E22C381BD0}"/>
              </a:ext>
            </a:extLst>
          </p:cNvPr>
          <p:cNvCxnSpPr>
            <a:stCxn id="6" idx="6"/>
            <a:endCxn id="10" idx="2"/>
          </p:cNvCxnSpPr>
          <p:nvPr/>
        </p:nvCxnSpPr>
        <p:spPr>
          <a:xfrm flipV="1">
            <a:off x="8142292" y="3194908"/>
            <a:ext cx="652460" cy="309567"/>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B267104-7B73-0787-B1EE-519A41604C76}"/>
              </a:ext>
            </a:extLst>
          </p:cNvPr>
          <p:cNvCxnSpPr>
            <a:stCxn id="6" idx="6"/>
            <a:endCxn id="9" idx="2"/>
          </p:cNvCxnSpPr>
          <p:nvPr/>
        </p:nvCxnSpPr>
        <p:spPr>
          <a:xfrm flipV="1">
            <a:off x="8142292" y="2573759"/>
            <a:ext cx="652460" cy="930716"/>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3C48D7F-4F2A-EBFD-029D-934F6A1FA094}"/>
              </a:ext>
            </a:extLst>
          </p:cNvPr>
          <p:cNvCxnSpPr>
            <a:stCxn id="6" idx="6"/>
            <a:endCxn id="15" idx="2"/>
          </p:cNvCxnSpPr>
          <p:nvPr/>
        </p:nvCxnSpPr>
        <p:spPr>
          <a:xfrm>
            <a:off x="8142292" y="3504475"/>
            <a:ext cx="652460" cy="307530"/>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5B70205-8D67-9BDB-7396-94F41D8023F1}"/>
              </a:ext>
            </a:extLst>
          </p:cNvPr>
          <p:cNvCxnSpPr>
            <a:stCxn id="6" idx="6"/>
            <a:endCxn id="25" idx="2"/>
          </p:cNvCxnSpPr>
          <p:nvPr/>
        </p:nvCxnSpPr>
        <p:spPr>
          <a:xfrm>
            <a:off x="8142292" y="3504475"/>
            <a:ext cx="652460" cy="933454"/>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3A86D9E-FBAC-8F9D-CEDC-4B95614A0CE8}"/>
              </a:ext>
            </a:extLst>
          </p:cNvPr>
          <p:cNvCxnSpPr>
            <a:stCxn id="8" idx="6"/>
            <a:endCxn id="9" idx="2"/>
          </p:cNvCxnSpPr>
          <p:nvPr/>
        </p:nvCxnSpPr>
        <p:spPr>
          <a:xfrm flipV="1">
            <a:off x="8142292" y="2573759"/>
            <a:ext cx="652460" cy="154781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CFD9F46-8033-8A06-620C-0F65960DB0FD}"/>
              </a:ext>
            </a:extLst>
          </p:cNvPr>
          <p:cNvCxnSpPr>
            <a:stCxn id="8" idx="6"/>
            <a:endCxn id="10" idx="2"/>
          </p:cNvCxnSpPr>
          <p:nvPr/>
        </p:nvCxnSpPr>
        <p:spPr>
          <a:xfrm flipV="1">
            <a:off x="8142292" y="3194908"/>
            <a:ext cx="652460" cy="926664"/>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5E60238-361F-031C-2B2F-7C8ACF95CAE7}"/>
              </a:ext>
            </a:extLst>
          </p:cNvPr>
          <p:cNvCxnSpPr>
            <a:stCxn id="8" idx="6"/>
            <a:endCxn id="15" idx="2"/>
          </p:cNvCxnSpPr>
          <p:nvPr/>
        </p:nvCxnSpPr>
        <p:spPr>
          <a:xfrm flipV="1">
            <a:off x="8142292" y="3812005"/>
            <a:ext cx="652460" cy="309567"/>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D6AFDB5-D378-9685-4367-BB52E75F6BE8}"/>
              </a:ext>
            </a:extLst>
          </p:cNvPr>
          <p:cNvCxnSpPr>
            <a:stCxn id="8" idx="6"/>
            <a:endCxn id="25" idx="2"/>
          </p:cNvCxnSpPr>
          <p:nvPr/>
        </p:nvCxnSpPr>
        <p:spPr>
          <a:xfrm>
            <a:off x="8142292" y="4121572"/>
            <a:ext cx="652460" cy="316357"/>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51FDB2A-8C20-B7CD-7DC8-C629DF9BE7DD}"/>
              </a:ext>
            </a:extLst>
          </p:cNvPr>
          <p:cNvCxnSpPr>
            <a:stCxn id="26" idx="6"/>
            <a:endCxn id="32" idx="2"/>
          </p:cNvCxnSpPr>
          <p:nvPr/>
        </p:nvCxnSpPr>
        <p:spPr>
          <a:xfrm>
            <a:off x="10514012" y="2573759"/>
            <a:ext cx="471488" cy="634122"/>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A7FD03A-B28A-2D13-9E29-557EE31D31F7}"/>
              </a:ext>
            </a:extLst>
          </p:cNvPr>
          <p:cNvCxnSpPr>
            <a:stCxn id="26" idx="6"/>
            <a:endCxn id="34" idx="2"/>
          </p:cNvCxnSpPr>
          <p:nvPr/>
        </p:nvCxnSpPr>
        <p:spPr>
          <a:xfrm>
            <a:off x="10514012" y="2573759"/>
            <a:ext cx="471488" cy="1255271"/>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3614DEB-ECC1-C5BA-A116-4DDA86056ED7}"/>
              </a:ext>
            </a:extLst>
          </p:cNvPr>
          <p:cNvCxnSpPr>
            <a:stCxn id="28" idx="6"/>
            <a:endCxn id="32" idx="2"/>
          </p:cNvCxnSpPr>
          <p:nvPr/>
        </p:nvCxnSpPr>
        <p:spPr>
          <a:xfrm>
            <a:off x="10514012" y="3194908"/>
            <a:ext cx="471488" cy="12973"/>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03EE6F9-210D-8D15-29D2-928C763B9A6D}"/>
              </a:ext>
            </a:extLst>
          </p:cNvPr>
          <p:cNvCxnSpPr>
            <a:stCxn id="28" idx="6"/>
            <a:endCxn id="34" idx="2"/>
          </p:cNvCxnSpPr>
          <p:nvPr/>
        </p:nvCxnSpPr>
        <p:spPr>
          <a:xfrm>
            <a:off x="10514012" y="3194908"/>
            <a:ext cx="471488" cy="634122"/>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0F71965-5D4A-C58B-CC2E-C4A0A281C2ED}"/>
              </a:ext>
            </a:extLst>
          </p:cNvPr>
          <p:cNvCxnSpPr>
            <a:stCxn id="29" idx="6"/>
            <a:endCxn id="32" idx="2"/>
          </p:cNvCxnSpPr>
          <p:nvPr/>
        </p:nvCxnSpPr>
        <p:spPr>
          <a:xfrm flipV="1">
            <a:off x="10514012" y="3207881"/>
            <a:ext cx="471488" cy="604124"/>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45643E3-71F6-32CC-6B92-2D2A7ECC62BF}"/>
              </a:ext>
            </a:extLst>
          </p:cNvPr>
          <p:cNvCxnSpPr>
            <a:stCxn id="29" idx="6"/>
            <a:endCxn id="34" idx="2"/>
          </p:cNvCxnSpPr>
          <p:nvPr/>
        </p:nvCxnSpPr>
        <p:spPr>
          <a:xfrm>
            <a:off x="10514012" y="3812005"/>
            <a:ext cx="471488" cy="17025"/>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9BC35EB-0C69-6C82-0613-F97904C39769}"/>
              </a:ext>
            </a:extLst>
          </p:cNvPr>
          <p:cNvCxnSpPr>
            <a:cxnSpLocks/>
            <a:stCxn id="31" idx="6"/>
            <a:endCxn id="34" idx="2"/>
          </p:cNvCxnSpPr>
          <p:nvPr/>
        </p:nvCxnSpPr>
        <p:spPr>
          <a:xfrm flipV="1">
            <a:off x="10514012" y="3829030"/>
            <a:ext cx="471488" cy="608899"/>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8C92D96-6162-4F3E-C4E3-094040700D0A}"/>
              </a:ext>
            </a:extLst>
          </p:cNvPr>
          <p:cNvCxnSpPr>
            <a:stCxn id="31" idx="6"/>
            <a:endCxn id="32" idx="2"/>
          </p:cNvCxnSpPr>
          <p:nvPr/>
        </p:nvCxnSpPr>
        <p:spPr>
          <a:xfrm flipV="1">
            <a:off x="10514012" y="3207881"/>
            <a:ext cx="471488" cy="1230048"/>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8EC3435-3778-5567-5E32-DEB6B36F9DF1}"/>
              </a:ext>
            </a:extLst>
          </p:cNvPr>
          <p:cNvCxnSpPr>
            <a:stCxn id="9" idx="6"/>
            <a:endCxn id="29" idx="2"/>
          </p:cNvCxnSpPr>
          <p:nvPr/>
        </p:nvCxnSpPr>
        <p:spPr>
          <a:xfrm>
            <a:off x="9328152" y="2573759"/>
            <a:ext cx="652460" cy="1238246"/>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2BF1A0D-4BA8-66BA-AC37-34465A95F799}"/>
              </a:ext>
            </a:extLst>
          </p:cNvPr>
          <p:cNvCxnSpPr>
            <a:endCxn id="26" idx="2"/>
          </p:cNvCxnSpPr>
          <p:nvPr/>
        </p:nvCxnSpPr>
        <p:spPr>
          <a:xfrm>
            <a:off x="9328152" y="2573759"/>
            <a:ext cx="652460" cy="0"/>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B8BBDF1-31AA-42D6-9528-71E83C01D5E3}"/>
              </a:ext>
            </a:extLst>
          </p:cNvPr>
          <p:cNvCxnSpPr>
            <a:cxnSpLocks/>
            <a:stCxn id="9" idx="6"/>
            <a:endCxn id="28" idx="2"/>
          </p:cNvCxnSpPr>
          <p:nvPr/>
        </p:nvCxnSpPr>
        <p:spPr>
          <a:xfrm>
            <a:off x="9328152" y="2573759"/>
            <a:ext cx="652460" cy="621149"/>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238B013-B1A7-9F58-23FF-DAA5D2A2E415}"/>
              </a:ext>
            </a:extLst>
          </p:cNvPr>
          <p:cNvCxnSpPr>
            <a:stCxn id="9" idx="6"/>
            <a:endCxn id="31" idx="2"/>
          </p:cNvCxnSpPr>
          <p:nvPr/>
        </p:nvCxnSpPr>
        <p:spPr>
          <a:xfrm>
            <a:off x="9328152" y="2573759"/>
            <a:ext cx="652460" cy="1864170"/>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324A6395-20B8-2A20-0247-DF2910BC183D}"/>
              </a:ext>
            </a:extLst>
          </p:cNvPr>
          <p:cNvCxnSpPr>
            <a:stCxn id="10" idx="6"/>
            <a:endCxn id="26" idx="2"/>
          </p:cNvCxnSpPr>
          <p:nvPr/>
        </p:nvCxnSpPr>
        <p:spPr>
          <a:xfrm flipV="1">
            <a:off x="9328152" y="2573759"/>
            <a:ext cx="652460" cy="621149"/>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B4549E6-A38A-EE39-3C5B-CC5DFBBC36C2}"/>
              </a:ext>
            </a:extLst>
          </p:cNvPr>
          <p:cNvCxnSpPr>
            <a:stCxn id="15" idx="6"/>
            <a:endCxn id="28" idx="2"/>
          </p:cNvCxnSpPr>
          <p:nvPr/>
        </p:nvCxnSpPr>
        <p:spPr>
          <a:xfrm flipV="1">
            <a:off x="9328152" y="3194908"/>
            <a:ext cx="652460" cy="617097"/>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6ED988F-2DE0-59F1-2580-F843910B9756}"/>
              </a:ext>
            </a:extLst>
          </p:cNvPr>
          <p:cNvCxnSpPr>
            <a:stCxn id="15" idx="6"/>
            <a:endCxn id="29" idx="2"/>
          </p:cNvCxnSpPr>
          <p:nvPr/>
        </p:nvCxnSpPr>
        <p:spPr>
          <a:xfrm>
            <a:off x="9328152" y="3812005"/>
            <a:ext cx="652460" cy="0"/>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63CFC56-1163-45FF-171E-15D790AB266D}"/>
              </a:ext>
            </a:extLst>
          </p:cNvPr>
          <p:cNvCxnSpPr>
            <a:stCxn id="10" idx="6"/>
            <a:endCxn id="28" idx="2"/>
          </p:cNvCxnSpPr>
          <p:nvPr/>
        </p:nvCxnSpPr>
        <p:spPr>
          <a:xfrm>
            <a:off x="9328152" y="3194908"/>
            <a:ext cx="652460" cy="0"/>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161C571-25FC-8A62-002A-74C8F5B88C49}"/>
              </a:ext>
            </a:extLst>
          </p:cNvPr>
          <p:cNvCxnSpPr>
            <a:stCxn id="10" idx="6"/>
            <a:endCxn id="29" idx="2"/>
          </p:cNvCxnSpPr>
          <p:nvPr/>
        </p:nvCxnSpPr>
        <p:spPr>
          <a:xfrm>
            <a:off x="9328152" y="3194908"/>
            <a:ext cx="652460" cy="617097"/>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D417CE9-F94D-F056-C6D2-94943C6CB5FC}"/>
              </a:ext>
            </a:extLst>
          </p:cNvPr>
          <p:cNvCxnSpPr>
            <a:stCxn id="10" idx="6"/>
            <a:endCxn id="31" idx="2"/>
          </p:cNvCxnSpPr>
          <p:nvPr/>
        </p:nvCxnSpPr>
        <p:spPr>
          <a:xfrm>
            <a:off x="9328152" y="3194908"/>
            <a:ext cx="652460" cy="1243021"/>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AD1FAA0-93A6-14C1-3DA3-AEF35C156A0B}"/>
              </a:ext>
            </a:extLst>
          </p:cNvPr>
          <p:cNvCxnSpPr>
            <a:stCxn id="15" idx="6"/>
            <a:endCxn id="26" idx="2"/>
          </p:cNvCxnSpPr>
          <p:nvPr/>
        </p:nvCxnSpPr>
        <p:spPr>
          <a:xfrm flipV="1">
            <a:off x="9328152" y="2573759"/>
            <a:ext cx="652460" cy="1238246"/>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07284CF-65C2-CA7F-D0E5-F0B60AFB9A50}"/>
              </a:ext>
            </a:extLst>
          </p:cNvPr>
          <p:cNvCxnSpPr>
            <a:stCxn id="25" idx="6"/>
            <a:endCxn id="26" idx="2"/>
          </p:cNvCxnSpPr>
          <p:nvPr/>
        </p:nvCxnSpPr>
        <p:spPr>
          <a:xfrm flipV="1">
            <a:off x="9328152" y="2573759"/>
            <a:ext cx="652460" cy="1864170"/>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F13C782F-0317-08F9-7B37-B04F21627B37}"/>
              </a:ext>
            </a:extLst>
          </p:cNvPr>
          <p:cNvCxnSpPr>
            <a:stCxn id="25" idx="6"/>
            <a:endCxn id="28" idx="2"/>
          </p:cNvCxnSpPr>
          <p:nvPr/>
        </p:nvCxnSpPr>
        <p:spPr>
          <a:xfrm flipV="1">
            <a:off x="9328152" y="3194908"/>
            <a:ext cx="652460" cy="1243021"/>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E8EC926-C50C-498C-85BE-13151936D4EE}"/>
              </a:ext>
            </a:extLst>
          </p:cNvPr>
          <p:cNvCxnSpPr>
            <a:stCxn id="25" idx="6"/>
            <a:endCxn id="29" idx="2"/>
          </p:cNvCxnSpPr>
          <p:nvPr/>
        </p:nvCxnSpPr>
        <p:spPr>
          <a:xfrm flipV="1">
            <a:off x="9328152" y="3812005"/>
            <a:ext cx="652460" cy="625924"/>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89E940F-45D8-DC97-BF37-9F64F64C3B27}"/>
              </a:ext>
            </a:extLst>
          </p:cNvPr>
          <p:cNvCxnSpPr>
            <a:stCxn id="25" idx="6"/>
            <a:endCxn id="31" idx="2"/>
          </p:cNvCxnSpPr>
          <p:nvPr/>
        </p:nvCxnSpPr>
        <p:spPr>
          <a:xfrm>
            <a:off x="9328152" y="4437929"/>
            <a:ext cx="652460" cy="0"/>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44C2A26-ED32-684B-9F4E-14504F8600C2}"/>
              </a:ext>
            </a:extLst>
          </p:cNvPr>
          <p:cNvCxnSpPr>
            <a:cxnSpLocks/>
            <a:stCxn id="15" idx="6"/>
            <a:endCxn id="31" idx="2"/>
          </p:cNvCxnSpPr>
          <p:nvPr/>
        </p:nvCxnSpPr>
        <p:spPr>
          <a:xfrm>
            <a:off x="9328152" y="3812005"/>
            <a:ext cx="652460" cy="625924"/>
          </a:xfrm>
          <a:prstGeom prst="straightConnector1">
            <a:avLst/>
          </a:prstGeom>
          <a:ln w="127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B2F7EF7C-6D14-9137-16A2-3F3A7157BD53}"/>
              </a:ext>
            </a:extLst>
          </p:cNvPr>
          <p:cNvSpPr/>
          <p:nvPr/>
        </p:nvSpPr>
        <p:spPr>
          <a:xfrm rot="20064690">
            <a:off x="8409953" y="2526990"/>
            <a:ext cx="292912" cy="623324"/>
          </a:xfrm>
          <a:prstGeom prst="ellipse">
            <a:avLst/>
          </a:prstGeom>
          <a:noFill/>
          <a:ln>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3FA053F-98A0-2D09-9CCC-00C77E243EA7}"/>
              </a:ext>
            </a:extLst>
          </p:cNvPr>
          <p:cNvSpPr/>
          <p:nvPr/>
        </p:nvSpPr>
        <p:spPr>
          <a:xfrm rot="1896800">
            <a:off x="9398649" y="2397356"/>
            <a:ext cx="292912" cy="623324"/>
          </a:xfrm>
          <a:prstGeom prst="ellipse">
            <a:avLst/>
          </a:prstGeom>
          <a:noFill/>
          <a:ln>
            <a:solidFill>
              <a:srgbClr val="FF00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E71E5DC-2941-47D7-AB8F-0DF45B2682EA}"/>
                  </a:ext>
                </a:extLst>
              </p:cNvPr>
              <p:cNvSpPr txBox="1"/>
              <p:nvPr/>
            </p:nvSpPr>
            <p:spPr>
              <a:xfrm>
                <a:off x="8129197" y="2131503"/>
                <a:ext cx="597791" cy="344005"/>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𝑓𝑎</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𝑛</m:t>
                          </m:r>
                        </m:e>
                        <m:sub>
                          <m:r>
                            <a:rPr lang="en-US" b="0" i="1" smtClean="0">
                              <a:solidFill>
                                <a:schemeClr val="bg1"/>
                              </a:solidFill>
                              <a:latin typeface="Cambria Math" panose="02040503050406030204" pitchFamily="18" charset="0"/>
                            </a:rPr>
                            <m:t>𝑖𝑛</m:t>
                          </m:r>
                        </m:sub>
                      </m:sSub>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AE71E5DC-2941-47D7-AB8F-0DF45B2682EA}"/>
                  </a:ext>
                </a:extLst>
              </p:cNvPr>
              <p:cNvSpPr txBox="1">
                <a:spLocks noRot="1" noChangeAspect="1" noMove="1" noResize="1" noEditPoints="1" noAdjustHandles="1" noChangeArrowheads="1" noChangeShapeType="1" noTextEdit="1"/>
              </p:cNvSpPr>
              <p:nvPr/>
            </p:nvSpPr>
            <p:spPr>
              <a:xfrm>
                <a:off x="8129197" y="2131503"/>
                <a:ext cx="597791" cy="344005"/>
              </a:xfrm>
              <a:prstGeom prst="rect">
                <a:avLst/>
              </a:prstGeom>
              <a:blipFill>
                <a:blip r:embed="rId4"/>
                <a:stretch>
                  <a:fillRect l="-4167" r="-16667"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7187AAB-CAAB-1CDB-1EFF-3360D4267BFE}"/>
                  </a:ext>
                </a:extLst>
              </p:cNvPr>
              <p:cNvSpPr txBox="1"/>
              <p:nvPr/>
            </p:nvSpPr>
            <p:spPr>
              <a:xfrm>
                <a:off x="9272799" y="2015221"/>
                <a:ext cx="597791" cy="344005"/>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𝑓𝑎</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𝑛</m:t>
                          </m:r>
                        </m:e>
                        <m:sub>
                          <m:r>
                            <a:rPr lang="en-US" b="0" i="1" smtClean="0">
                              <a:solidFill>
                                <a:schemeClr val="bg1"/>
                              </a:solidFill>
                              <a:latin typeface="Cambria Math" panose="02040503050406030204" pitchFamily="18" charset="0"/>
                            </a:rPr>
                            <m:t>𝑜𝑢𝑡</m:t>
                          </m:r>
                        </m:sub>
                      </m:sSub>
                    </m:oMath>
                  </m:oMathPara>
                </a14:m>
                <a:endParaRPr lang="en-US" dirty="0">
                  <a:solidFill>
                    <a:schemeClr val="bg1"/>
                  </a:solidFill>
                </a:endParaRPr>
              </a:p>
            </p:txBody>
          </p:sp>
        </mc:Choice>
        <mc:Fallback xmlns="">
          <p:sp>
            <p:nvSpPr>
              <p:cNvPr id="12" name="TextBox 11">
                <a:extLst>
                  <a:ext uri="{FF2B5EF4-FFF2-40B4-BE49-F238E27FC236}">
                    <a16:creationId xmlns:a16="http://schemas.microsoft.com/office/drawing/2014/main" id="{77187AAB-CAAB-1CDB-1EFF-3360D4267BFE}"/>
                  </a:ext>
                </a:extLst>
              </p:cNvPr>
              <p:cNvSpPr txBox="1">
                <a:spLocks noRot="1" noChangeAspect="1" noMove="1" noResize="1" noEditPoints="1" noAdjustHandles="1" noChangeArrowheads="1" noChangeShapeType="1" noTextEdit="1"/>
              </p:cNvSpPr>
              <p:nvPr/>
            </p:nvSpPr>
            <p:spPr>
              <a:xfrm>
                <a:off x="9272799" y="2015221"/>
                <a:ext cx="597791" cy="344005"/>
              </a:xfrm>
              <a:prstGeom prst="rect">
                <a:avLst/>
              </a:prstGeom>
              <a:blipFill>
                <a:blip r:embed="rId5"/>
                <a:stretch>
                  <a:fillRect l="-4167" r="-35417"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93F945-9F02-2356-BA9B-01A853615D91}"/>
                  </a:ext>
                </a:extLst>
              </p:cNvPr>
              <p:cNvSpPr txBox="1"/>
              <p:nvPr/>
            </p:nvSpPr>
            <p:spPr>
              <a:xfrm>
                <a:off x="7573892" y="4841662"/>
                <a:ext cx="4726542" cy="59093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𝑓𝑎</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𝑛</m:t>
                          </m:r>
                        </m:e>
                        <m:sub>
                          <m:r>
                            <a:rPr lang="en-US" b="0" i="1" smtClean="0">
                              <a:solidFill>
                                <a:schemeClr val="bg1"/>
                              </a:solidFill>
                              <a:latin typeface="Cambria Math" panose="02040503050406030204" pitchFamily="18" charset="0"/>
                            </a:rPr>
                            <m:t>𝑖𝑛</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𝑛𝑟</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𝑜𝑓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𝑤𝑒𝑖𝑔h𝑡𝑠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𝑔𝑜𝑖𝑛𝑔</m:t>
                      </m:r>
                      <m:r>
                        <a:rPr lang="en-US" b="0" i="1" smtClean="0">
                          <a:solidFill>
                            <a:schemeClr val="bg1"/>
                          </a:solidFill>
                          <a:latin typeface="Cambria Math" panose="02040503050406030204" pitchFamily="18" charset="0"/>
                        </a:rPr>
                        <m:t> </m:t>
                      </m:r>
                    </m:oMath>
                  </m:oMathPara>
                </a14:m>
                <a:endParaRPr lang="en-US" b="0" i="1" dirty="0">
                  <a:solidFill>
                    <a:schemeClr val="bg1"/>
                  </a:solidFill>
                  <a:latin typeface="Cambria Math" panose="02040503050406030204" pitchFamily="18" charset="0"/>
                </a:endParaRPr>
              </a:p>
              <a:p>
                <a:pPr>
                  <a:lnSpc>
                    <a:spcPct val="90000"/>
                  </a:lnSpc>
                </a:pPr>
                <a:r>
                  <a:rPr lang="en-US" b="0"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𝑖𝑛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𝑡h𝑒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𝑛𝑒𝑢𝑟𝑜𝑛</m:t>
                    </m:r>
                  </m:oMath>
                </a14:m>
                <a:endParaRPr lang="en-US" dirty="0">
                  <a:solidFill>
                    <a:schemeClr val="bg1"/>
                  </a:solidFill>
                </a:endParaRPr>
              </a:p>
            </p:txBody>
          </p:sp>
        </mc:Choice>
        <mc:Fallback xmlns="">
          <p:sp>
            <p:nvSpPr>
              <p:cNvPr id="16" name="TextBox 15">
                <a:extLst>
                  <a:ext uri="{FF2B5EF4-FFF2-40B4-BE49-F238E27FC236}">
                    <a16:creationId xmlns:a16="http://schemas.microsoft.com/office/drawing/2014/main" id="{B493F945-9F02-2356-BA9B-01A853615D91}"/>
                  </a:ext>
                </a:extLst>
              </p:cNvPr>
              <p:cNvSpPr txBox="1">
                <a:spLocks noRot="1" noChangeAspect="1" noMove="1" noResize="1" noEditPoints="1" noAdjustHandles="1" noChangeArrowheads="1" noChangeShapeType="1" noTextEdit="1"/>
              </p:cNvSpPr>
              <p:nvPr/>
            </p:nvSpPr>
            <p:spPr>
              <a:xfrm>
                <a:off x="7573892" y="4841662"/>
                <a:ext cx="4726542" cy="590931"/>
              </a:xfrm>
              <a:prstGeom prst="rect">
                <a:avLst/>
              </a:prstGeom>
              <a:blipFill>
                <a:blip r:embed="rId6"/>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3C36A40-DDAF-B82A-A1AA-D9584A62FFC1}"/>
                  </a:ext>
                </a:extLst>
              </p:cNvPr>
              <p:cNvSpPr txBox="1"/>
              <p:nvPr/>
            </p:nvSpPr>
            <p:spPr>
              <a:xfrm>
                <a:off x="7582930" y="5525768"/>
                <a:ext cx="5140882" cy="590931"/>
              </a:xfrm>
              <a:prstGeom prst="rect">
                <a:avLst/>
              </a:prstGeom>
              <a:noFill/>
            </p:spPr>
            <p:txBody>
              <a:bodyPr wrap="squar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𝑓𝑎</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𝑛</m:t>
                          </m:r>
                        </m:e>
                        <m:sub>
                          <m:r>
                            <a:rPr lang="en-US" b="0" i="1" smtClean="0">
                              <a:solidFill>
                                <a:schemeClr val="bg1"/>
                              </a:solidFill>
                              <a:latin typeface="Cambria Math" panose="02040503050406030204" pitchFamily="18" charset="0"/>
                            </a:rPr>
                            <m:t>𝑜𝑢𝑡</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𝑛𝑟</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𝑜𝑓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𝑤𝑒𝑖𝑔h𝑡𝑠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𝑔𝑜𝑖𝑛𝑔</m:t>
                      </m:r>
                      <m:r>
                        <a:rPr lang="en-US" b="0" i="1" smtClean="0">
                          <a:solidFill>
                            <a:schemeClr val="bg1"/>
                          </a:solidFill>
                          <a:latin typeface="Cambria Math" panose="02040503050406030204" pitchFamily="18" charset="0"/>
                        </a:rPr>
                        <m:t> </m:t>
                      </m:r>
                    </m:oMath>
                  </m:oMathPara>
                </a14:m>
                <a:endParaRPr lang="en-US" b="0" i="1" dirty="0">
                  <a:solidFill>
                    <a:schemeClr val="bg1"/>
                  </a:solidFill>
                  <a:latin typeface="Cambria Math" panose="02040503050406030204" pitchFamily="18" charset="0"/>
                </a:endParaRPr>
              </a:p>
              <a:p>
                <a:pPr>
                  <a:lnSpc>
                    <a:spcPct val="90000"/>
                  </a:lnSpc>
                </a:pPr>
                <a:r>
                  <a:rPr lang="en-US" b="0"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𝑜𝑢𝑡</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𝑜𝑓</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𝑡h𝑒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𝑛𝑒𝑢𝑟𝑜𝑛</m:t>
                    </m:r>
                  </m:oMath>
                </a14:m>
                <a:endParaRPr lang="en-US" dirty="0">
                  <a:solidFill>
                    <a:schemeClr val="bg1"/>
                  </a:solidFill>
                </a:endParaRPr>
              </a:p>
            </p:txBody>
          </p:sp>
        </mc:Choice>
        <mc:Fallback xmlns="">
          <p:sp>
            <p:nvSpPr>
              <p:cNvPr id="17" name="TextBox 16">
                <a:extLst>
                  <a:ext uri="{FF2B5EF4-FFF2-40B4-BE49-F238E27FC236}">
                    <a16:creationId xmlns:a16="http://schemas.microsoft.com/office/drawing/2014/main" id="{B3C36A40-DDAF-B82A-A1AA-D9584A62FFC1}"/>
                  </a:ext>
                </a:extLst>
              </p:cNvPr>
              <p:cNvSpPr txBox="1">
                <a:spLocks noRot="1" noChangeAspect="1" noMove="1" noResize="1" noEditPoints="1" noAdjustHandles="1" noChangeArrowheads="1" noChangeShapeType="1" noTextEdit="1"/>
              </p:cNvSpPr>
              <p:nvPr/>
            </p:nvSpPr>
            <p:spPr>
              <a:xfrm>
                <a:off x="7582930" y="5525768"/>
                <a:ext cx="5140882" cy="590931"/>
              </a:xfrm>
              <a:prstGeom prst="rect">
                <a:avLst/>
              </a:prstGeom>
              <a:blipFill>
                <a:blip r:embed="rId7"/>
                <a:stretch>
                  <a:fillRect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C9E98DF-B2E0-FFFC-1FEA-A7C002F7BB64}"/>
                  </a:ext>
                </a:extLst>
              </p:cNvPr>
              <p:cNvSpPr txBox="1"/>
              <p:nvPr/>
            </p:nvSpPr>
            <p:spPr>
              <a:xfrm>
                <a:off x="2047449" y="5434176"/>
                <a:ext cx="6104586" cy="656013"/>
              </a:xfrm>
              <a:prstGeom prst="rect">
                <a:avLst/>
              </a:prstGeom>
              <a:noFill/>
            </p:spPr>
            <p:txBody>
              <a:bodyPr wrap="square">
                <a:spAutoFit/>
              </a:bodyPr>
              <a:lstStyle/>
              <a:p>
                <a14:m>
                  <m:oMath xmlns:m="http://schemas.openxmlformats.org/officeDocument/2006/math">
                    <m:r>
                      <a:rPr lang="en-US" b="0" i="1" smtClean="0">
                        <a:solidFill>
                          <a:schemeClr val="bg1"/>
                        </a:solidFill>
                        <a:latin typeface="Cambria Math" panose="02040503050406030204" pitchFamily="18" charset="0"/>
                      </a:rPr>
                      <m:t>𝜇</m:t>
                    </m:r>
                    <m:r>
                      <a:rPr lang="en-US" b="0" i="1" smtClean="0">
                        <a:solidFill>
                          <a:schemeClr val="bg1"/>
                        </a:solidFill>
                        <a:latin typeface="Cambria Math" panose="02040503050406030204" pitchFamily="18" charset="0"/>
                      </a:rPr>
                      <m:t>=0</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𝜎</m:t>
                    </m:r>
                    <m:r>
                      <a:rPr lang="en-US" b="0" i="0"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m:t>
                    </m:r>
                    <m:rad>
                      <m:radPr>
                        <m:degHide m:val="on"/>
                        <m:ctrlPr>
                          <a:rPr lang="en-US" b="0" i="1" smtClean="0">
                            <a:solidFill>
                              <a:schemeClr val="bg1"/>
                            </a:solidFill>
                            <a:latin typeface="Cambria Math" panose="02040503050406030204" pitchFamily="18" charset="0"/>
                          </a:rPr>
                        </m:ctrlPr>
                      </m:radPr>
                      <m:deg/>
                      <m:e>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𝑓𝑎𝑖</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𝑛</m:t>
                                </m:r>
                              </m:e>
                              <m:sub>
                                <m:r>
                                  <a:rPr lang="en-US" i="1">
                                    <a:solidFill>
                                      <a:schemeClr val="bg1"/>
                                    </a:solidFill>
                                    <a:latin typeface="Cambria Math" panose="02040503050406030204" pitchFamily="18" charset="0"/>
                                  </a:rPr>
                                  <m:t>𝑖𝑛</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𝑓𝑎</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𝑛</m:t>
                                </m:r>
                              </m:e>
                              <m:sub>
                                <m:r>
                                  <a:rPr lang="en-US" i="1">
                                    <a:solidFill>
                                      <a:schemeClr val="bg1"/>
                                    </a:solidFill>
                                    <a:latin typeface="Cambria Math" panose="02040503050406030204" pitchFamily="18" charset="0"/>
                                  </a:rPr>
                                  <m:t>𝑜𝑢𝑡</m:t>
                                </m:r>
                              </m:sub>
                            </m:sSub>
                          </m:den>
                        </m:f>
                      </m:e>
                    </m:rad>
                  </m:oMath>
                </a14:m>
                <a:endParaRPr lang="en-US" dirty="0">
                  <a:solidFill>
                    <a:schemeClr val="bg1"/>
                  </a:solidFill>
                </a:endParaRPr>
              </a:p>
            </p:txBody>
          </p:sp>
        </mc:Choice>
        <mc:Fallback xmlns="">
          <p:sp>
            <p:nvSpPr>
              <p:cNvPr id="22" name="TextBox 21">
                <a:extLst>
                  <a:ext uri="{FF2B5EF4-FFF2-40B4-BE49-F238E27FC236}">
                    <a16:creationId xmlns:a16="http://schemas.microsoft.com/office/drawing/2014/main" id="{8C9E98DF-B2E0-FFFC-1FEA-A7C002F7BB64}"/>
                  </a:ext>
                </a:extLst>
              </p:cNvPr>
              <p:cNvSpPr txBox="1">
                <a:spLocks noRot="1" noChangeAspect="1" noMove="1" noResize="1" noEditPoints="1" noAdjustHandles="1" noChangeArrowheads="1" noChangeShapeType="1" noTextEdit="1"/>
              </p:cNvSpPr>
              <p:nvPr/>
            </p:nvSpPr>
            <p:spPr>
              <a:xfrm>
                <a:off x="2047449" y="5434176"/>
                <a:ext cx="6104586" cy="656013"/>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10593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D1CBA-7D24-8338-C44F-2F0C0A582AA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95ED4F1-E0F3-F04B-D03A-EE5ED8660284}"/>
              </a:ext>
            </a:extLst>
          </p:cNvPr>
          <p:cNvSpPr>
            <a:spLocks noGrp="1"/>
          </p:cNvSpPr>
          <p:nvPr>
            <p:ph idx="1"/>
          </p:nvPr>
        </p:nvSpPr>
        <p:spPr>
          <a:xfrm>
            <a:off x="1522412" y="1691640"/>
            <a:ext cx="9144000" cy="4693920"/>
          </a:xfrm>
        </p:spPr>
        <p:txBody>
          <a:bodyPr/>
          <a:lstStyle/>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p:sp>
        <p:nvSpPr>
          <p:cNvPr id="3" name="Title 2">
            <a:extLst>
              <a:ext uri="{FF2B5EF4-FFF2-40B4-BE49-F238E27FC236}">
                <a16:creationId xmlns:a16="http://schemas.microsoft.com/office/drawing/2014/main" id="{91710251-884A-0BDD-56A7-E5D29674C939}"/>
              </a:ext>
            </a:extLst>
          </p:cNvPr>
          <p:cNvSpPr>
            <a:spLocks noGrp="1"/>
          </p:cNvSpPr>
          <p:nvPr>
            <p:ph type="title"/>
          </p:nvPr>
        </p:nvSpPr>
        <p:spPr/>
        <p:txBody>
          <a:bodyPr/>
          <a:lstStyle/>
          <a:p>
            <a:r>
              <a:rPr lang="en-US" dirty="0"/>
              <a:t>Weight Initialization</a:t>
            </a:r>
          </a:p>
        </p:txBody>
      </p:sp>
      <mc:AlternateContent xmlns:mc="http://schemas.openxmlformats.org/markup-compatibility/2006" xmlns:a14="http://schemas.microsoft.com/office/drawing/2010/main">
        <mc:Choice Requires="a14">
          <p:sp>
            <p:nvSpPr>
              <p:cNvPr id="73" name="Content Placeholder 1">
                <a:extLst>
                  <a:ext uri="{FF2B5EF4-FFF2-40B4-BE49-F238E27FC236}">
                    <a16:creationId xmlns:a16="http://schemas.microsoft.com/office/drawing/2014/main" id="{96CAF626-D3F1-5A09-B9CA-2BA3A67D2212}"/>
                  </a:ext>
                </a:extLst>
              </p:cNvPr>
              <p:cNvSpPr txBox="1">
                <a:spLocks/>
              </p:cNvSpPr>
              <p:nvPr/>
            </p:nvSpPr>
            <p:spPr>
              <a:xfrm>
                <a:off x="1098552" y="1706402"/>
                <a:ext cx="10710860" cy="469392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lvl="2"/>
                <a:r>
                  <a:rPr lang="en-US" sz="2000" b="1" dirty="0">
                    <a:sym typeface="Wingdings" panose="05000000000000000000" pitchFamily="2" charset="2"/>
                  </a:rPr>
                  <a:t>A better strategy for weight initialization:</a:t>
                </a:r>
                <a:endParaRPr lang="en-US" sz="2000" dirty="0">
                  <a:sym typeface="Wingdings" panose="05000000000000000000" pitchFamily="2" charset="2"/>
                </a:endParaRPr>
              </a:p>
              <a:p>
                <a:pPr lvl="2">
                  <a:buFont typeface="Arial" panose="020B0604020202020204" pitchFamily="34" charset="0"/>
                  <a:buChar char="•"/>
                </a:pPr>
                <a:r>
                  <a:rPr lang="en-US" sz="2000" dirty="0">
                    <a:sym typeface="Wingdings" panose="05000000000000000000" pitchFamily="2" charset="2"/>
                  </a:rPr>
                  <a:t>The weights can also be initialized using a uniform distribution</a:t>
                </a:r>
              </a:p>
              <a:p>
                <a:pPr marL="548640" lvl="2" indent="0">
                  <a:buNone/>
                </a:pPr>
                <a:endParaRPr lang="en-US" sz="2000" dirty="0">
                  <a:sym typeface="Wingdings" panose="05000000000000000000" pitchFamily="2" charset="2"/>
                </a:endParaRPr>
              </a:p>
              <a:p>
                <a:pPr lvl="2">
                  <a:buFont typeface="Arial" panose="020B0604020202020204" pitchFamily="34" charset="0"/>
                  <a:buChar char="•"/>
                </a:pPr>
                <a:r>
                  <a:rPr lang="en-US" sz="2000" dirty="0">
                    <a:sym typeface="Wingdings" panose="05000000000000000000" pitchFamily="2" charset="2"/>
                  </a:rPr>
                  <a:t>The variance of a random variable x that is generated from a uniform distribution from the interval [a, b] has the variance:</a:t>
                </a:r>
              </a:p>
              <a:p>
                <a:pPr lvl="2">
                  <a:buFont typeface="Arial" panose="020B0604020202020204" pitchFamily="34" charset="0"/>
                  <a:buChar char="•"/>
                </a:pPr>
                <a:endParaRPr lang="en-US" sz="2000" dirty="0">
                  <a:sym typeface="Wingdings" panose="05000000000000000000" pitchFamily="2" charset="2"/>
                </a:endParaRPr>
              </a:p>
              <a:p>
                <a:pPr marL="777240" lvl="3" inden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𝑣𝑎𝑟</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m:t>
                      </m:r>
                      <m:f>
                        <m:fPr>
                          <m:ctrlPr>
                            <a:rPr lang="en-US" sz="1800" b="0" i="1" smtClean="0">
                              <a:solidFill>
                                <a:schemeClr val="bg1"/>
                              </a:solidFill>
                              <a:latin typeface="Cambria Math" panose="02040503050406030204" pitchFamily="18" charset="0"/>
                            </a:rPr>
                          </m:ctrlPr>
                        </m:fPr>
                        <m:num>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𝑏</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𝑎</m:t>
                                  </m:r>
                                </m:e>
                              </m:d>
                            </m:e>
                            <m:sup>
                              <m:r>
                                <a:rPr lang="en-US" sz="1800" b="0" i="1" smtClean="0">
                                  <a:solidFill>
                                    <a:schemeClr val="bg1"/>
                                  </a:solidFill>
                                  <a:latin typeface="Cambria Math" panose="02040503050406030204" pitchFamily="18" charset="0"/>
                                </a:rPr>
                                <m:t>2</m:t>
                              </m:r>
                            </m:sup>
                          </m:sSup>
                        </m:num>
                        <m:den>
                          <m:r>
                            <a:rPr lang="en-US" sz="1800" b="0" i="1" smtClean="0">
                              <a:solidFill>
                                <a:schemeClr val="bg1"/>
                              </a:solidFill>
                              <a:latin typeface="Cambria Math" panose="02040503050406030204" pitchFamily="18" charset="0"/>
                            </a:rPr>
                            <m:t>12</m:t>
                          </m:r>
                        </m:den>
                      </m:f>
                    </m:oMath>
                  </m:oMathPara>
                </a14:m>
                <a:endParaRPr lang="en-US" sz="1800" dirty="0">
                  <a:sym typeface="Wingdings" panose="05000000000000000000" pitchFamily="2" charset="2"/>
                </a:endParaRPr>
              </a:p>
              <a:p>
                <a:pPr marL="777240" lvl="3" indent="0">
                  <a:buNone/>
                </a:pPr>
                <a:endParaRPr lang="en-US" sz="1800" dirty="0">
                  <a:sym typeface="Wingdings" panose="05000000000000000000" pitchFamily="2" charset="2"/>
                </a:endParaRPr>
              </a:p>
              <a:p>
                <a:pPr marL="777240" lvl="3" indent="0">
                  <a:buNone/>
                </a:pPr>
                <a:r>
                  <a:rPr lang="en-US" sz="1800" dirty="0">
                    <a:sym typeface="Wingdings" panose="05000000000000000000" pitchFamily="2" charset="2"/>
                  </a:rPr>
                  <a:t>Since we want mean 0, we will consider generating  x from interval [-</a:t>
                </a:r>
                <a:r>
                  <a:rPr lang="en-US" sz="1800" dirty="0" err="1">
                    <a:sym typeface="Wingdings" panose="05000000000000000000" pitchFamily="2" charset="2"/>
                  </a:rPr>
                  <a:t>a,a</a:t>
                </a:r>
                <a:r>
                  <a:rPr lang="en-US" sz="1800" dirty="0">
                    <a:sym typeface="Wingdings" panose="05000000000000000000" pitchFamily="2" charset="2"/>
                  </a:rPr>
                  <a:t>].</a:t>
                </a:r>
              </a:p>
              <a:p>
                <a:pPr marL="777240" lvl="3" indent="0">
                  <a:buNone/>
                </a:pPr>
                <a:r>
                  <a:rPr lang="en-US" sz="1800" dirty="0">
                    <a:sym typeface="Wingdings" panose="05000000000000000000" pitchFamily="2" charset="2"/>
                  </a:rPr>
                  <a:t>So the variance will be:</a:t>
                </a:r>
              </a:p>
              <a:p>
                <a:pPr marL="777240" lvl="3" indent="0">
                  <a:buNone/>
                </a:pPr>
                <a:endParaRPr lang="en-US" sz="1800" dirty="0">
                  <a:sym typeface="Wingdings" panose="05000000000000000000" pitchFamily="2" charset="2"/>
                </a:endParaRPr>
              </a:p>
              <a:p>
                <a:pPr marL="777240" lvl="3" inden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𝑣𝑎𝑟</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m:t>
                      </m:r>
                      <m:f>
                        <m:fPr>
                          <m:ctrlPr>
                            <a:rPr lang="en-US" sz="1800" b="0" i="1" smtClean="0">
                              <a:solidFill>
                                <a:schemeClr val="bg1"/>
                              </a:solidFill>
                              <a:latin typeface="Cambria Math" panose="02040503050406030204" pitchFamily="18" charset="0"/>
                            </a:rPr>
                          </m:ctrlPr>
                        </m:fPr>
                        <m:num>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e>
                              </m:d>
                            </m:e>
                            <m:sup>
                              <m:r>
                                <a:rPr lang="en-US" sz="1800" b="0" i="1" smtClean="0">
                                  <a:solidFill>
                                    <a:schemeClr val="bg1"/>
                                  </a:solidFill>
                                  <a:latin typeface="Cambria Math" panose="02040503050406030204" pitchFamily="18" charset="0"/>
                                </a:rPr>
                                <m:t>2</m:t>
                              </m:r>
                            </m:sup>
                          </m:sSup>
                        </m:num>
                        <m:den>
                          <m:r>
                            <a:rPr lang="en-US" sz="1800" b="0" i="1" smtClean="0">
                              <a:solidFill>
                                <a:schemeClr val="bg1"/>
                              </a:solidFill>
                              <a:latin typeface="Cambria Math" panose="02040503050406030204" pitchFamily="18" charset="0"/>
                            </a:rPr>
                            <m:t>12</m:t>
                          </m:r>
                        </m:den>
                      </m:f>
                      <m:r>
                        <a:rPr lang="en-US" sz="1800" b="0" i="1" smtClean="0">
                          <a:solidFill>
                            <a:schemeClr val="bg1"/>
                          </a:solidFill>
                          <a:latin typeface="Cambria Math" panose="02040503050406030204" pitchFamily="18" charset="0"/>
                        </a:rPr>
                        <m:t>=</m:t>
                      </m:r>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4</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𝑎</m:t>
                              </m:r>
                            </m:e>
                            <m:sup>
                              <m:r>
                                <a:rPr lang="en-US" sz="1800" b="0" i="1" smtClean="0">
                                  <a:solidFill>
                                    <a:schemeClr val="bg1"/>
                                  </a:solidFill>
                                  <a:latin typeface="Cambria Math" panose="02040503050406030204" pitchFamily="18" charset="0"/>
                                </a:rPr>
                                <m:t>2</m:t>
                              </m:r>
                            </m:sup>
                          </m:sSup>
                        </m:num>
                        <m:den>
                          <m:r>
                            <a:rPr lang="en-US" sz="1800" b="0" i="1" smtClean="0">
                              <a:solidFill>
                                <a:schemeClr val="bg1"/>
                              </a:solidFill>
                              <a:latin typeface="Cambria Math" panose="02040503050406030204" pitchFamily="18" charset="0"/>
                            </a:rPr>
                            <m:t>12</m:t>
                          </m:r>
                        </m:den>
                      </m:f>
                      <m:r>
                        <a:rPr lang="en-US" sz="1800" b="0" i="1" smtClean="0">
                          <a:solidFill>
                            <a:schemeClr val="bg1"/>
                          </a:solidFill>
                          <a:latin typeface="Cambria Math" panose="02040503050406030204" pitchFamily="18" charset="0"/>
                        </a:rPr>
                        <m:t>=</m:t>
                      </m:r>
                      <m:f>
                        <m:fPr>
                          <m:ctrlPr>
                            <a:rPr lang="en-US" sz="1800" b="0" i="1" smtClean="0">
                              <a:solidFill>
                                <a:schemeClr val="bg1"/>
                              </a:solidFill>
                              <a:latin typeface="Cambria Math" panose="02040503050406030204" pitchFamily="18" charset="0"/>
                            </a:rPr>
                          </m:ctrlPr>
                        </m:fPr>
                        <m:num>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𝑎</m:t>
                              </m:r>
                            </m:e>
                            <m:sup>
                              <m:r>
                                <a:rPr lang="en-US" sz="1800" b="0" i="1" smtClean="0">
                                  <a:solidFill>
                                    <a:schemeClr val="bg1"/>
                                  </a:solidFill>
                                  <a:latin typeface="Cambria Math" panose="02040503050406030204" pitchFamily="18" charset="0"/>
                                </a:rPr>
                                <m:t>2</m:t>
                              </m:r>
                            </m:sup>
                          </m:sSup>
                        </m:num>
                        <m:den>
                          <m:r>
                            <a:rPr lang="en-US" sz="1800" b="0" i="1" smtClean="0">
                              <a:solidFill>
                                <a:schemeClr val="bg1"/>
                              </a:solidFill>
                              <a:latin typeface="Cambria Math" panose="02040503050406030204" pitchFamily="18" charset="0"/>
                            </a:rPr>
                            <m:t>3</m:t>
                          </m:r>
                        </m:den>
                      </m:f>
                    </m:oMath>
                  </m:oMathPara>
                </a14:m>
                <a:endParaRPr lang="en-US" sz="1800" dirty="0">
                  <a:sym typeface="Wingdings" panose="05000000000000000000" pitchFamily="2" charset="2"/>
                </a:endParaRPr>
              </a:p>
              <a:p>
                <a:pPr marL="777240" lvl="3" indent="0">
                  <a:buNone/>
                </a:pPr>
                <a:r>
                  <a:rPr lang="en-US" sz="1800" dirty="0">
                    <a:sym typeface="Wingdings" panose="05000000000000000000" pitchFamily="2" charset="2"/>
                  </a:rPr>
                  <a:t>	</a:t>
                </a:r>
              </a:p>
              <a:p>
                <a:pPr marL="777240" lvl="3" indent="0">
                  <a:buNone/>
                </a:pPr>
                <a:endParaRPr lang="en-US" sz="1800" dirty="0">
                  <a:sym typeface="Wingdings" panose="05000000000000000000" pitchFamily="2" charset="2"/>
                </a:endParaRPr>
              </a:p>
              <a:p>
                <a:pPr marL="548640" lvl="2" indent="0">
                  <a:buNone/>
                </a:pPr>
                <a:endParaRPr lang="en-US" sz="2000" dirty="0">
                  <a:sym typeface="Wingdings" panose="05000000000000000000" pitchFamily="2" charset="2"/>
                </a:endParaRPr>
              </a:p>
            </p:txBody>
          </p:sp>
        </mc:Choice>
        <mc:Fallback xmlns="">
          <p:sp>
            <p:nvSpPr>
              <p:cNvPr id="73" name="Content Placeholder 1">
                <a:extLst>
                  <a:ext uri="{FF2B5EF4-FFF2-40B4-BE49-F238E27FC236}">
                    <a16:creationId xmlns:a16="http://schemas.microsoft.com/office/drawing/2014/main" id="{96CAF626-D3F1-5A09-B9CA-2BA3A67D2212}"/>
                  </a:ext>
                </a:extLst>
              </p:cNvPr>
              <p:cNvSpPr txBox="1">
                <a:spLocks noRot="1" noChangeAspect="1" noMove="1" noResize="1" noEditPoints="1" noAdjustHandles="1" noChangeArrowheads="1" noChangeShapeType="1" noTextEdit="1"/>
              </p:cNvSpPr>
              <p:nvPr/>
            </p:nvSpPr>
            <p:spPr>
              <a:xfrm>
                <a:off x="1098552" y="1706402"/>
                <a:ext cx="10710860" cy="4693920"/>
              </a:xfrm>
              <a:prstGeom prst="rect">
                <a:avLst/>
              </a:prstGeom>
              <a:blipFill>
                <a:blip r:embed="rId3"/>
                <a:stretch>
                  <a:fillRect t="-1617"/>
                </a:stretch>
              </a:blipFill>
            </p:spPr>
            <p:txBody>
              <a:bodyPr/>
              <a:lstStyle/>
              <a:p>
                <a:r>
                  <a:rPr lang="en-US">
                    <a:noFill/>
                  </a:rPr>
                  <a:t> </a:t>
                </a:r>
              </a:p>
            </p:txBody>
          </p:sp>
        </mc:Fallback>
      </mc:AlternateContent>
    </p:spTree>
    <p:extLst>
      <p:ext uri="{BB962C8B-B14F-4D97-AF65-F5344CB8AC3E}">
        <p14:creationId xmlns:p14="http://schemas.microsoft.com/office/powerpoint/2010/main" val="300709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EC23A-1649-96BF-72CA-40649BA9728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FB52FD-CCC3-1DBA-BF96-9971F575FB43}"/>
              </a:ext>
            </a:extLst>
          </p:cNvPr>
          <p:cNvSpPr>
            <a:spLocks noGrp="1"/>
          </p:cNvSpPr>
          <p:nvPr>
            <p:ph idx="1"/>
          </p:nvPr>
        </p:nvSpPr>
        <p:spPr>
          <a:xfrm>
            <a:off x="1522412" y="1691640"/>
            <a:ext cx="9144000" cy="4693920"/>
          </a:xfrm>
        </p:spPr>
        <p:txBody>
          <a:bodyPr/>
          <a:lstStyle/>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p:sp>
        <p:nvSpPr>
          <p:cNvPr id="3" name="Title 2">
            <a:extLst>
              <a:ext uri="{FF2B5EF4-FFF2-40B4-BE49-F238E27FC236}">
                <a16:creationId xmlns:a16="http://schemas.microsoft.com/office/drawing/2014/main" id="{9A10AF6A-D3A1-9B5C-461F-184F8024CEDE}"/>
              </a:ext>
            </a:extLst>
          </p:cNvPr>
          <p:cNvSpPr>
            <a:spLocks noGrp="1"/>
          </p:cNvSpPr>
          <p:nvPr>
            <p:ph type="title"/>
          </p:nvPr>
        </p:nvSpPr>
        <p:spPr/>
        <p:txBody>
          <a:bodyPr/>
          <a:lstStyle/>
          <a:p>
            <a:r>
              <a:rPr lang="en-US" dirty="0"/>
              <a:t>Weight Initialization</a:t>
            </a:r>
          </a:p>
        </p:txBody>
      </p:sp>
      <mc:AlternateContent xmlns:mc="http://schemas.openxmlformats.org/markup-compatibility/2006" xmlns:a14="http://schemas.microsoft.com/office/drawing/2010/main">
        <mc:Choice Requires="a14">
          <p:sp>
            <p:nvSpPr>
              <p:cNvPr id="73" name="Content Placeholder 1">
                <a:extLst>
                  <a:ext uri="{FF2B5EF4-FFF2-40B4-BE49-F238E27FC236}">
                    <a16:creationId xmlns:a16="http://schemas.microsoft.com/office/drawing/2014/main" id="{7ADD9D4C-DE4A-3CE6-E929-DB2F8A7DE4EA}"/>
                  </a:ext>
                </a:extLst>
              </p:cNvPr>
              <p:cNvSpPr txBox="1">
                <a:spLocks/>
              </p:cNvSpPr>
              <p:nvPr/>
            </p:nvSpPr>
            <p:spPr>
              <a:xfrm>
                <a:off x="1098552" y="1706402"/>
                <a:ext cx="10710860" cy="469392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lvl="2"/>
                <a:r>
                  <a:rPr lang="en-US" sz="2000" b="1" dirty="0">
                    <a:sym typeface="Wingdings" panose="05000000000000000000" pitchFamily="2" charset="2"/>
                  </a:rPr>
                  <a:t>A better strategy for weight initialization:</a:t>
                </a:r>
                <a:endParaRPr lang="en-US" sz="2000" dirty="0">
                  <a:sym typeface="Wingdings" panose="05000000000000000000" pitchFamily="2" charset="2"/>
                </a:endParaRPr>
              </a:p>
              <a:p>
                <a:pPr marL="777240" lvl="3" indent="0">
                  <a:buNone/>
                </a:pPr>
                <a:endParaRPr lang="en-US" sz="1800" dirty="0">
                  <a:sym typeface="Wingdings" panose="05000000000000000000" pitchFamily="2" charset="2"/>
                </a:endParaRPr>
              </a:p>
              <a:p>
                <a:pPr marL="777240" lvl="3" indent="0">
                  <a:buNone/>
                </a:pPr>
                <a:r>
                  <a:rPr lang="en-US" sz="1800" b="1" dirty="0">
                    <a:sym typeface="Wingdings" panose="05000000000000000000" pitchFamily="2" charset="2"/>
                  </a:rPr>
                  <a:t>Xavier Uniform</a:t>
                </a:r>
                <a:endParaRPr lang="en-US" sz="1800" b="1" i="1" dirty="0">
                  <a:solidFill>
                    <a:schemeClr val="bg1"/>
                  </a:solidFill>
                  <a:latin typeface="Cambria Math" panose="02040503050406030204" pitchFamily="18" charset="0"/>
                </a:endParaRPr>
              </a:p>
              <a:p>
                <a:pPr lvl="3">
                  <a:buFont typeface="Arial" panose="020B0604020202020204" pitchFamily="34" charset="0"/>
                  <a:buChar char="•"/>
                </a:pPr>
                <a:r>
                  <a:rPr lang="en-US" sz="1800" dirty="0">
                    <a:sym typeface="Wingdings" panose="05000000000000000000" pitchFamily="2" charset="2"/>
                  </a:rPr>
                  <a:t>Since we want </a:t>
                </a:r>
                <a14:m>
                  <m:oMath xmlns:m="http://schemas.openxmlformats.org/officeDocument/2006/math">
                    <m:r>
                      <a:rPr lang="en-US" sz="1800" b="0" i="1" smtClean="0">
                        <a:solidFill>
                          <a:schemeClr val="bg1"/>
                        </a:solidFill>
                        <a:latin typeface="Cambria Math" panose="02040503050406030204" pitchFamily="18" charset="0"/>
                      </a:rPr>
                      <m:t>𝑣𝑎𝑟</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2</m:t>
                        </m:r>
                      </m:num>
                      <m:den>
                        <m:r>
                          <a:rPr lang="en-US" sz="1800" b="0" i="1" smtClean="0">
                            <a:latin typeface="Cambria Math" panose="02040503050406030204" pitchFamily="18" charset="0"/>
                          </a:rPr>
                          <m:t>𝑓𝑎</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𝑖𝑛</m:t>
                            </m:r>
                          </m:sub>
                        </m:sSub>
                        <m:r>
                          <a:rPr lang="en-US" sz="1800" b="0" i="1" smtClean="0">
                            <a:latin typeface="Cambria Math" panose="02040503050406030204" pitchFamily="18" charset="0"/>
                          </a:rPr>
                          <m:t>+</m:t>
                        </m:r>
                        <m:r>
                          <a:rPr lang="en-US" sz="1800" b="0" i="1" smtClean="0">
                            <a:latin typeface="Cambria Math" panose="02040503050406030204" pitchFamily="18" charset="0"/>
                          </a:rPr>
                          <m:t>𝑓𝑎</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𝑜𝑢𝑡</m:t>
                            </m:r>
                          </m:sub>
                        </m:sSub>
                      </m:den>
                    </m:f>
                  </m:oMath>
                </a14:m>
                <a:r>
                  <a:rPr lang="en-US" sz="1800" b="0" i="1" dirty="0">
                    <a:solidFill>
                      <a:schemeClr val="bg1"/>
                    </a:solidFill>
                    <a:latin typeface="Cambria Math" panose="02040503050406030204" pitchFamily="18" charset="0"/>
                  </a:rPr>
                  <a:t> </a:t>
                </a:r>
                <a:r>
                  <a:rPr lang="en-US" sz="1800" dirty="0">
                    <a:sym typeface="Wingdings" panose="05000000000000000000" pitchFamily="2" charset="2"/>
                  </a:rPr>
                  <a:t>from a uniform distribution then </a:t>
                </a:r>
                <a14:m>
                  <m:oMath xmlns:m="http://schemas.openxmlformats.org/officeDocument/2006/math">
                    <m:r>
                      <a:rPr lang="en-US" sz="1800" i="1">
                        <a:latin typeface="Cambria Math" panose="02040503050406030204" pitchFamily="18" charset="0"/>
                      </a:rPr>
                      <m:t>𝑣𝑎𝑟</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rPr>
                              <m:t>𝑎</m:t>
                            </m:r>
                          </m:e>
                          <m:sup>
                            <m:r>
                              <a:rPr lang="en-US" sz="1800" i="1">
                                <a:latin typeface="Cambria Math" panose="02040503050406030204" pitchFamily="18" charset="0"/>
                              </a:rPr>
                              <m:t>2</m:t>
                            </m:r>
                          </m:sup>
                        </m:sSup>
                      </m:num>
                      <m:den>
                        <m:r>
                          <a:rPr lang="en-US" sz="1800" i="1">
                            <a:latin typeface="Cambria Math" panose="02040503050406030204" pitchFamily="18" charset="0"/>
                          </a:rPr>
                          <m:t>3</m:t>
                        </m:r>
                      </m:den>
                    </m:f>
                  </m:oMath>
                </a14:m>
                <a:endParaRPr lang="en-US" sz="1800" b="0" i="1" dirty="0">
                  <a:solidFill>
                    <a:schemeClr val="bg1"/>
                  </a:solidFill>
                  <a:latin typeface="Cambria Math" panose="02040503050406030204" pitchFamily="18" charset="0"/>
                </a:endParaRPr>
              </a:p>
              <a:p>
                <a:pPr marL="777240" lvl="3" indent="0">
                  <a:buNone/>
                </a:pPr>
                <a:r>
                  <a:rPr lang="en-US" sz="1800" b="0" dirty="0">
                    <a:solidFill>
                      <a:schemeClr val="bg1"/>
                    </a:solidFill>
                  </a:rPr>
                  <a:t>		</a:t>
                </a:r>
                <a14:m>
                  <m:oMath xmlns:m="http://schemas.openxmlformats.org/officeDocument/2006/math">
                    <m:f>
                      <m:fPr>
                        <m:ctrlPr>
                          <a:rPr lang="en-US" sz="1800" b="0" i="1" smtClean="0">
                            <a:solidFill>
                              <a:schemeClr val="bg1"/>
                            </a:solidFill>
                            <a:latin typeface="Cambria Math" panose="02040503050406030204" pitchFamily="18" charset="0"/>
                          </a:rPr>
                        </m:ctrlPr>
                      </m:fPr>
                      <m:num>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𝑎</m:t>
                            </m:r>
                          </m:e>
                          <m:sup>
                            <m:r>
                              <a:rPr lang="en-US" sz="1800" b="0" i="1" smtClean="0">
                                <a:solidFill>
                                  <a:schemeClr val="bg1"/>
                                </a:solidFill>
                                <a:latin typeface="Cambria Math" panose="02040503050406030204" pitchFamily="18" charset="0"/>
                              </a:rPr>
                              <m:t>2</m:t>
                            </m:r>
                          </m:sup>
                        </m:sSup>
                      </m:num>
                      <m:den>
                        <m:r>
                          <a:rPr lang="en-US" sz="1800" b="0" i="1" smtClean="0">
                            <a:solidFill>
                              <a:schemeClr val="bg1"/>
                            </a:solidFill>
                            <a:latin typeface="Cambria Math" panose="02040503050406030204" pitchFamily="18" charset="0"/>
                          </a:rPr>
                          <m:t>3</m:t>
                        </m:r>
                      </m:den>
                    </m:f>
                    <m:r>
                      <a:rPr lang="en-US" sz="1800" b="0" i="1" smtClean="0">
                        <a:solidFill>
                          <a:schemeClr val="bg1"/>
                        </a:solidFill>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2</m:t>
                        </m:r>
                      </m:num>
                      <m:den>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𝑖𝑛</m:t>
                            </m:r>
                          </m:sub>
                        </m:sSub>
                        <m:r>
                          <a:rPr lang="en-US" sz="1800" i="1">
                            <a:latin typeface="Cambria Math" panose="02040503050406030204" pitchFamily="18" charset="0"/>
                          </a:rPr>
                          <m:t>+</m:t>
                        </m:r>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𝑜𝑢𝑡</m:t>
                            </m:r>
                          </m:sub>
                        </m:sSub>
                      </m:den>
                    </m:f>
                  </m:oMath>
                </a14:m>
                <a:r>
                  <a:rPr lang="en-US" sz="1800" dirty="0">
                    <a:sym typeface="Wingdings" panose="05000000000000000000" pitchFamily="2" charset="2"/>
                  </a:rPr>
                  <a:t>=&gt; </a:t>
                </a:r>
                <a14:m>
                  <m:oMath xmlns:m="http://schemas.openxmlformats.org/officeDocument/2006/math">
                    <m:r>
                      <a:rPr lang="en-US" sz="1800" b="0" i="1" smtClean="0">
                        <a:latin typeface="Cambria Math" panose="02040503050406030204" pitchFamily="18" charset="0"/>
                      </a:rPr>
                      <m:t>𝑎</m:t>
                    </m:r>
                    <m:r>
                      <a:rPr lang="en-US" sz="1800" i="1">
                        <a:latin typeface="Cambria Math" panose="02040503050406030204" pitchFamily="18" charset="0"/>
                      </a:rPr>
                      <m:t>=</m:t>
                    </m:r>
                    <m:rad>
                      <m:radPr>
                        <m:degHide m:val="on"/>
                        <m:ctrlPr>
                          <a:rPr lang="en-US" sz="1800" b="0" i="1" smtClean="0">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6</m:t>
                            </m:r>
                          </m:num>
                          <m:den>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𝑖𝑛</m:t>
                                </m:r>
                              </m:sub>
                            </m:sSub>
                            <m:r>
                              <a:rPr lang="en-US" sz="1800" i="1">
                                <a:latin typeface="Cambria Math" panose="02040503050406030204" pitchFamily="18" charset="0"/>
                              </a:rPr>
                              <m:t>+</m:t>
                            </m:r>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𝑜𝑢𝑡</m:t>
                                </m:r>
                              </m:sub>
                            </m:sSub>
                          </m:den>
                        </m:f>
                      </m:e>
                    </m:rad>
                  </m:oMath>
                </a14:m>
                <a:endParaRPr lang="en-US" sz="1800" dirty="0">
                  <a:sym typeface="Wingdings" panose="05000000000000000000" pitchFamily="2" charset="2"/>
                </a:endParaRPr>
              </a:p>
              <a:p>
                <a:pPr marL="777240" lvl="3" indent="0">
                  <a:buNone/>
                </a:pPr>
                <a:endParaRPr lang="en-US" sz="1800" dirty="0">
                  <a:sym typeface="Wingdings" panose="05000000000000000000" pitchFamily="2" charset="2"/>
                </a:endParaRPr>
              </a:p>
              <a:p>
                <a:pPr marL="777240" lvl="3" indent="0">
                  <a:buNone/>
                </a:pPr>
                <a:r>
                  <a:rPr lang="en-US" sz="1800" dirty="0">
                    <a:sym typeface="Wingdings" panose="05000000000000000000" pitchFamily="2" charset="2"/>
                  </a:rPr>
                  <a:t>	   So we should initialize weights using a random uniform  distribution with the interval</a:t>
                </a:r>
              </a:p>
              <a:p>
                <a:pPr marL="777240" lvl="3" indent="0">
                  <a:buNone/>
                </a:pPr>
                <a:r>
                  <a:rPr lang="en-US" sz="1800" dirty="0">
                    <a:sym typeface="Wingdings" panose="05000000000000000000" pitchFamily="2" charset="2"/>
                  </a:rPr>
                  <a:t>	</a:t>
                </a:r>
              </a:p>
              <a:p>
                <a:pPr marL="777240" lvl="3" indent="0">
                  <a:buNone/>
                </a:pPr>
                <a:r>
                  <a:rPr lang="en-US" sz="1800" b="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 </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6</m:t>
                                </m:r>
                              </m:num>
                              <m:den>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𝑖𝑛</m:t>
                                    </m:r>
                                  </m:sub>
                                </m:sSub>
                                <m:r>
                                  <a:rPr lang="en-US" sz="1800" i="1">
                                    <a:latin typeface="Cambria Math" panose="02040503050406030204" pitchFamily="18" charset="0"/>
                                  </a:rPr>
                                  <m:t>+</m:t>
                                </m:r>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𝑜𝑢𝑡</m:t>
                                    </m:r>
                                  </m:sub>
                                </m:sSub>
                              </m:den>
                            </m:f>
                          </m:e>
                        </m:rad>
                        <m:r>
                          <m:rPr>
                            <m:nor/>
                          </m:rPr>
                          <a:rPr lang="en-US" sz="1800" dirty="0">
                            <a:sym typeface="Wingdings" panose="05000000000000000000" pitchFamily="2" charset="2"/>
                          </a:rPr>
                          <m:t>, </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i="1">
                                    <a:latin typeface="Cambria Math" panose="02040503050406030204" pitchFamily="18" charset="0"/>
                                  </a:rPr>
                                  <m:t>6</m:t>
                                </m:r>
                              </m:num>
                              <m:den>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𝑖𝑛</m:t>
                                    </m:r>
                                  </m:sub>
                                </m:sSub>
                                <m:r>
                                  <a:rPr lang="en-US" sz="1800" i="1">
                                    <a:latin typeface="Cambria Math" panose="02040503050406030204" pitchFamily="18" charset="0"/>
                                  </a:rPr>
                                  <m:t>+</m:t>
                                </m:r>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𝑜𝑢𝑡</m:t>
                                    </m:r>
                                  </m:sub>
                                </m:sSub>
                              </m:den>
                            </m:f>
                          </m:e>
                        </m:rad>
                        <m:r>
                          <m:rPr>
                            <m:nor/>
                          </m:rPr>
                          <a:rPr lang="en-US" sz="1800" dirty="0">
                            <a:sym typeface="Wingdings" panose="05000000000000000000" pitchFamily="2" charset="2"/>
                          </a:rPr>
                          <m:t> </m:t>
                        </m:r>
                      </m:e>
                    </m:d>
                  </m:oMath>
                </a14:m>
                <a:endParaRPr lang="en-US" sz="1800" dirty="0">
                  <a:sym typeface="Wingdings" panose="05000000000000000000" pitchFamily="2" charset="2"/>
                </a:endParaRPr>
              </a:p>
              <a:p>
                <a:pPr marL="777240" lvl="3" indent="0">
                  <a:buNone/>
                </a:pPr>
                <a:r>
                  <a:rPr lang="en-US" sz="1800" dirty="0">
                    <a:sym typeface="Wingdings" panose="05000000000000000000" pitchFamily="2" charset="2"/>
                  </a:rPr>
                  <a:t>	</a:t>
                </a:r>
              </a:p>
            </p:txBody>
          </p:sp>
        </mc:Choice>
        <mc:Fallback xmlns="">
          <p:sp>
            <p:nvSpPr>
              <p:cNvPr id="73" name="Content Placeholder 1">
                <a:extLst>
                  <a:ext uri="{FF2B5EF4-FFF2-40B4-BE49-F238E27FC236}">
                    <a16:creationId xmlns:a16="http://schemas.microsoft.com/office/drawing/2014/main" id="{7ADD9D4C-DE4A-3CE6-E929-DB2F8A7DE4EA}"/>
                  </a:ext>
                </a:extLst>
              </p:cNvPr>
              <p:cNvSpPr txBox="1">
                <a:spLocks noRot="1" noChangeAspect="1" noMove="1" noResize="1" noEditPoints="1" noAdjustHandles="1" noChangeArrowheads="1" noChangeShapeType="1" noTextEdit="1"/>
              </p:cNvSpPr>
              <p:nvPr/>
            </p:nvSpPr>
            <p:spPr>
              <a:xfrm>
                <a:off x="1098552" y="1706402"/>
                <a:ext cx="10710860" cy="4693920"/>
              </a:xfrm>
              <a:prstGeom prst="rect">
                <a:avLst/>
              </a:prstGeom>
              <a:blipFill>
                <a:blip r:embed="rId3"/>
                <a:stretch>
                  <a:fillRect t="-1617"/>
                </a:stretch>
              </a:blipFill>
            </p:spPr>
            <p:txBody>
              <a:bodyPr/>
              <a:lstStyle/>
              <a:p>
                <a:r>
                  <a:rPr lang="en-US">
                    <a:noFill/>
                  </a:rPr>
                  <a:t> </a:t>
                </a:r>
              </a:p>
            </p:txBody>
          </p:sp>
        </mc:Fallback>
      </mc:AlternateContent>
    </p:spTree>
    <p:extLst>
      <p:ext uri="{BB962C8B-B14F-4D97-AF65-F5344CB8AC3E}">
        <p14:creationId xmlns:p14="http://schemas.microsoft.com/office/powerpoint/2010/main" val="203210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E78B8-964C-19CC-D74E-7C0480C3CBA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C1B4C6-E0D6-C7AE-F927-00317CFAD5F9}"/>
              </a:ext>
            </a:extLst>
          </p:cNvPr>
          <p:cNvSpPr>
            <a:spLocks noGrp="1"/>
          </p:cNvSpPr>
          <p:nvPr>
            <p:ph idx="1"/>
          </p:nvPr>
        </p:nvSpPr>
        <p:spPr>
          <a:xfrm>
            <a:off x="1522412" y="1691640"/>
            <a:ext cx="9144000" cy="4693920"/>
          </a:xfrm>
        </p:spPr>
        <p:txBody>
          <a:bodyPr/>
          <a:lstStyle/>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p:sp>
        <p:nvSpPr>
          <p:cNvPr id="3" name="Title 2">
            <a:extLst>
              <a:ext uri="{FF2B5EF4-FFF2-40B4-BE49-F238E27FC236}">
                <a16:creationId xmlns:a16="http://schemas.microsoft.com/office/drawing/2014/main" id="{9E2EACFA-0505-347D-E484-4A814E2B8495}"/>
              </a:ext>
            </a:extLst>
          </p:cNvPr>
          <p:cNvSpPr>
            <a:spLocks noGrp="1"/>
          </p:cNvSpPr>
          <p:nvPr>
            <p:ph type="title"/>
          </p:nvPr>
        </p:nvSpPr>
        <p:spPr/>
        <p:txBody>
          <a:bodyPr/>
          <a:lstStyle/>
          <a:p>
            <a:r>
              <a:rPr lang="en-US" dirty="0"/>
              <a:t>Weight Initialization</a:t>
            </a:r>
          </a:p>
        </p:txBody>
      </p:sp>
      <mc:AlternateContent xmlns:mc="http://schemas.openxmlformats.org/markup-compatibility/2006">
        <mc:Choice xmlns:a14="http://schemas.microsoft.com/office/drawing/2010/main" Requires="a14">
          <p:sp>
            <p:nvSpPr>
              <p:cNvPr id="73" name="Content Placeholder 1">
                <a:extLst>
                  <a:ext uri="{FF2B5EF4-FFF2-40B4-BE49-F238E27FC236}">
                    <a16:creationId xmlns:a16="http://schemas.microsoft.com/office/drawing/2014/main" id="{150C6A38-E71E-7863-031D-94A039D01C71}"/>
                  </a:ext>
                </a:extLst>
              </p:cNvPr>
              <p:cNvSpPr txBox="1">
                <a:spLocks/>
              </p:cNvSpPr>
              <p:nvPr/>
            </p:nvSpPr>
            <p:spPr>
              <a:xfrm>
                <a:off x="1098552" y="1706402"/>
                <a:ext cx="10710860" cy="469392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marL="777240" lvl="3" indent="0">
                  <a:buNone/>
                </a:pPr>
                <a:endParaRPr lang="en-US" sz="1800" dirty="0">
                  <a:sym typeface="Wingdings" panose="05000000000000000000" pitchFamily="2" charset="2"/>
                </a:endParaRPr>
              </a:p>
              <a:p>
                <a:pPr marL="777240" lvl="3" indent="0">
                  <a:buNone/>
                </a:pPr>
                <a:r>
                  <a:rPr lang="en-US" sz="1800" b="1" dirty="0">
                    <a:sym typeface="Wingdings" panose="05000000000000000000" pitchFamily="2" charset="2"/>
                  </a:rPr>
                  <a:t>LeCun uniform distribution</a:t>
                </a:r>
                <a:endParaRPr lang="en-US" sz="1800" b="1" i="1" dirty="0">
                  <a:solidFill>
                    <a:schemeClr val="bg1"/>
                  </a:solidFill>
                  <a:latin typeface="Cambria Math" panose="02040503050406030204" pitchFamily="18" charset="0"/>
                </a:endParaRPr>
              </a:p>
              <a:p>
                <a:pPr lvl="3">
                  <a:buFont typeface="Arial" panose="020B0604020202020204" pitchFamily="34" charset="0"/>
                  <a:buChar char="•"/>
                </a:pPr>
                <a:r>
                  <a:rPr lang="en-US" sz="1800" dirty="0">
                    <a:sym typeface="Wingdings" panose="05000000000000000000" pitchFamily="2" charset="2"/>
                  </a:rPr>
                  <a:t>Since we want </a:t>
                </a:r>
                <a14:m>
                  <m:oMath xmlns:m="http://schemas.openxmlformats.org/officeDocument/2006/math">
                    <m:r>
                      <a:rPr lang="en-US" sz="1800" b="0" i="1" smtClean="0">
                        <a:solidFill>
                          <a:schemeClr val="bg1"/>
                        </a:solidFill>
                        <a:latin typeface="Cambria Math" panose="02040503050406030204" pitchFamily="18" charset="0"/>
                      </a:rPr>
                      <m:t>𝑣𝑎𝑟</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𝑓𝑎</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m:t>
                            </m:r>
                          </m:e>
                          <m:sub>
                            <m:r>
                              <a:rPr lang="en-US" sz="1800" b="0" i="1" smtClean="0">
                                <a:latin typeface="Cambria Math" panose="02040503050406030204" pitchFamily="18" charset="0"/>
                              </a:rPr>
                              <m:t>𝑖𝑛</m:t>
                            </m:r>
                          </m:sub>
                        </m:sSub>
                      </m:den>
                    </m:f>
                  </m:oMath>
                </a14:m>
                <a:r>
                  <a:rPr lang="en-US" sz="1800" b="0" i="1" dirty="0">
                    <a:solidFill>
                      <a:schemeClr val="bg1"/>
                    </a:solidFill>
                    <a:latin typeface="Cambria Math" panose="02040503050406030204" pitchFamily="18" charset="0"/>
                  </a:rPr>
                  <a:t> </a:t>
                </a:r>
                <a:r>
                  <a:rPr lang="en-US" sz="1800" dirty="0">
                    <a:sym typeface="Wingdings" panose="05000000000000000000" pitchFamily="2" charset="2"/>
                  </a:rPr>
                  <a:t>from a uniform distribution then </a:t>
                </a:r>
                <a14:m>
                  <m:oMath xmlns:m="http://schemas.openxmlformats.org/officeDocument/2006/math">
                    <m:r>
                      <a:rPr lang="en-US" sz="1800" i="1">
                        <a:latin typeface="Cambria Math" panose="02040503050406030204" pitchFamily="18" charset="0"/>
                      </a:rPr>
                      <m:t>𝑣𝑎𝑟</m:t>
                    </m:r>
                    <m:d>
                      <m:dPr>
                        <m:ctrlPr>
                          <a:rPr lang="en-US" sz="1800" i="1">
                            <a:latin typeface="Cambria Math" panose="02040503050406030204" pitchFamily="18" charset="0"/>
                          </a:rPr>
                        </m:ctrlPr>
                      </m:dPr>
                      <m:e>
                        <m:r>
                          <a:rPr lang="en-US" sz="1800" i="1">
                            <a:latin typeface="Cambria Math" panose="02040503050406030204" pitchFamily="18" charset="0"/>
                          </a:rPr>
                          <m:t>𝑥</m:t>
                        </m:r>
                      </m:e>
                    </m:d>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rPr>
                              <m:t>𝑎</m:t>
                            </m:r>
                          </m:e>
                          <m:sup>
                            <m:r>
                              <a:rPr lang="en-US" sz="1800" i="1">
                                <a:latin typeface="Cambria Math" panose="02040503050406030204" pitchFamily="18" charset="0"/>
                              </a:rPr>
                              <m:t>2</m:t>
                            </m:r>
                          </m:sup>
                        </m:sSup>
                      </m:num>
                      <m:den>
                        <m:r>
                          <a:rPr lang="en-US" sz="1800" i="1">
                            <a:latin typeface="Cambria Math" panose="02040503050406030204" pitchFamily="18" charset="0"/>
                          </a:rPr>
                          <m:t>3</m:t>
                        </m:r>
                      </m:den>
                    </m:f>
                  </m:oMath>
                </a14:m>
                <a:endParaRPr lang="en-US" sz="1800" b="0" i="1" dirty="0">
                  <a:solidFill>
                    <a:schemeClr val="bg1"/>
                  </a:solidFill>
                  <a:latin typeface="Cambria Math" panose="02040503050406030204" pitchFamily="18" charset="0"/>
                </a:endParaRPr>
              </a:p>
              <a:p>
                <a:pPr marL="777240" lvl="3" indent="0">
                  <a:buNone/>
                </a:pPr>
                <a:r>
                  <a:rPr lang="en-US" sz="1800" b="0" dirty="0">
                    <a:solidFill>
                      <a:schemeClr val="bg1"/>
                    </a:solidFill>
                  </a:rPr>
                  <a:t>		</a:t>
                </a:r>
                <a14:m>
                  <m:oMath xmlns:m="http://schemas.openxmlformats.org/officeDocument/2006/math">
                    <m:f>
                      <m:fPr>
                        <m:ctrlPr>
                          <a:rPr lang="en-US" sz="1800" b="0" i="1" smtClean="0">
                            <a:solidFill>
                              <a:schemeClr val="bg1"/>
                            </a:solidFill>
                            <a:latin typeface="Cambria Math" panose="02040503050406030204" pitchFamily="18" charset="0"/>
                          </a:rPr>
                        </m:ctrlPr>
                      </m:fPr>
                      <m:num>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𝑎</m:t>
                            </m:r>
                          </m:e>
                          <m:sup>
                            <m:r>
                              <a:rPr lang="en-US" sz="1800" b="0" i="1" smtClean="0">
                                <a:solidFill>
                                  <a:schemeClr val="bg1"/>
                                </a:solidFill>
                                <a:latin typeface="Cambria Math" panose="02040503050406030204" pitchFamily="18" charset="0"/>
                              </a:rPr>
                              <m:t>2</m:t>
                            </m:r>
                          </m:sup>
                        </m:sSup>
                      </m:num>
                      <m:den>
                        <m:r>
                          <a:rPr lang="en-US" sz="1800" b="0" i="1" smtClean="0">
                            <a:solidFill>
                              <a:schemeClr val="bg1"/>
                            </a:solidFill>
                            <a:latin typeface="Cambria Math" panose="02040503050406030204" pitchFamily="18" charset="0"/>
                          </a:rPr>
                          <m:t>3</m:t>
                        </m:r>
                      </m:den>
                    </m:f>
                    <m:r>
                      <a:rPr lang="en-US" sz="1800" b="0" i="1" smtClean="0">
                        <a:solidFill>
                          <a:schemeClr val="bg1"/>
                        </a:solidFill>
                        <a:latin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1</m:t>
                        </m:r>
                      </m:num>
                      <m:den>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𝑖𝑛</m:t>
                            </m:r>
                          </m:sub>
                        </m:sSub>
                      </m:den>
                    </m:f>
                  </m:oMath>
                </a14:m>
                <a:r>
                  <a:rPr lang="en-US" sz="1800" dirty="0">
                    <a:sym typeface="Wingdings" panose="05000000000000000000" pitchFamily="2" charset="2"/>
                  </a:rPr>
                  <a:t>=&gt; </a:t>
                </a:r>
                <a14:m>
                  <m:oMath xmlns:m="http://schemas.openxmlformats.org/officeDocument/2006/math">
                    <m:r>
                      <a:rPr lang="en-US" sz="1800" b="0" i="1" smtClean="0">
                        <a:latin typeface="Cambria Math" panose="02040503050406030204" pitchFamily="18" charset="0"/>
                      </a:rPr>
                      <m:t>𝑎</m:t>
                    </m:r>
                    <m:r>
                      <a:rPr lang="en-US" sz="1800" i="1">
                        <a:latin typeface="Cambria Math" panose="02040503050406030204" pitchFamily="18" charset="0"/>
                      </a:rPr>
                      <m:t>=</m:t>
                    </m:r>
                    <m:rad>
                      <m:radPr>
                        <m:degHide m:val="on"/>
                        <m:ctrlPr>
                          <a:rPr lang="en-US" sz="1800" b="0" i="1" smtClean="0">
                            <a:latin typeface="Cambria Math" panose="02040503050406030204" pitchFamily="18" charset="0"/>
                          </a:rPr>
                        </m:ctrlPr>
                      </m:radPr>
                      <m:deg/>
                      <m:e>
                        <m:f>
                          <m:fPr>
                            <m:ctrlPr>
                              <a:rPr lang="en-US" sz="1800" i="1">
                                <a:latin typeface="Cambria Math" panose="02040503050406030204" pitchFamily="18" charset="0"/>
                              </a:rPr>
                            </m:ctrlPr>
                          </m:fPr>
                          <m:num>
                            <m:r>
                              <a:rPr lang="en-US" sz="1800" b="0" i="1" smtClean="0">
                                <a:latin typeface="Cambria Math" panose="02040503050406030204" pitchFamily="18" charset="0"/>
                              </a:rPr>
                              <m:t>3</m:t>
                            </m:r>
                          </m:num>
                          <m:den>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𝑖𝑛</m:t>
                                </m:r>
                              </m:sub>
                            </m:sSub>
                          </m:den>
                        </m:f>
                      </m:e>
                    </m:rad>
                  </m:oMath>
                </a14:m>
                <a:endParaRPr lang="en-US" sz="1800" dirty="0">
                  <a:sym typeface="Wingdings" panose="05000000000000000000" pitchFamily="2" charset="2"/>
                </a:endParaRPr>
              </a:p>
              <a:p>
                <a:pPr marL="777240" lvl="3" indent="0">
                  <a:buNone/>
                </a:pPr>
                <a:endParaRPr lang="en-US" sz="1800" dirty="0">
                  <a:sym typeface="Wingdings" panose="05000000000000000000" pitchFamily="2" charset="2"/>
                </a:endParaRPr>
              </a:p>
              <a:p>
                <a:pPr marL="777240" lvl="3" indent="0">
                  <a:buNone/>
                </a:pPr>
                <a:r>
                  <a:rPr lang="en-US" sz="1800" dirty="0">
                    <a:sym typeface="Wingdings" panose="05000000000000000000" pitchFamily="2" charset="2"/>
                  </a:rPr>
                  <a:t>	   So we should initialize weights using a random uniform  distribution with the interval</a:t>
                </a:r>
              </a:p>
              <a:p>
                <a:pPr marL="777240" lvl="3" indent="0">
                  <a:buNone/>
                </a:pPr>
                <a:r>
                  <a:rPr lang="en-US" sz="1800" dirty="0">
                    <a:sym typeface="Wingdings" panose="05000000000000000000" pitchFamily="2" charset="2"/>
                  </a:rPr>
                  <a:t>	</a:t>
                </a:r>
              </a:p>
              <a:p>
                <a:pPr marL="777240" lvl="3" indent="0">
                  <a:buNone/>
                </a:pPr>
                <a:r>
                  <a:rPr lang="en-US" sz="1800" b="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 </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b="0" i="1" smtClean="0">
                                    <a:latin typeface="Cambria Math" panose="02040503050406030204" pitchFamily="18" charset="0"/>
                                  </a:rPr>
                                  <m:t>3</m:t>
                                </m:r>
                              </m:num>
                              <m:den>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𝑖𝑛</m:t>
                                    </m:r>
                                  </m:sub>
                                </m:sSub>
                              </m:den>
                            </m:f>
                          </m:e>
                        </m:rad>
                        <m:r>
                          <m:rPr>
                            <m:nor/>
                          </m:rPr>
                          <a:rPr lang="en-US" sz="1800" dirty="0">
                            <a:sym typeface="Wingdings" panose="05000000000000000000" pitchFamily="2" charset="2"/>
                          </a:rPr>
                          <m:t>, </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b="0" i="1" smtClean="0">
                                    <a:latin typeface="Cambria Math" panose="02040503050406030204" pitchFamily="18" charset="0"/>
                                  </a:rPr>
                                  <m:t>3</m:t>
                                </m:r>
                              </m:num>
                              <m:den>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𝑖𝑛</m:t>
                                    </m:r>
                                  </m:sub>
                                </m:sSub>
                              </m:den>
                            </m:f>
                          </m:e>
                        </m:rad>
                        <m:r>
                          <m:rPr>
                            <m:nor/>
                          </m:rPr>
                          <a:rPr lang="en-US" sz="1800" dirty="0">
                            <a:sym typeface="Wingdings" panose="05000000000000000000" pitchFamily="2" charset="2"/>
                          </a:rPr>
                          <m:t> </m:t>
                        </m:r>
                      </m:e>
                    </m:d>
                  </m:oMath>
                </a14:m>
                <a:endParaRPr lang="en-US" sz="1800" dirty="0">
                  <a:sym typeface="Wingdings" panose="05000000000000000000" pitchFamily="2" charset="2"/>
                </a:endParaRPr>
              </a:p>
              <a:p>
                <a:pPr marL="777240" lvl="3" indent="0">
                  <a:buNone/>
                </a:pPr>
                <a:endParaRPr lang="en-US" sz="1800" dirty="0">
                  <a:sym typeface="Wingdings" panose="05000000000000000000" pitchFamily="2" charset="2"/>
                </a:endParaRPr>
              </a:p>
              <a:p>
                <a:pPr marL="777240" lvl="3" indent="0">
                  <a:buNone/>
                </a:pPr>
                <a:r>
                  <a:rPr lang="en-US" sz="1800" dirty="0">
                    <a:sym typeface="Wingdings" panose="05000000000000000000" pitchFamily="2" charset="2"/>
                  </a:rPr>
                  <a:t>	  </a:t>
                </a:r>
                <a:r>
                  <a:rPr lang="en-US" sz="1800" b="1" dirty="0">
                    <a:sym typeface="Wingdings" panose="05000000000000000000" pitchFamily="2" charset="2"/>
                  </a:rPr>
                  <a:t>LeCun</a:t>
                </a:r>
                <a:r>
                  <a:rPr lang="en-US" sz="1800" dirty="0">
                    <a:sym typeface="Wingdings" panose="05000000000000000000" pitchFamily="2" charset="2"/>
                  </a:rPr>
                  <a:t> initialization is rarely used in practice. Xavier(</a:t>
                </a:r>
                <a:r>
                  <a:rPr lang="en-US" sz="1800" dirty="0" err="1">
                    <a:sym typeface="Wingdings" panose="05000000000000000000" pitchFamily="2" charset="2"/>
                  </a:rPr>
                  <a:t>Glorot</a:t>
                </a:r>
                <a:r>
                  <a:rPr lang="en-US" sz="1800" dirty="0">
                    <a:sym typeface="Wingdings" panose="05000000000000000000" pitchFamily="2" charset="2"/>
                  </a:rPr>
                  <a:t>) is preferred over LeCun.</a:t>
                </a:r>
              </a:p>
              <a:p>
                <a:pPr marL="777240" lvl="3" indent="0">
                  <a:buNone/>
                </a:pPr>
                <a:r>
                  <a:rPr lang="en-US" sz="1800" dirty="0">
                    <a:sym typeface="Wingdings" panose="05000000000000000000" pitchFamily="2" charset="2"/>
                  </a:rPr>
                  <a:t>	</a:t>
                </a:r>
              </a:p>
            </p:txBody>
          </p:sp>
        </mc:Choice>
        <mc:Fallback>
          <p:sp>
            <p:nvSpPr>
              <p:cNvPr id="73" name="Content Placeholder 1">
                <a:extLst>
                  <a:ext uri="{FF2B5EF4-FFF2-40B4-BE49-F238E27FC236}">
                    <a16:creationId xmlns:a16="http://schemas.microsoft.com/office/drawing/2014/main" id="{150C6A38-E71E-7863-031D-94A039D01C71}"/>
                  </a:ext>
                </a:extLst>
              </p:cNvPr>
              <p:cNvSpPr txBox="1">
                <a:spLocks noRot="1" noChangeAspect="1" noMove="1" noResize="1" noEditPoints="1" noAdjustHandles="1" noChangeArrowheads="1" noChangeShapeType="1" noTextEdit="1"/>
              </p:cNvSpPr>
              <p:nvPr/>
            </p:nvSpPr>
            <p:spPr>
              <a:xfrm>
                <a:off x="1098552" y="1706402"/>
                <a:ext cx="10710860" cy="469392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02351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1393336" y="1895669"/>
            <a:ext cx="4419598" cy="4267200"/>
          </a:xfrm>
        </p:spPr>
        <p:txBody>
          <a:bodyPr/>
          <a:lstStyle/>
          <a:p>
            <a:r>
              <a:rPr lang="en-US" sz="2000" dirty="0"/>
              <a:t>By using small weights, the network accuracy increases</a:t>
            </a:r>
          </a:p>
          <a:p>
            <a:endParaRPr lang="en-US" sz="2000" dirty="0"/>
          </a:p>
          <a:p>
            <a:r>
              <a:rPr lang="en-US" sz="2000" dirty="0"/>
              <a:t>Also, using small weights, the network arrives faster at the best accuracy</a:t>
            </a:r>
          </a:p>
          <a:p>
            <a:endParaRPr lang="en-US" sz="2000" dirty="0"/>
          </a:p>
          <a:p>
            <a:pPr marL="0" indent="0">
              <a:buNone/>
            </a:pPr>
            <a:endParaRPr lang="en-US" sz="2000" dirty="0"/>
          </a:p>
        </p:txBody>
      </p:sp>
      <p:sp>
        <p:nvSpPr>
          <p:cNvPr id="2" name="Title 1"/>
          <p:cNvSpPr>
            <a:spLocks noGrp="1"/>
          </p:cNvSpPr>
          <p:nvPr>
            <p:ph type="title"/>
          </p:nvPr>
        </p:nvSpPr>
        <p:spPr/>
        <p:txBody>
          <a:bodyPr/>
          <a:lstStyle/>
          <a:p>
            <a:r>
              <a:rPr lang="en-US" dirty="0"/>
              <a:t>Weight Initialization</a:t>
            </a:r>
          </a:p>
        </p:txBody>
      </p:sp>
      <p:pic>
        <p:nvPicPr>
          <p:cNvPr id="6" name="Picture 5"/>
          <p:cNvPicPr>
            <a:picLocks noChangeAspect="1"/>
          </p:cNvPicPr>
          <p:nvPr/>
        </p:nvPicPr>
        <p:blipFill>
          <a:blip r:embed="rId2"/>
          <a:stretch>
            <a:fillRect/>
          </a:stretch>
        </p:blipFill>
        <p:spPr>
          <a:xfrm>
            <a:off x="6780212" y="1752600"/>
            <a:ext cx="4945639" cy="4109244"/>
          </a:xfrm>
          <a:prstGeom prst="rect">
            <a:avLst/>
          </a:prstGeom>
        </p:spPr>
      </p:pic>
    </p:spTree>
    <p:extLst>
      <p:ext uri="{BB962C8B-B14F-4D97-AF65-F5344CB8AC3E}">
        <p14:creationId xmlns:p14="http://schemas.microsoft.com/office/powerpoint/2010/main" val="170735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A779A-FEEC-7784-8100-778C19A4817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5CFEFE48-61E3-3BDF-3F90-88DA2CF3755F}"/>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0E720184-5BDB-0076-CCA5-21FBF7425402}"/>
              </a:ext>
            </a:extLst>
          </p:cNvPr>
          <p:cNvSpPr>
            <a:spLocks noGrp="1"/>
          </p:cNvSpPr>
          <p:nvPr>
            <p:ph type="title"/>
          </p:nvPr>
        </p:nvSpPr>
        <p:spPr/>
        <p:txBody>
          <a:bodyPr/>
          <a:lstStyle/>
          <a:p>
            <a:r>
              <a:rPr lang="en-US" dirty="0"/>
              <a:t>Vanishing Gradient</a:t>
            </a:r>
          </a:p>
        </p:txBody>
      </p:sp>
    </p:spTree>
    <p:extLst>
      <p:ext uri="{BB962C8B-B14F-4D97-AF65-F5344CB8AC3E}">
        <p14:creationId xmlns:p14="http://schemas.microsoft.com/office/powerpoint/2010/main" val="2545598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10134598" cy="4419600"/>
              </a:xfrm>
            </p:spPr>
            <p:txBody>
              <a:bodyPr>
                <a:normAutofit/>
              </a:bodyPr>
              <a:lstStyle/>
              <a:p>
                <a:pPr marL="301752" lvl="1" indent="0">
                  <a:buNone/>
                </a:pPr>
                <a:endParaRPr lang="en-US" b="1" dirty="0"/>
              </a:p>
              <a:p>
                <a:pPr marL="301752" lvl="1" indent="0">
                  <a:buNone/>
                </a:pPr>
                <a:r>
                  <a:rPr lang="en-US" dirty="0"/>
                  <a:t>Let’s suppose we have the following network :</a:t>
                </a:r>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latin typeface="Cambria Math" panose="02040503050406030204" pitchFamily="18" charset="0"/>
                </a:endParaRPr>
              </a:p>
              <a:p>
                <a:pPr marL="301752" lvl="1" indent="0">
                  <a:buNone/>
                </a:pPr>
                <a:r>
                  <a:rPr lang="en-US" dirty="0">
                    <a:latin typeface="Cambria Math" panose="02040503050406030204" pitchFamily="18" charset="0"/>
                  </a:rPr>
                  <a:t>If we want to find out how to modify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a14:m>
                <a:r>
                  <a:rPr lang="en-US" dirty="0">
                    <a:latin typeface="Cambria Math" panose="02040503050406030204" pitchFamily="18" charset="0"/>
                  </a:rPr>
                  <a:t> we have to compute the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oMath>
                </a14:m>
                <a:endParaRPr lang="en-US" dirty="0">
                  <a:latin typeface="Cambria Math" panose="02040503050406030204" pitchFamily="18" charset="0"/>
                </a:endParaRPr>
              </a:p>
              <a:p>
                <a:pPr marL="301752" lvl="1" indent="0">
                  <a:buNone/>
                </a:pPr>
                <a:r>
                  <a:rPr lang="en-US" b="0" dirty="0"/>
                  <a:t>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𝑜𝑢𝑡𝑝𝑢𝑡</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𝑜𝑢𝑡𝑝𝑢𝑡</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num>
                      <m:den>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2</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2</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1</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den>
                    </m:f>
                    <m:r>
                      <a:rPr lang="en-US" b="0" i="1" smtClean="0">
                        <a:latin typeface="Cambria Math" panose="02040503050406030204" pitchFamily="18" charset="0"/>
                      </a:rPr>
                      <m:t>=</m:t>
                    </m:r>
                  </m:oMath>
                </a14:m>
                <a:endParaRPr lang="en-US" b="0" i="1" dirty="0">
                  <a:latin typeface="Cambria Math" panose="02040503050406030204" pitchFamily="18" charset="0"/>
                </a:endParaRPr>
              </a:p>
              <a:p>
                <a:pPr marL="301752" lvl="1" indent="0">
                  <a:buNone/>
                </a:pPr>
                <a:r>
                  <a:rPr lang="en-US" b="0" dirty="0"/>
                  <a:t>	      </a:t>
                </a:r>
                <a14:m>
                  <m:oMath xmlns:m="http://schemas.openxmlformats.org/officeDocument/2006/math">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𝑜𝑢𝑡𝑝𝑢𝑡</m:t>
                        </m:r>
                      </m:den>
                    </m:f>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2</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b="0" i="1" smtClean="0">
                                <a:latin typeface="Cambria Math" panose="02040503050406030204" pitchFamily="18" charset="0"/>
                              </a:rPr>
                              <m:t>1</m:t>
                            </m:r>
                          </m:sub>
                        </m:sSub>
                      </m:e>
                    </m:d>
                    <m:r>
                      <a:rPr lang="en-US" i="1">
                        <a:latin typeface="Cambria Math" panose="02040503050406030204" pitchFamily="18" charset="0"/>
                      </a:rPr>
                      <m:t>∙</m:t>
                    </m:r>
                    <m:r>
                      <a:rPr lang="en-US" i="1" smtClean="0">
                        <a:latin typeface="Cambria Math" panose="02040503050406030204" pitchFamily="18" charset="0"/>
                      </a:rPr>
                      <m:t>𝑖</m:t>
                    </m:r>
                    <m:r>
                      <a:rPr lang="en-US" b="0" i="1" smtClean="0">
                        <a:latin typeface="Cambria Math" panose="02040503050406030204" pitchFamily="18" charset="0"/>
                      </a:rPr>
                      <m:t>𝑛𝑝𝑢𝑡</m:t>
                    </m:r>
                  </m:oMath>
                </a14:m>
                <a:r>
                  <a:rPr lang="en-US" dirty="0"/>
                  <a:t>	</a:t>
                </a:r>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10134598" cy="4419600"/>
              </a:xfrm>
              <a:blipFill>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ro-RO" dirty="0" err="1"/>
              <a:t>Vanishing</a:t>
            </a:r>
            <a:r>
              <a:rPr lang="ro-RO" dirty="0"/>
              <a:t> Gradient</a:t>
            </a:r>
            <a:endParaRPr lang="en-US" dirty="0"/>
          </a:p>
        </p:txBody>
      </p:sp>
      <p:sp>
        <p:nvSpPr>
          <p:cNvPr id="3" name="Oval 2"/>
          <p:cNvSpPr/>
          <p:nvPr/>
        </p:nvSpPr>
        <p:spPr>
          <a:xfrm>
            <a:off x="2132012" y="3048000"/>
            <a:ext cx="609600" cy="6096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ro-RO" dirty="0"/>
          </a:p>
        </p:txBody>
      </p:sp>
      <p:sp>
        <p:nvSpPr>
          <p:cNvPr id="6" name="Oval 5"/>
          <p:cNvSpPr/>
          <p:nvPr/>
        </p:nvSpPr>
        <p:spPr>
          <a:xfrm>
            <a:off x="7199373" y="3048000"/>
            <a:ext cx="609600" cy="6096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ro-RO"/>
          </a:p>
        </p:txBody>
      </p:sp>
      <mc:AlternateContent xmlns:mc="http://schemas.openxmlformats.org/markup-compatibility/2006" xmlns:a14="http://schemas.microsoft.com/office/drawing/2010/main">
        <mc:Choice Requires="a14">
          <p:sp>
            <p:nvSpPr>
              <p:cNvPr id="7" name="Oval 6"/>
              <p:cNvSpPr/>
              <p:nvPr/>
            </p:nvSpPr>
            <p:spPr>
              <a:xfrm>
                <a:off x="3351334" y="3048000"/>
                <a:ext cx="609600" cy="6096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b="0" dirty="0"/>
              </a:p>
            </p:txBody>
          </p:sp>
        </mc:Choice>
        <mc:Fallback xmlns="">
          <p:sp>
            <p:nvSpPr>
              <p:cNvPr id="7" name="Oval 6"/>
              <p:cNvSpPr>
                <a:spLocks noRot="1" noChangeAspect="1" noMove="1" noResize="1" noEditPoints="1" noAdjustHandles="1" noChangeArrowheads="1" noChangeShapeType="1" noTextEdit="1"/>
              </p:cNvSpPr>
              <p:nvPr/>
            </p:nvSpPr>
            <p:spPr>
              <a:xfrm>
                <a:off x="3351334" y="3048000"/>
                <a:ext cx="609600" cy="609600"/>
              </a:xfrm>
              <a:prstGeom prst="ellipse">
                <a:avLst/>
              </a:prstGeom>
              <a:blipFill rotWithShape="0">
                <a:blip r:embed="rId3"/>
                <a:stretch>
                  <a:fillRect l="-7843" r="-6863"/>
                </a:stretch>
              </a:blipFill>
              <a:ln/>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8" name="Oval 7"/>
              <p:cNvSpPr/>
              <p:nvPr/>
            </p:nvSpPr>
            <p:spPr>
              <a:xfrm>
                <a:off x="4576730" y="3048000"/>
                <a:ext cx="609600" cy="6096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ro-RO" dirty="0"/>
              </a:p>
            </p:txBody>
          </p:sp>
        </mc:Choice>
        <mc:Fallback xmlns="">
          <p:sp>
            <p:nvSpPr>
              <p:cNvPr id="8" name="Oval 7"/>
              <p:cNvSpPr>
                <a:spLocks noRot="1" noChangeAspect="1" noMove="1" noResize="1" noEditPoints="1" noAdjustHandles="1" noChangeArrowheads="1" noChangeShapeType="1" noTextEdit="1"/>
              </p:cNvSpPr>
              <p:nvPr/>
            </p:nvSpPr>
            <p:spPr>
              <a:xfrm>
                <a:off x="4576730" y="3048000"/>
                <a:ext cx="609600" cy="609600"/>
              </a:xfrm>
              <a:prstGeom prst="ellipse">
                <a:avLst/>
              </a:prstGeom>
              <a:blipFill rotWithShape="0">
                <a:blip r:embed="rId4"/>
                <a:stretch>
                  <a:fillRect l="-8824" r="-6863"/>
                </a:stretch>
              </a:blipFill>
              <a:ln/>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0" name="Oval 9"/>
              <p:cNvSpPr/>
              <p:nvPr/>
            </p:nvSpPr>
            <p:spPr>
              <a:xfrm>
                <a:off x="5789978" y="3048000"/>
                <a:ext cx="609600" cy="609600"/>
              </a:xfrm>
              <a:prstGeom prst="ellipse">
                <a:avLst/>
              </a:prstGeom>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3</m:t>
                          </m:r>
                        </m:sub>
                      </m:sSub>
                      <m:r>
                        <a:rPr lang="en-US" b="0" i="1" smtClean="0">
                          <a:latin typeface="Cambria Math" panose="02040503050406030204" pitchFamily="18" charset="0"/>
                        </a:rPr>
                        <m:t>)</m:t>
                      </m:r>
                    </m:oMath>
                  </m:oMathPara>
                </a14:m>
                <a:endParaRPr lang="ro-RO" dirty="0"/>
              </a:p>
            </p:txBody>
          </p:sp>
        </mc:Choice>
        <mc:Fallback xmlns="">
          <p:sp>
            <p:nvSpPr>
              <p:cNvPr id="10" name="Oval 9"/>
              <p:cNvSpPr>
                <a:spLocks noRot="1" noChangeAspect="1" noMove="1" noResize="1" noEditPoints="1" noAdjustHandles="1" noChangeArrowheads="1" noChangeShapeType="1" noTextEdit="1"/>
              </p:cNvSpPr>
              <p:nvPr/>
            </p:nvSpPr>
            <p:spPr>
              <a:xfrm>
                <a:off x="5789978" y="3048000"/>
                <a:ext cx="609600" cy="609600"/>
              </a:xfrm>
              <a:prstGeom prst="ellipse">
                <a:avLst/>
              </a:prstGeom>
              <a:blipFill rotWithShape="0">
                <a:blip r:embed="rId5"/>
                <a:stretch>
                  <a:fillRect l="-8824" r="-6863"/>
                </a:stretch>
              </a:blipFill>
              <a:ln/>
            </p:spPr>
            <p:txBody>
              <a:bodyPr/>
              <a:lstStyle/>
              <a:p>
                <a:r>
                  <a:rPr lang="ro-RO">
                    <a:noFill/>
                  </a:rPr>
                  <a:t> </a:t>
                </a:r>
              </a:p>
            </p:txBody>
          </p:sp>
        </mc:Fallback>
      </mc:AlternateContent>
      <p:sp>
        <p:nvSpPr>
          <p:cNvPr id="4" name="TextBox 3"/>
          <p:cNvSpPr txBox="1"/>
          <p:nvPr/>
        </p:nvSpPr>
        <p:spPr>
          <a:xfrm>
            <a:off x="2062350" y="3755188"/>
            <a:ext cx="748923" cy="341632"/>
          </a:xfrm>
          <a:prstGeom prst="rect">
            <a:avLst/>
          </a:prstGeom>
          <a:noFill/>
        </p:spPr>
        <p:txBody>
          <a:bodyPr wrap="none" rtlCol="0">
            <a:spAutoFit/>
          </a:bodyPr>
          <a:lstStyle/>
          <a:p>
            <a:pPr>
              <a:lnSpc>
                <a:spcPct val="90000"/>
              </a:lnSpc>
            </a:pPr>
            <a:r>
              <a:rPr lang="en-US" dirty="0">
                <a:solidFill>
                  <a:schemeClr val="bg1"/>
                </a:solidFill>
              </a:rPr>
              <a:t>input</a:t>
            </a:r>
            <a:endParaRPr lang="ro-RO" dirty="0">
              <a:solidFill>
                <a:schemeClr val="bg1"/>
              </a:solidFill>
            </a:endParaRPr>
          </a:p>
        </p:txBody>
      </p:sp>
      <mc:AlternateContent xmlns:mc="http://schemas.openxmlformats.org/markup-compatibility/2006" xmlns:a14="http://schemas.microsoft.com/office/drawing/2010/main">
        <mc:Choice Requires="a14">
          <p:sp>
            <p:nvSpPr>
              <p:cNvPr id="11" name="TextBox 10"/>
              <p:cNvSpPr txBox="1"/>
              <p:nvPr/>
            </p:nvSpPr>
            <p:spPr>
              <a:xfrm>
                <a:off x="3416613" y="3726918"/>
                <a:ext cx="479042"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1</m:t>
                          </m:r>
                        </m:sub>
                      </m:sSub>
                    </m:oMath>
                  </m:oMathPara>
                </a14:m>
                <a:endParaRPr lang="ro-RO" dirty="0">
                  <a:solidFill>
                    <a:schemeClr val="bg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416613" y="3726918"/>
                <a:ext cx="479042" cy="341632"/>
              </a:xfrm>
              <a:prstGeom prst="rect">
                <a:avLst/>
              </a:prstGeom>
              <a:blipFill rotWithShape="0">
                <a:blip r:embed="rId6"/>
                <a:stretch>
                  <a:fillRect b="-17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635935" y="3726918"/>
                <a:ext cx="484363"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2</m:t>
                          </m:r>
                        </m:sub>
                      </m:sSub>
                    </m:oMath>
                  </m:oMathPara>
                </a14:m>
                <a:endParaRPr lang="ro-RO" dirty="0">
                  <a:solidFill>
                    <a:schemeClr val="bg1"/>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4635935" y="3726918"/>
                <a:ext cx="484363" cy="341632"/>
              </a:xfrm>
              <a:prstGeom prst="rect">
                <a:avLst/>
              </a:prstGeom>
              <a:blipFill rotWithShape="0">
                <a:blip r:embed="rId7"/>
                <a:stretch>
                  <a:fillRect b="-1786"/>
                </a:stretch>
              </a:blipFill>
            </p:spPr>
            <p:txBody>
              <a:bodyPr/>
              <a:lstStyle/>
              <a:p>
                <a:r>
                  <a:rPr lang="ro-RO">
                    <a:noFill/>
                  </a:rPr>
                  <a:t> </a:t>
                </a:r>
              </a:p>
            </p:txBody>
          </p:sp>
        </mc:Fallback>
      </mc:AlternateContent>
      <p:sp>
        <p:nvSpPr>
          <p:cNvPr id="13" name="TextBox 12"/>
          <p:cNvSpPr txBox="1"/>
          <p:nvPr/>
        </p:nvSpPr>
        <p:spPr>
          <a:xfrm>
            <a:off x="5654322" y="3724317"/>
            <a:ext cx="931665" cy="341632"/>
          </a:xfrm>
          <a:prstGeom prst="rect">
            <a:avLst/>
          </a:prstGeom>
          <a:noFill/>
        </p:spPr>
        <p:txBody>
          <a:bodyPr wrap="none" rtlCol="0">
            <a:spAutoFit/>
          </a:bodyPr>
          <a:lstStyle/>
          <a:p>
            <a:pPr>
              <a:lnSpc>
                <a:spcPct val="90000"/>
              </a:lnSpc>
            </a:pPr>
            <a:r>
              <a:rPr lang="en-US" dirty="0">
                <a:solidFill>
                  <a:schemeClr val="bg1"/>
                </a:solidFill>
              </a:rPr>
              <a:t>output</a:t>
            </a:r>
            <a:endParaRPr lang="ro-RO" dirty="0">
              <a:solidFill>
                <a:schemeClr val="bg1"/>
              </a:solidFill>
            </a:endParaRPr>
          </a:p>
        </p:txBody>
      </p:sp>
      <p:sp>
        <p:nvSpPr>
          <p:cNvPr id="14" name="TextBox 13"/>
          <p:cNvSpPr txBox="1"/>
          <p:nvPr/>
        </p:nvSpPr>
        <p:spPr>
          <a:xfrm>
            <a:off x="7199373" y="3724317"/>
            <a:ext cx="692818" cy="341632"/>
          </a:xfrm>
          <a:prstGeom prst="rect">
            <a:avLst/>
          </a:prstGeom>
          <a:noFill/>
        </p:spPr>
        <p:txBody>
          <a:bodyPr wrap="none" rtlCol="0">
            <a:spAutoFit/>
          </a:bodyPr>
          <a:lstStyle/>
          <a:p>
            <a:pPr>
              <a:lnSpc>
                <a:spcPct val="90000"/>
              </a:lnSpc>
            </a:pPr>
            <a:r>
              <a:rPr lang="en-US" dirty="0">
                <a:solidFill>
                  <a:schemeClr val="bg1"/>
                </a:solidFill>
              </a:rPr>
              <a:t>error</a:t>
            </a:r>
            <a:endParaRPr lang="ro-RO" dirty="0">
              <a:solidFill>
                <a:schemeClr val="bg1"/>
              </a:solidFill>
            </a:endParaRPr>
          </a:p>
        </p:txBody>
      </p:sp>
      <p:cxnSp>
        <p:nvCxnSpPr>
          <p:cNvPr id="15" name="Straight Arrow Connector 14"/>
          <p:cNvCxnSpPr>
            <a:stCxn id="3" idx="6"/>
            <a:endCxn id="7" idx="2"/>
          </p:cNvCxnSpPr>
          <p:nvPr/>
        </p:nvCxnSpPr>
        <p:spPr>
          <a:xfrm>
            <a:off x="2741612" y="3352800"/>
            <a:ext cx="609722" cy="0"/>
          </a:xfrm>
          <a:prstGeom prst="straightConnector1">
            <a:avLst/>
          </a:prstGeom>
          <a:ln w="2540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6"/>
            <a:endCxn id="8" idx="2"/>
          </p:cNvCxnSpPr>
          <p:nvPr/>
        </p:nvCxnSpPr>
        <p:spPr>
          <a:xfrm>
            <a:off x="3960934" y="3352800"/>
            <a:ext cx="615796" cy="0"/>
          </a:xfrm>
          <a:prstGeom prst="straightConnector1">
            <a:avLst/>
          </a:prstGeom>
          <a:ln w="2540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6"/>
            <a:endCxn id="10" idx="2"/>
          </p:cNvCxnSpPr>
          <p:nvPr/>
        </p:nvCxnSpPr>
        <p:spPr>
          <a:xfrm>
            <a:off x="5186330" y="3352800"/>
            <a:ext cx="603648" cy="0"/>
          </a:xfrm>
          <a:prstGeom prst="straightConnector1">
            <a:avLst/>
          </a:prstGeom>
          <a:ln w="2540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0" idx="6"/>
            <a:endCxn id="6" idx="2"/>
          </p:cNvCxnSpPr>
          <p:nvPr/>
        </p:nvCxnSpPr>
        <p:spPr>
          <a:xfrm>
            <a:off x="6399578" y="3352800"/>
            <a:ext cx="799795" cy="0"/>
          </a:xfrm>
          <a:prstGeom prst="straightConnector1">
            <a:avLst/>
          </a:prstGeom>
          <a:ln w="25400">
            <a:solidFill>
              <a:schemeClr val="bg1"/>
            </a:solidFill>
            <a:miter lim="8000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728668" y="2916897"/>
                <a:ext cx="622542"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oMath>
                  </m:oMathPara>
                </a14:m>
                <a:endParaRPr lang="ro-RO"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2728668" y="2916897"/>
                <a:ext cx="622542" cy="424732"/>
              </a:xfrm>
              <a:prstGeom prst="rect">
                <a:avLst/>
              </a:prstGeom>
              <a:blipFill rotWithShape="0">
                <a:blip r:embed="rId8"/>
                <a:stretch>
                  <a:fillRect b="-4286"/>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3934922" y="2913472"/>
                <a:ext cx="629660"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2</m:t>
                          </m:r>
                        </m:sub>
                      </m:sSub>
                    </m:oMath>
                  </m:oMathPara>
                </a14:m>
                <a:endParaRPr lang="ro-RO" sz="2400" dirty="0"/>
              </a:p>
            </p:txBody>
          </p:sp>
        </mc:Choice>
        <mc:Fallback xmlns="">
          <p:sp>
            <p:nvSpPr>
              <p:cNvPr id="28" name="TextBox 27"/>
              <p:cNvSpPr txBox="1">
                <a:spLocks noRot="1" noChangeAspect="1" noMove="1" noResize="1" noEditPoints="1" noAdjustHandles="1" noChangeArrowheads="1" noChangeShapeType="1" noTextEdit="1"/>
              </p:cNvSpPr>
              <p:nvPr/>
            </p:nvSpPr>
            <p:spPr>
              <a:xfrm>
                <a:off x="3934922" y="2913472"/>
                <a:ext cx="629660" cy="424732"/>
              </a:xfrm>
              <a:prstGeom prst="rect">
                <a:avLst/>
              </a:prstGeom>
              <a:blipFill rotWithShape="0">
                <a:blip r:embed="rId9"/>
                <a:stretch>
                  <a:fillRect b="-2857"/>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180256" y="2877413"/>
                <a:ext cx="629660"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oMath>
                  </m:oMathPara>
                </a14:m>
                <a:endParaRPr lang="ro-RO"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5180256" y="2877413"/>
                <a:ext cx="629660" cy="424732"/>
              </a:xfrm>
              <a:prstGeom prst="rect">
                <a:avLst/>
              </a:prstGeom>
              <a:blipFill rotWithShape="0">
                <a:blip r:embed="rId10"/>
                <a:stretch>
                  <a:fillRect b="-4286"/>
                </a:stretch>
              </a:blipFill>
            </p:spPr>
            <p:txBody>
              <a:bodyPr/>
              <a:lstStyle/>
              <a:p>
                <a:r>
                  <a:rPr lang="ro-RO">
                    <a:noFill/>
                  </a:rPr>
                  <a:t> </a:t>
                </a:r>
              </a:p>
            </p:txBody>
          </p:sp>
        </mc:Fallback>
      </mc:AlternateContent>
    </p:spTree>
    <p:extLst>
      <p:ext uri="{BB962C8B-B14F-4D97-AF65-F5344CB8AC3E}">
        <p14:creationId xmlns:p14="http://schemas.microsoft.com/office/powerpoint/2010/main" val="47834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9" name="Google Shape;1479;p24"/>
          <p:cNvSpPr txBox="1">
            <a:spLocks noGrp="1"/>
          </p:cNvSpPr>
          <p:nvPr>
            <p:ph type="body" idx="1"/>
          </p:nvPr>
        </p:nvSpPr>
        <p:spPr>
          <a:xfrm>
            <a:off x="1522435" y="2819400"/>
            <a:ext cx="9774600" cy="3352800"/>
          </a:xfrm>
          <a:prstGeom prst="rect">
            <a:avLst/>
          </a:prstGeom>
          <a:noFill/>
          <a:ln>
            <a:noFill/>
          </a:ln>
        </p:spPr>
        <p:txBody>
          <a:bodyPr spcFirstLastPara="1" wrap="square" lIns="91425" tIns="45700" rIns="91425" bIns="45700" anchor="t" anchorCtr="0">
            <a:noAutofit/>
          </a:bodyPr>
          <a:lstStyle/>
          <a:p>
            <a:pPr marL="0" lvl="1" indent="457200" algn="l" rtl="0">
              <a:lnSpc>
                <a:spcPct val="90000"/>
              </a:lnSpc>
              <a:spcBef>
                <a:spcPts val="600"/>
              </a:spcBef>
              <a:spcAft>
                <a:spcPts val="0"/>
              </a:spcAft>
              <a:buSzPts val="2000"/>
              <a:buNone/>
            </a:pPr>
            <a:endParaRPr dirty="0"/>
          </a:p>
          <a:p>
            <a:pPr marL="0" lvl="1" indent="457200" algn="l" rtl="0">
              <a:lnSpc>
                <a:spcPct val="90000"/>
              </a:lnSpc>
              <a:spcBef>
                <a:spcPts val="600"/>
              </a:spcBef>
              <a:spcAft>
                <a:spcPts val="0"/>
              </a:spcAft>
              <a:buSzPts val="2000"/>
              <a:buNone/>
            </a:pPr>
            <a:endParaRPr b="1" dirty="0"/>
          </a:p>
          <a:p>
            <a:pPr marL="576072" lvl="1" indent="-147320" algn="l" rtl="0">
              <a:lnSpc>
                <a:spcPct val="90000"/>
              </a:lnSpc>
              <a:spcBef>
                <a:spcPts val="600"/>
              </a:spcBef>
              <a:spcAft>
                <a:spcPts val="0"/>
              </a:spcAft>
              <a:buSzPts val="2000"/>
              <a:buNone/>
            </a:pPr>
            <a:endParaRPr dirty="0"/>
          </a:p>
          <a:p>
            <a:pPr marL="576072" lvl="1" indent="-147320" algn="l" rtl="0">
              <a:lnSpc>
                <a:spcPct val="90000"/>
              </a:lnSpc>
              <a:spcBef>
                <a:spcPts val="600"/>
              </a:spcBef>
              <a:spcAft>
                <a:spcPts val="0"/>
              </a:spcAft>
              <a:buSzPts val="2000"/>
              <a:buNone/>
            </a:pPr>
            <a:endParaRPr dirty="0"/>
          </a:p>
        </p:txBody>
      </p:sp>
      <p:sp>
        <p:nvSpPr>
          <p:cNvPr id="1477" name="Google Shape;1477;p24"/>
          <p:cNvSpPr txBox="1">
            <a:spLocks noGrp="1"/>
          </p:cNvSpPr>
          <p:nvPr>
            <p:ph type="body" idx="2"/>
          </p:nvPr>
        </p:nvSpPr>
        <p:spPr>
          <a:xfrm>
            <a:off x="1501994" y="1557689"/>
            <a:ext cx="9677400" cy="83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920"/>
              <a:buNone/>
            </a:pPr>
            <a:r>
              <a:rPr lang="en-US" dirty="0"/>
              <a:t>Logistic :</a:t>
            </a:r>
            <a:endParaRPr dirty="0"/>
          </a:p>
        </p:txBody>
      </p:sp>
      <p:sp>
        <p:nvSpPr>
          <p:cNvPr id="1478" name="Google Shape;1478;p2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920"/>
              <a:buNone/>
            </a:pPr>
            <a:r>
              <a:rPr lang="en-US" dirty="0"/>
              <a:t>Activation Functions</a:t>
            </a:r>
          </a:p>
        </p:txBody>
      </p:sp>
      <mc:AlternateContent xmlns:mc="http://schemas.openxmlformats.org/markup-compatibility/2006" xmlns:a14="http://schemas.microsoft.com/office/drawing/2010/main">
        <mc:Choice Requires="a14">
          <p:sp>
            <p:nvSpPr>
              <p:cNvPr id="2" name="Google Shape;1452;p22">
                <a:extLst>
                  <a:ext uri="{FF2B5EF4-FFF2-40B4-BE49-F238E27FC236}">
                    <a16:creationId xmlns:a16="http://schemas.microsoft.com/office/drawing/2014/main" id="{A08309C6-6802-3549-2EFE-079B4985AAEC}"/>
                  </a:ext>
                </a:extLst>
              </p:cNvPr>
              <p:cNvSpPr txBox="1">
                <a:spLocks/>
              </p:cNvSpPr>
              <p:nvPr/>
            </p:nvSpPr>
            <p:spPr>
              <a:xfrm>
                <a:off x="1618581" y="2881945"/>
                <a:ext cx="5338745" cy="3352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90000"/>
                  </a:lnSpc>
                  <a:spcBef>
                    <a:spcPts val="1800"/>
                  </a:spcBef>
                  <a:spcAft>
                    <a:spcPts val="0"/>
                  </a:spcAft>
                  <a:buClr>
                    <a:schemeClr val="dk2"/>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600"/>
                  </a:spcBef>
                  <a:spcAft>
                    <a:spcPts val="0"/>
                  </a:spcAft>
                  <a:buClr>
                    <a:schemeClr val="dk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2"/>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6pPr>
                <a:lvl7pPr marL="3200400" marR="0" lvl="6"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8pPr>
                <a:lvl9pPr marL="4114800" marR="0" lvl="8"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9pPr>
              </a:lstStyle>
              <a:p>
                <a:pPr indent="-355600">
                  <a:spcBef>
                    <a:spcPts val="0"/>
                  </a:spcBef>
                  <a:buSzPts val="2000"/>
                  <a:buFont typeface="Noto Sans Symbols"/>
                  <a:buChar char="●"/>
                </a:pPr>
                <a14:m>
                  <m:oMath xmlns:m="http://schemas.openxmlformats.org/officeDocument/2006/math">
                    <m:r>
                      <m:rPr>
                        <m:sty m:val="p"/>
                      </m:rPr>
                      <a:rPr lang="en-US" sz="2000" b="0" i="0" smtClean="0">
                        <a:latin typeface="Cambria Math" panose="02040503050406030204" pitchFamily="18" charset="0"/>
                      </a:rPr>
                      <m:t>y</m:t>
                    </m:r>
                    <m:r>
                      <a:rPr lang="en-US" sz="2000" b="0" i="0"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𝑧</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m:t>
                            </m:r>
                            <m:r>
                              <a:rPr lang="en-US" sz="2000" b="0" i="1" smtClean="0">
                                <a:latin typeface="Cambria Math" panose="02040503050406030204" pitchFamily="18" charset="0"/>
                              </a:rPr>
                              <m:t>𝑧</m:t>
                            </m:r>
                          </m:sup>
                        </m:sSup>
                      </m:den>
                    </m:f>
                  </m:oMath>
                </a14:m>
                <a:endParaRPr lang="en-US" sz="1400" dirty="0"/>
              </a:p>
              <a:p>
                <a:pPr indent="-355600">
                  <a:spcBef>
                    <a:spcPts val="0"/>
                  </a:spcBef>
                  <a:buSzPts val="2000"/>
                  <a:buFont typeface="Noto Sans Symbols"/>
                  <a:buChar char="●"/>
                </a:pPr>
                <a:endParaRPr lang="en-US" sz="1400" dirty="0"/>
              </a:p>
              <a:p>
                <a:pPr indent="-355600">
                  <a:spcBef>
                    <a:spcPts val="0"/>
                  </a:spcBef>
                  <a:buSzPts val="2000"/>
                  <a:buFont typeface="Noto Sans Symbols"/>
                  <a:buChar char="●"/>
                </a:pPr>
                <a:endParaRPr lang="en-US" sz="1400" dirty="0"/>
              </a:p>
              <a:p>
                <a:pPr indent="-355600">
                  <a:spcBef>
                    <a:spcPts val="0"/>
                  </a:spcBef>
                  <a:buSzPts val="2000"/>
                  <a:buFont typeface="Noto Sans Symbols"/>
                  <a:buChar char="●"/>
                </a:pPr>
                <a14:m>
                  <m:oMath xmlns:m="http://schemas.openxmlformats.org/officeDocument/2006/math">
                    <m:sSup>
                      <m:sSupPr>
                        <m:ctrlPr>
                          <a:rPr lang="en-US" sz="1800" i="1" smtClean="0">
                            <a:solidFill>
                              <a:schemeClr val="bg1"/>
                            </a:solidFill>
                            <a:latin typeface="Cambria Math" panose="02040503050406030204" pitchFamily="18" charset="0"/>
                          </a:rPr>
                        </m:ctrlPr>
                      </m:sSupPr>
                      <m:e>
                        <m:r>
                          <a:rPr lang="en-US" sz="1800" i="1">
                            <a:solidFill>
                              <a:schemeClr val="bg1"/>
                            </a:solidFill>
                            <a:latin typeface="Cambria Math" panose="02040503050406030204" pitchFamily="18" charset="0"/>
                          </a:rPr>
                          <m:t>𝜎</m:t>
                        </m:r>
                      </m:e>
                      <m:sup>
                        <m:r>
                          <a:rPr lang="en-US" sz="1800" i="1">
                            <a:solidFill>
                              <a:schemeClr val="bg1"/>
                            </a:solidFill>
                            <a:latin typeface="Cambria Math" panose="02040503050406030204" pitchFamily="18" charset="0"/>
                          </a:rPr>
                          <m:t>′</m:t>
                        </m:r>
                      </m:sup>
                    </m:sSup>
                    <m:d>
                      <m:dPr>
                        <m:ctrlPr>
                          <a:rPr lang="en-US" sz="1800" i="1">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𝑧</m:t>
                        </m:r>
                      </m:e>
                    </m:d>
                    <m:r>
                      <a:rPr lang="en-US" sz="1800" i="1">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(1−</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oMath>
                </a14:m>
                <a:r>
                  <a:rPr lang="en-US" sz="1400" dirty="0"/>
                  <a:t> </a:t>
                </a:r>
              </a:p>
              <a:p>
                <a:pPr marL="101600" indent="0">
                  <a:spcBef>
                    <a:spcPts val="0"/>
                  </a:spcBef>
                  <a:buSzPts val="2000"/>
                  <a:buNone/>
                </a:pPr>
                <a:endParaRPr lang="en-US" sz="1400" dirty="0"/>
              </a:p>
              <a:p>
                <a:pPr indent="-355600">
                  <a:spcBef>
                    <a:spcPts val="0"/>
                  </a:spcBef>
                  <a:buSzPts val="2000"/>
                  <a:buFont typeface="Noto Sans Symbols"/>
                  <a:buChar char="●"/>
                </a:pPr>
                <a:endParaRPr lang="en-US" sz="1400" dirty="0"/>
              </a:p>
              <a:p>
                <a:pPr marL="101600" indent="0">
                  <a:spcBef>
                    <a:spcPts val="0"/>
                  </a:spcBef>
                  <a:buSzPts val="2000"/>
                  <a:buNone/>
                </a:pPr>
                <a:r>
                  <a:rPr lang="en-US" sz="1800" dirty="0"/>
                  <a:t>Properties:</a:t>
                </a:r>
              </a:p>
              <a:p>
                <a:pPr marL="101600" indent="0">
                  <a:spcBef>
                    <a:spcPts val="0"/>
                  </a:spcBef>
                  <a:buSzPts val="2000"/>
                  <a:buNone/>
                </a:pPr>
                <a:endParaRPr lang="en-US" sz="1800" dirty="0"/>
              </a:p>
              <a:p>
                <a:pPr lvl="1">
                  <a:spcBef>
                    <a:spcPts val="0"/>
                  </a:spcBef>
                  <a:buFont typeface="Noto Sans Symbols"/>
                  <a:buChar char="●"/>
                </a:pPr>
                <a:r>
                  <a:rPr lang="en-US" sz="1800" dirty="0"/>
                  <a:t>Always positive</a:t>
                </a:r>
              </a:p>
              <a:p>
                <a:pPr lvl="1">
                  <a:spcBef>
                    <a:spcPts val="0"/>
                  </a:spcBef>
                  <a:buFont typeface="Noto Sans Symbols"/>
                  <a:buChar char="●"/>
                </a:pPr>
                <a:r>
                  <a:rPr lang="en-US" sz="1800" dirty="0"/>
                  <a:t>The output is in the range 0 and 1</a:t>
                </a:r>
              </a:p>
              <a:p>
                <a:pPr lvl="1">
                  <a:spcBef>
                    <a:spcPts val="0"/>
                  </a:spcBef>
                  <a:buFont typeface="Noto Sans Symbols"/>
                  <a:buChar char="●"/>
                </a:pPr>
                <a:r>
                  <a:rPr lang="en-US" sz="1800" dirty="0"/>
                  <a:t>The gradient is very small at inputs outside [-4,4] interval</a:t>
                </a:r>
              </a:p>
              <a:p>
                <a:pPr marL="106680" indent="0">
                  <a:spcBef>
                    <a:spcPts val="0"/>
                  </a:spcBef>
                  <a:buNone/>
                </a:pPr>
                <a:endParaRPr lang="en-US" sz="1800" dirty="0"/>
              </a:p>
              <a:p>
                <a:pPr marL="558800" lvl="1" indent="0">
                  <a:spcBef>
                    <a:spcPts val="0"/>
                  </a:spcBef>
                  <a:buFont typeface="Noto Sans Symbols"/>
                  <a:buNone/>
                </a:pPr>
                <a:endParaRPr lang="en-US" sz="1800" dirty="0"/>
              </a:p>
              <a:p>
                <a:pPr marL="558800" lvl="1" indent="0">
                  <a:spcBef>
                    <a:spcPts val="0"/>
                  </a:spcBef>
                  <a:buFont typeface="Noto Sans Symbols"/>
                  <a:buNone/>
                </a:pPr>
                <a:endParaRPr lang="en-US" sz="1800" dirty="0"/>
              </a:p>
              <a:p>
                <a:pPr marL="558800" lvl="1" indent="0">
                  <a:spcBef>
                    <a:spcPts val="0"/>
                  </a:spcBef>
                  <a:buFont typeface="Noto Sans Symbols"/>
                  <a:buNone/>
                </a:pPr>
                <a:endParaRPr lang="en-US" sz="1800" dirty="0"/>
              </a:p>
              <a:p>
                <a:pPr marL="558800" lvl="1" indent="0">
                  <a:spcBef>
                    <a:spcPts val="0"/>
                  </a:spcBef>
                  <a:buFont typeface="Noto Sans Symbols"/>
                  <a:buNone/>
                </a:pPr>
                <a:endParaRPr lang="en-US" sz="1800" dirty="0"/>
              </a:p>
              <a:p>
                <a:pPr marL="558800" lvl="1" indent="0">
                  <a:spcBef>
                    <a:spcPts val="0"/>
                  </a:spcBef>
                  <a:buFont typeface="Noto Sans Symbols"/>
                  <a:buNone/>
                </a:pPr>
                <a:endParaRPr lang="en-US" sz="1800" dirty="0"/>
              </a:p>
              <a:p>
                <a:pPr>
                  <a:spcBef>
                    <a:spcPts val="0"/>
                  </a:spcBef>
                  <a:buFont typeface="Noto Sans Symbols"/>
                  <a:buChar char="●"/>
                </a:pPr>
                <a:endParaRPr lang="en-US" sz="1800" dirty="0"/>
              </a:p>
            </p:txBody>
          </p:sp>
        </mc:Choice>
        <mc:Fallback xmlns="">
          <p:sp>
            <p:nvSpPr>
              <p:cNvPr id="2" name="Google Shape;1452;p22">
                <a:extLst>
                  <a:ext uri="{FF2B5EF4-FFF2-40B4-BE49-F238E27FC236}">
                    <a16:creationId xmlns:a16="http://schemas.microsoft.com/office/drawing/2014/main" id="{A08309C6-6802-3549-2EFE-079B4985AAEC}"/>
                  </a:ext>
                </a:extLst>
              </p:cNvPr>
              <p:cNvSpPr txBox="1">
                <a:spLocks noRot="1" noChangeAspect="1" noMove="1" noResize="1" noEditPoints="1" noAdjustHandles="1" noChangeArrowheads="1" noChangeShapeType="1" noTextEdit="1"/>
              </p:cNvSpPr>
              <p:nvPr/>
            </p:nvSpPr>
            <p:spPr>
              <a:xfrm>
                <a:off x="1618581" y="2881945"/>
                <a:ext cx="5338745" cy="3352800"/>
              </a:xfrm>
              <a:prstGeom prst="rect">
                <a:avLst/>
              </a:prstGeom>
              <a:blipFill>
                <a:blip r:embed="rId3"/>
                <a:stretch>
                  <a:fillRect t="-377"/>
                </a:stretch>
              </a:blipFill>
              <a:ln>
                <a:noFill/>
              </a:ln>
            </p:spPr>
            <p:txBody>
              <a:bodyPr/>
              <a:lstStyle/>
              <a:p>
                <a:r>
                  <a:rPr lang="en-US">
                    <a:noFill/>
                  </a:rPr>
                  <a:t> </a:t>
                </a:r>
              </a:p>
            </p:txBody>
          </p:sp>
        </mc:Fallback>
      </mc:AlternateContent>
      <p:cxnSp>
        <p:nvCxnSpPr>
          <p:cNvPr id="8" name="Google Shape;1410;p16">
            <a:extLst>
              <a:ext uri="{FF2B5EF4-FFF2-40B4-BE49-F238E27FC236}">
                <a16:creationId xmlns:a16="http://schemas.microsoft.com/office/drawing/2014/main" id="{3B976B2B-D354-8E95-0973-6E62D188E0FB}"/>
              </a:ext>
            </a:extLst>
          </p:cNvPr>
          <p:cNvCxnSpPr/>
          <p:nvPr/>
        </p:nvCxnSpPr>
        <p:spPr>
          <a:xfrm>
            <a:off x="6960494" y="4304522"/>
            <a:ext cx="4066500" cy="0"/>
          </a:xfrm>
          <a:prstGeom prst="straightConnector1">
            <a:avLst/>
          </a:prstGeom>
          <a:noFill/>
          <a:ln w="25400" cap="flat" cmpd="sng">
            <a:solidFill>
              <a:schemeClr val="dk1"/>
            </a:solidFill>
            <a:prstDash val="solid"/>
            <a:miter lim="800000"/>
            <a:headEnd type="none" w="sm" len="sm"/>
            <a:tailEnd type="triangle" w="med" len="med"/>
          </a:ln>
        </p:spPr>
      </p:cxnSp>
      <p:cxnSp>
        <p:nvCxnSpPr>
          <p:cNvPr id="9" name="Google Shape;1413;p16">
            <a:extLst>
              <a:ext uri="{FF2B5EF4-FFF2-40B4-BE49-F238E27FC236}">
                <a16:creationId xmlns:a16="http://schemas.microsoft.com/office/drawing/2014/main" id="{12EA29C4-2302-60D7-01AA-1A9DC03FA4D1}"/>
              </a:ext>
            </a:extLst>
          </p:cNvPr>
          <p:cNvCxnSpPr/>
          <p:nvPr/>
        </p:nvCxnSpPr>
        <p:spPr>
          <a:xfrm>
            <a:off x="6960494" y="2565577"/>
            <a:ext cx="4218900" cy="0"/>
          </a:xfrm>
          <a:prstGeom prst="straightConnector1">
            <a:avLst/>
          </a:prstGeom>
          <a:noFill/>
          <a:ln w="25400" cap="flat" cmpd="sng">
            <a:solidFill>
              <a:schemeClr val="dk1"/>
            </a:solidFill>
            <a:prstDash val="solid"/>
            <a:miter lim="800000"/>
            <a:headEnd type="none" w="sm" len="sm"/>
            <a:tailEnd type="triangle" w="med" len="med"/>
          </a:ln>
        </p:spPr>
      </p:cxnSp>
      <p:sp>
        <p:nvSpPr>
          <p:cNvPr id="10" name="Google Shape;1414;p16">
            <a:extLst>
              <a:ext uri="{FF2B5EF4-FFF2-40B4-BE49-F238E27FC236}">
                <a16:creationId xmlns:a16="http://schemas.microsoft.com/office/drawing/2014/main" id="{808DFF53-84E6-5D21-6E7A-45FA0ACFCD83}"/>
              </a:ext>
            </a:extLst>
          </p:cNvPr>
          <p:cNvSpPr/>
          <p:nvPr/>
        </p:nvSpPr>
        <p:spPr>
          <a:xfrm>
            <a:off x="7313612" y="2590801"/>
            <a:ext cx="2830478" cy="1713722"/>
          </a:xfrm>
          <a:custGeom>
            <a:avLst/>
            <a:gdLst/>
            <a:ahLst/>
            <a:cxnLst/>
            <a:rect l="l" t="t" r="r" b="b"/>
            <a:pathLst>
              <a:path w="20966503" h="144306927" extrusionOk="0">
                <a:moveTo>
                  <a:pt x="0" y="144306927"/>
                </a:moveTo>
                <a:cubicBezTo>
                  <a:pt x="680949" y="139910448"/>
                  <a:pt x="7979017" y="157271974"/>
                  <a:pt x="10737502" y="71011619"/>
                </a:cubicBezTo>
                <a:cubicBezTo>
                  <a:pt x="14597411" y="-7382334"/>
                  <a:pt x="20320391" y="860446"/>
                  <a:pt x="20966503" y="21"/>
                </a:cubicBezTo>
              </a:path>
            </a:pathLst>
          </a:custGeom>
          <a:noFill/>
          <a:ln w="381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11" name="Google Shape;1415;p16">
            <a:extLst>
              <a:ext uri="{FF2B5EF4-FFF2-40B4-BE49-F238E27FC236}">
                <a16:creationId xmlns:a16="http://schemas.microsoft.com/office/drawing/2014/main" id="{4EA15B9D-8ED0-471E-A244-8CF694A1E109}"/>
              </a:ext>
            </a:extLst>
          </p:cNvPr>
          <p:cNvSpPr txBox="1"/>
          <p:nvPr/>
        </p:nvSpPr>
        <p:spPr>
          <a:xfrm>
            <a:off x="8025268" y="3200133"/>
            <a:ext cx="7683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dirty="0">
                <a:solidFill>
                  <a:schemeClr val="lt1"/>
                </a:solidFill>
                <a:latin typeface="Century Gothic"/>
                <a:ea typeface="Century Gothic"/>
                <a:cs typeface="Century Gothic"/>
                <a:sym typeface="Century Gothic"/>
              </a:rPr>
              <a:t>y=0.5</a:t>
            </a:r>
            <a:endParaRPr sz="1800" dirty="0">
              <a:solidFill>
                <a:schemeClr val="lt1"/>
              </a:solidFill>
              <a:latin typeface="Century Gothic"/>
              <a:ea typeface="Century Gothic"/>
              <a:cs typeface="Century Gothic"/>
              <a:sym typeface="Century Gothic"/>
            </a:endParaRPr>
          </a:p>
        </p:txBody>
      </p:sp>
      <p:cxnSp>
        <p:nvCxnSpPr>
          <p:cNvPr id="12" name="Google Shape;1422;p16">
            <a:extLst>
              <a:ext uri="{FF2B5EF4-FFF2-40B4-BE49-F238E27FC236}">
                <a16:creationId xmlns:a16="http://schemas.microsoft.com/office/drawing/2014/main" id="{6DB791BC-A199-1CDC-620B-C5C32246E127}"/>
              </a:ext>
            </a:extLst>
          </p:cNvPr>
          <p:cNvCxnSpPr/>
          <p:nvPr/>
        </p:nvCxnSpPr>
        <p:spPr>
          <a:xfrm rot="10800000">
            <a:off x="8751122" y="2329355"/>
            <a:ext cx="0" cy="2782200"/>
          </a:xfrm>
          <a:prstGeom prst="straightConnector1">
            <a:avLst/>
          </a:prstGeom>
          <a:noFill/>
          <a:ln w="25400" cap="flat" cmpd="sng">
            <a:solidFill>
              <a:schemeClr val="dk1"/>
            </a:solidFill>
            <a:prstDash val="solid"/>
            <a:miter lim="800000"/>
            <a:headEnd type="none" w="sm" len="sm"/>
            <a:tailEnd type="triangle" w="med" len="med"/>
          </a:ln>
        </p:spPr>
      </p:cxnSp>
      <p:sp>
        <p:nvSpPr>
          <p:cNvPr id="13" name="Google Shape;1411;p16">
            <a:extLst>
              <a:ext uri="{FF2B5EF4-FFF2-40B4-BE49-F238E27FC236}">
                <a16:creationId xmlns:a16="http://schemas.microsoft.com/office/drawing/2014/main" id="{AE38D3D9-4EF9-ED35-151A-E75CDBC1E4A8}"/>
              </a:ext>
            </a:extLst>
          </p:cNvPr>
          <p:cNvSpPr txBox="1"/>
          <p:nvPr/>
        </p:nvSpPr>
        <p:spPr>
          <a:xfrm>
            <a:off x="8209186" y="2260365"/>
            <a:ext cx="5757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dirty="0">
                <a:solidFill>
                  <a:schemeClr val="lt1"/>
                </a:solidFill>
                <a:latin typeface="Century Gothic"/>
                <a:ea typeface="Century Gothic"/>
                <a:cs typeface="Century Gothic"/>
                <a:sym typeface="Century Gothic"/>
              </a:rPr>
              <a:t>y=1</a:t>
            </a:r>
            <a:endParaRPr sz="1800" dirty="0">
              <a:solidFill>
                <a:schemeClr val="lt1"/>
              </a:solidFill>
              <a:latin typeface="Century Gothic"/>
              <a:ea typeface="Century Gothic"/>
              <a:cs typeface="Century Gothic"/>
              <a:sym typeface="Century Gothic"/>
            </a:endParaRPr>
          </a:p>
        </p:txBody>
      </p:sp>
      <p:sp>
        <p:nvSpPr>
          <p:cNvPr id="14" name="Google Shape;1412;p16">
            <a:extLst>
              <a:ext uri="{FF2B5EF4-FFF2-40B4-BE49-F238E27FC236}">
                <a16:creationId xmlns:a16="http://schemas.microsoft.com/office/drawing/2014/main" id="{B83740FA-7ACA-84E2-78F5-CE96F04EE9F7}"/>
              </a:ext>
            </a:extLst>
          </p:cNvPr>
          <p:cNvSpPr txBox="1"/>
          <p:nvPr/>
        </p:nvSpPr>
        <p:spPr>
          <a:xfrm>
            <a:off x="7734722" y="4292566"/>
            <a:ext cx="1828800" cy="249300"/>
          </a:xfrm>
          <a:prstGeom prst="rect">
            <a:avLst/>
          </a:prstGeom>
          <a:blipFill rotWithShape="1">
            <a:blip r:embed="rId4">
              <a:alphaModFix/>
            </a:blip>
            <a:stretch>
              <a:fillRect t="-2439" b="-12189"/>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latin typeface="Century Gothic"/>
                <a:ea typeface="Century Gothic"/>
                <a:cs typeface="Century Gothic"/>
                <a:sym typeface="Century Gothic"/>
              </a:rPr>
              <a:t> </a:t>
            </a:r>
            <a:endParaRPr/>
          </a:p>
        </p:txBody>
      </p:sp>
      <p:sp>
        <p:nvSpPr>
          <p:cNvPr id="15" name="Google Shape;1416;p16">
            <a:extLst>
              <a:ext uri="{FF2B5EF4-FFF2-40B4-BE49-F238E27FC236}">
                <a16:creationId xmlns:a16="http://schemas.microsoft.com/office/drawing/2014/main" id="{D3819A82-42E0-F0D2-4806-5217040F430F}"/>
              </a:ext>
            </a:extLst>
          </p:cNvPr>
          <p:cNvSpPr txBox="1"/>
          <p:nvPr/>
        </p:nvSpPr>
        <p:spPr>
          <a:xfrm>
            <a:off x="6999771" y="4239950"/>
            <a:ext cx="3900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a:solidFill>
                  <a:schemeClr val="lt1"/>
                </a:solidFill>
                <a:latin typeface="Century Gothic"/>
                <a:ea typeface="Century Gothic"/>
                <a:cs typeface="Century Gothic"/>
                <a:sym typeface="Century Gothic"/>
              </a:rPr>
              <a:t>-6</a:t>
            </a:r>
            <a:endParaRPr sz="1800">
              <a:solidFill>
                <a:schemeClr val="lt1"/>
              </a:solidFill>
              <a:latin typeface="Century Gothic"/>
              <a:ea typeface="Century Gothic"/>
              <a:cs typeface="Century Gothic"/>
              <a:sym typeface="Century Gothic"/>
            </a:endParaRPr>
          </a:p>
        </p:txBody>
      </p:sp>
      <p:sp>
        <p:nvSpPr>
          <p:cNvPr id="16" name="Google Shape;1417;p16">
            <a:extLst>
              <a:ext uri="{FF2B5EF4-FFF2-40B4-BE49-F238E27FC236}">
                <a16:creationId xmlns:a16="http://schemas.microsoft.com/office/drawing/2014/main" id="{9BAADC0D-454F-8AB5-DEE8-28779DBB6D24}"/>
              </a:ext>
            </a:extLst>
          </p:cNvPr>
          <p:cNvSpPr txBox="1"/>
          <p:nvPr/>
        </p:nvSpPr>
        <p:spPr>
          <a:xfrm>
            <a:off x="7465023" y="4246399"/>
            <a:ext cx="3900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a:solidFill>
                  <a:schemeClr val="lt1"/>
                </a:solidFill>
                <a:latin typeface="Century Gothic"/>
                <a:ea typeface="Century Gothic"/>
                <a:cs typeface="Century Gothic"/>
                <a:sym typeface="Century Gothic"/>
              </a:rPr>
              <a:t>-4</a:t>
            </a:r>
            <a:endParaRPr sz="1800">
              <a:solidFill>
                <a:schemeClr val="lt1"/>
              </a:solidFill>
              <a:latin typeface="Century Gothic"/>
              <a:ea typeface="Century Gothic"/>
              <a:cs typeface="Century Gothic"/>
              <a:sym typeface="Century Gothic"/>
            </a:endParaRPr>
          </a:p>
        </p:txBody>
      </p:sp>
      <p:sp>
        <p:nvSpPr>
          <p:cNvPr id="17" name="Google Shape;1418;p16">
            <a:extLst>
              <a:ext uri="{FF2B5EF4-FFF2-40B4-BE49-F238E27FC236}">
                <a16:creationId xmlns:a16="http://schemas.microsoft.com/office/drawing/2014/main" id="{350D4304-3959-9C6F-3E8F-AE0161CCADDF}"/>
              </a:ext>
            </a:extLst>
          </p:cNvPr>
          <p:cNvSpPr txBox="1"/>
          <p:nvPr/>
        </p:nvSpPr>
        <p:spPr>
          <a:xfrm>
            <a:off x="7953145" y="4246399"/>
            <a:ext cx="3900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a:solidFill>
                  <a:schemeClr val="lt1"/>
                </a:solidFill>
                <a:latin typeface="Century Gothic"/>
                <a:ea typeface="Century Gothic"/>
                <a:cs typeface="Century Gothic"/>
                <a:sym typeface="Century Gothic"/>
              </a:rPr>
              <a:t>-2</a:t>
            </a:r>
            <a:endParaRPr sz="1800">
              <a:solidFill>
                <a:schemeClr val="lt1"/>
              </a:solidFill>
              <a:latin typeface="Century Gothic"/>
              <a:ea typeface="Century Gothic"/>
              <a:cs typeface="Century Gothic"/>
              <a:sym typeface="Century Gothic"/>
            </a:endParaRPr>
          </a:p>
        </p:txBody>
      </p:sp>
      <p:sp>
        <p:nvSpPr>
          <p:cNvPr id="18" name="Google Shape;1419;p16">
            <a:extLst>
              <a:ext uri="{FF2B5EF4-FFF2-40B4-BE49-F238E27FC236}">
                <a16:creationId xmlns:a16="http://schemas.microsoft.com/office/drawing/2014/main" id="{7F558768-81D1-8033-ABFB-167E9057C99C}"/>
              </a:ext>
            </a:extLst>
          </p:cNvPr>
          <p:cNvSpPr txBox="1"/>
          <p:nvPr/>
        </p:nvSpPr>
        <p:spPr>
          <a:xfrm>
            <a:off x="8989112" y="4246399"/>
            <a:ext cx="3129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a:solidFill>
                  <a:schemeClr val="lt1"/>
                </a:solidFill>
                <a:latin typeface="Century Gothic"/>
                <a:ea typeface="Century Gothic"/>
                <a:cs typeface="Century Gothic"/>
                <a:sym typeface="Century Gothic"/>
              </a:rPr>
              <a:t>2</a:t>
            </a:r>
            <a:endParaRPr sz="1800">
              <a:solidFill>
                <a:schemeClr val="lt1"/>
              </a:solidFill>
              <a:latin typeface="Century Gothic"/>
              <a:ea typeface="Century Gothic"/>
              <a:cs typeface="Century Gothic"/>
              <a:sym typeface="Century Gothic"/>
            </a:endParaRPr>
          </a:p>
        </p:txBody>
      </p:sp>
      <p:sp>
        <p:nvSpPr>
          <p:cNvPr id="19" name="Google Shape;1420;p16">
            <a:extLst>
              <a:ext uri="{FF2B5EF4-FFF2-40B4-BE49-F238E27FC236}">
                <a16:creationId xmlns:a16="http://schemas.microsoft.com/office/drawing/2014/main" id="{FC4B50C0-9794-601D-305F-6EA9D122A820}"/>
              </a:ext>
            </a:extLst>
          </p:cNvPr>
          <p:cNvSpPr txBox="1"/>
          <p:nvPr/>
        </p:nvSpPr>
        <p:spPr>
          <a:xfrm>
            <a:off x="9488605" y="4246399"/>
            <a:ext cx="3129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a:solidFill>
                  <a:schemeClr val="lt1"/>
                </a:solidFill>
                <a:latin typeface="Century Gothic"/>
                <a:ea typeface="Century Gothic"/>
                <a:cs typeface="Century Gothic"/>
                <a:sym typeface="Century Gothic"/>
              </a:rPr>
              <a:t>4</a:t>
            </a:r>
            <a:endParaRPr/>
          </a:p>
        </p:txBody>
      </p:sp>
      <p:sp>
        <p:nvSpPr>
          <p:cNvPr id="20" name="Google Shape;1421;p16">
            <a:extLst>
              <a:ext uri="{FF2B5EF4-FFF2-40B4-BE49-F238E27FC236}">
                <a16:creationId xmlns:a16="http://schemas.microsoft.com/office/drawing/2014/main" id="{2DDC9EB6-0EDE-36A0-35DE-3BD59B0C6BFB}"/>
              </a:ext>
            </a:extLst>
          </p:cNvPr>
          <p:cNvSpPr txBox="1"/>
          <p:nvPr/>
        </p:nvSpPr>
        <p:spPr>
          <a:xfrm>
            <a:off x="9992545" y="4246399"/>
            <a:ext cx="312900" cy="3417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800">
                <a:solidFill>
                  <a:schemeClr val="lt1"/>
                </a:solidFill>
                <a:latin typeface="Century Gothic"/>
                <a:ea typeface="Century Gothic"/>
                <a:cs typeface="Century Gothic"/>
                <a:sym typeface="Century Gothic"/>
              </a:rPr>
              <a:t>6</a:t>
            </a:r>
            <a:endParaRPr sz="1800">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270572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10134598" cy="4419600"/>
              </a:xfrm>
            </p:spPr>
            <p:txBody>
              <a:bodyPr>
                <a:normAutofit/>
              </a:bodyPr>
              <a:lstStyle/>
              <a:p>
                <a:pPr marL="301752" lvl="1" indent="0">
                  <a:buNone/>
                </a:pPr>
                <a:r>
                  <a:rPr lang="en-US" b="1" dirty="0"/>
                  <a:t>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𝐸</m:t>
                        </m:r>
                      </m:num>
                      <m:den>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1</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m:t>
                        </m:r>
                        <m:r>
                          <a:rPr lang="en-US" sz="2400" b="0" i="1" smtClean="0">
                            <a:latin typeface="Cambria Math" panose="02040503050406030204" pitchFamily="18" charset="0"/>
                          </a:rPr>
                          <m:t>𝐸</m:t>
                        </m:r>
                      </m:num>
                      <m:den>
                        <m:r>
                          <a:rPr lang="en-US" sz="2400" b="0" i="1" smtClean="0">
                            <a:latin typeface="Cambria Math" panose="02040503050406030204" pitchFamily="18" charset="0"/>
                          </a:rPr>
                          <m:t>𝜕</m:t>
                        </m:r>
                        <m:r>
                          <a:rPr lang="en-US" sz="2400" b="0" i="1" smtClean="0">
                            <a:latin typeface="Cambria Math" panose="02040503050406030204" pitchFamily="18" charset="0"/>
                          </a:rPr>
                          <m:t>𝑜𝑢𝑡𝑝𝑢𝑡</m:t>
                        </m:r>
                      </m:den>
                    </m:f>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3</m:t>
                            </m:r>
                          </m:sub>
                        </m:sSub>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3</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b="0" i="1" smtClean="0">
                                <a:latin typeface="Cambria Math" panose="02040503050406030204" pitchFamily="18" charset="0"/>
                              </a:rPr>
                              <m:t>2</m:t>
                            </m:r>
                          </m:sub>
                        </m:sSub>
                      </m:e>
                    </m:d>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b="0" i="1" smtClean="0">
                            <a:latin typeface="Cambria Math" panose="02040503050406030204" pitchFamily="18" charset="0"/>
                          </a:rPr>
                          <m:t>2</m:t>
                        </m:r>
                      </m:sub>
                    </m:sSub>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𝜎</m:t>
                        </m:r>
                      </m:e>
                      <m:sup>
                        <m:r>
                          <a:rPr lang="en-US" sz="2400" i="1">
                            <a:latin typeface="Cambria Math" panose="02040503050406030204" pitchFamily="18" charset="0"/>
                          </a:rPr>
                          <m:t>′</m:t>
                        </m:r>
                      </m:sup>
                    </m:sSup>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𝑧</m:t>
                            </m:r>
                          </m:e>
                          <m:sub>
                            <m:r>
                              <a:rPr lang="en-US" sz="2400" b="0" i="1" smtClean="0">
                                <a:latin typeface="Cambria Math" panose="02040503050406030204" pitchFamily="18" charset="0"/>
                              </a:rPr>
                              <m:t>1</m:t>
                            </m:r>
                          </m:sub>
                        </m:sSub>
                      </m:e>
                    </m:d>
                    <m:r>
                      <a:rPr lang="en-US" sz="2400" i="1">
                        <a:latin typeface="Cambria Math" panose="02040503050406030204" pitchFamily="18" charset="0"/>
                      </a:rPr>
                      <m:t>∙</m:t>
                    </m:r>
                    <m:r>
                      <a:rPr lang="en-US" sz="2400" i="1" smtClean="0">
                        <a:latin typeface="Cambria Math" panose="02040503050406030204" pitchFamily="18" charset="0"/>
                      </a:rPr>
                      <m:t>𝑖</m:t>
                    </m:r>
                    <m:r>
                      <a:rPr lang="en-US" sz="2400" b="0" i="1" smtClean="0">
                        <a:latin typeface="Cambria Math" panose="02040503050406030204" pitchFamily="18" charset="0"/>
                      </a:rPr>
                      <m:t>𝑛𝑝𝑢𝑡</m:t>
                    </m:r>
                  </m:oMath>
                </a14:m>
                <a:r>
                  <a:rPr lang="en-US" dirty="0"/>
                  <a:t>	</a:t>
                </a:r>
              </a:p>
              <a:p>
                <a:pPr marL="301752" lvl="1" indent="0">
                  <a:buNone/>
                </a:pPr>
                <a:endParaRPr lang="en-US" dirty="0"/>
              </a:p>
              <a:p>
                <a:pPr marL="301752" lvl="1" indent="0">
                  <a:buNone/>
                </a:pPr>
                <a:r>
                  <a:rPr lang="en-US" dirty="0"/>
                  <a:t>All the gradients are sub unitary. Many times, so are the weights. Think of how they are initialized.</a:t>
                </a:r>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10134598" cy="4419600"/>
              </a:xfrm>
              <a:blipFill>
                <a:blip r:embed="rId2"/>
                <a:stretch>
                  <a:fillRect/>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ro-RO" dirty="0" err="1"/>
              <a:t>Vanishing</a:t>
            </a:r>
            <a:r>
              <a:rPr lang="ro-RO" dirty="0"/>
              <a:t> Gradient</a:t>
            </a:r>
            <a:endParaRPr lang="en-US" dirty="0"/>
          </a:p>
        </p:txBody>
      </p:sp>
      <p:pic>
        <p:nvPicPr>
          <p:cNvPr id="10242" name="Picture 2" descr="https://qph.ec.quoracdn.net/main-qimg-8b467c75486a4f47fff28e0a8f38a009?convert_to_webp=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412" y="3886200"/>
            <a:ext cx="3098795" cy="234034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2578870" y="6324600"/>
                <a:ext cx="2050561" cy="313932"/>
              </a:xfrm>
              <a:prstGeom prst="rect">
                <a:avLst/>
              </a:prstGeom>
              <a:noFill/>
            </p:spPr>
            <p:txBody>
              <a:bodyPr wrap="none" rtlCol="0">
                <a:spAutoFit/>
              </a:bodyPr>
              <a:lstStyle/>
              <a:p>
                <a:pPr>
                  <a:lnSpc>
                    <a:spcPct val="90000"/>
                  </a:lnSpc>
                </a:pPr>
                <a:r>
                  <a:rPr lang="en-US" sz="1600" dirty="0"/>
                  <a:t>Graph of logistic </a:t>
                </a:r>
                <a14:m>
                  <m:oMath xmlns:m="http://schemas.openxmlformats.org/officeDocument/2006/math">
                    <m:r>
                      <a:rPr lang="en-US" sz="1600" b="0" i="1" smtClean="0">
                        <a:latin typeface="Cambria Math" panose="02040503050406030204" pitchFamily="18" charset="0"/>
                      </a:rPr>
                      <m:t>𝜎</m:t>
                    </m:r>
                    <m:r>
                      <a:rPr lang="en-US" sz="1600" b="0" i="1" smtClean="0">
                        <a:latin typeface="Cambria Math" panose="02040503050406030204" pitchFamily="18" charset="0"/>
                      </a:rPr>
                      <m:t>′</m:t>
                    </m:r>
                  </m:oMath>
                </a14:m>
                <a:endParaRPr lang="ro-RO"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2578870" y="6324600"/>
                <a:ext cx="2050561" cy="313932"/>
              </a:xfrm>
              <a:prstGeom prst="rect">
                <a:avLst/>
              </a:prstGeom>
              <a:blipFill rotWithShape="0">
                <a:blip r:embed="rId4"/>
                <a:stretch>
                  <a:fillRect l="-1488" t="-13725" b="-23529"/>
                </a:stretch>
              </a:blipFill>
            </p:spPr>
            <p:txBody>
              <a:bodyPr/>
              <a:lstStyle/>
              <a:p>
                <a:r>
                  <a:rPr lang="ro-RO">
                    <a:noFill/>
                  </a:rPr>
                  <a:t> </a:t>
                </a:r>
              </a:p>
            </p:txBody>
          </p:sp>
        </mc:Fallback>
      </mc:AlternateContent>
      <p:sp>
        <p:nvSpPr>
          <p:cNvPr id="25" name="TextBox 24"/>
          <p:cNvSpPr txBox="1"/>
          <p:nvPr/>
        </p:nvSpPr>
        <p:spPr>
          <a:xfrm>
            <a:off x="8214436" y="6324600"/>
            <a:ext cx="1672253" cy="313932"/>
          </a:xfrm>
          <a:prstGeom prst="rect">
            <a:avLst/>
          </a:prstGeom>
          <a:noFill/>
        </p:spPr>
        <p:txBody>
          <a:bodyPr wrap="none" rtlCol="0">
            <a:spAutoFit/>
          </a:bodyPr>
          <a:lstStyle/>
          <a:p>
            <a:pPr>
              <a:lnSpc>
                <a:spcPct val="90000"/>
              </a:lnSpc>
            </a:pPr>
            <a:r>
              <a:rPr lang="en-US" sz="1600" dirty="0"/>
              <a:t>Graph of </a:t>
            </a:r>
            <a:r>
              <a:rPr lang="en-US" sz="1600" dirty="0" err="1"/>
              <a:t>tanh</a:t>
            </a:r>
            <a:r>
              <a:rPr lang="en-US" sz="1600" dirty="0"/>
              <a:t>’</a:t>
            </a:r>
            <a:endParaRPr lang="ro-RO" sz="1600" dirty="0"/>
          </a:p>
        </p:txBody>
      </p:sp>
      <p:sp>
        <p:nvSpPr>
          <p:cNvPr id="16" name="TextBox 15"/>
          <p:cNvSpPr txBox="1"/>
          <p:nvPr/>
        </p:nvSpPr>
        <p:spPr>
          <a:xfrm>
            <a:off x="4450952" y="2424702"/>
            <a:ext cx="423514" cy="313932"/>
          </a:xfrm>
          <a:prstGeom prst="rect">
            <a:avLst/>
          </a:prstGeom>
          <a:noFill/>
        </p:spPr>
        <p:txBody>
          <a:bodyPr wrap="none" rtlCol="0">
            <a:spAutoFit/>
          </a:bodyPr>
          <a:lstStyle/>
          <a:p>
            <a:pPr>
              <a:lnSpc>
                <a:spcPct val="90000"/>
              </a:lnSpc>
            </a:pPr>
            <a:r>
              <a:rPr lang="en-US" sz="1600" dirty="0">
                <a:solidFill>
                  <a:schemeClr val="accent6">
                    <a:lumMod val="75000"/>
                  </a:schemeClr>
                </a:solidFill>
              </a:rPr>
              <a:t>&lt;1</a:t>
            </a:r>
            <a:endParaRPr lang="ro-RO" sz="1600" dirty="0">
              <a:solidFill>
                <a:schemeClr val="accent6">
                  <a:lumMod val="75000"/>
                </a:schemeClr>
              </a:solidFill>
            </a:endParaRPr>
          </a:p>
        </p:txBody>
      </p:sp>
      <p:sp>
        <p:nvSpPr>
          <p:cNvPr id="27" name="TextBox 26"/>
          <p:cNvSpPr txBox="1"/>
          <p:nvPr/>
        </p:nvSpPr>
        <p:spPr>
          <a:xfrm>
            <a:off x="6444073" y="2424702"/>
            <a:ext cx="423514" cy="313932"/>
          </a:xfrm>
          <a:prstGeom prst="rect">
            <a:avLst/>
          </a:prstGeom>
          <a:noFill/>
        </p:spPr>
        <p:txBody>
          <a:bodyPr wrap="none" rtlCol="0">
            <a:spAutoFit/>
          </a:bodyPr>
          <a:lstStyle/>
          <a:p>
            <a:pPr>
              <a:lnSpc>
                <a:spcPct val="90000"/>
              </a:lnSpc>
            </a:pPr>
            <a:r>
              <a:rPr lang="en-US" sz="1600" dirty="0">
                <a:solidFill>
                  <a:schemeClr val="accent6">
                    <a:lumMod val="75000"/>
                  </a:schemeClr>
                </a:solidFill>
              </a:rPr>
              <a:t>&lt;1</a:t>
            </a:r>
            <a:endParaRPr lang="ro-RO" sz="1600" dirty="0">
              <a:solidFill>
                <a:schemeClr val="accent6">
                  <a:lumMod val="75000"/>
                </a:schemeClr>
              </a:solidFill>
            </a:endParaRPr>
          </a:p>
        </p:txBody>
      </p:sp>
      <p:sp>
        <p:nvSpPr>
          <p:cNvPr id="30" name="TextBox 29"/>
          <p:cNvSpPr txBox="1"/>
          <p:nvPr/>
        </p:nvSpPr>
        <p:spPr>
          <a:xfrm>
            <a:off x="7844773" y="2424702"/>
            <a:ext cx="423514" cy="313932"/>
          </a:xfrm>
          <a:prstGeom prst="rect">
            <a:avLst/>
          </a:prstGeom>
          <a:noFill/>
        </p:spPr>
        <p:txBody>
          <a:bodyPr wrap="none" rtlCol="0">
            <a:spAutoFit/>
          </a:bodyPr>
          <a:lstStyle/>
          <a:p>
            <a:pPr>
              <a:lnSpc>
                <a:spcPct val="90000"/>
              </a:lnSpc>
            </a:pPr>
            <a:r>
              <a:rPr lang="en-US" sz="1600" dirty="0">
                <a:solidFill>
                  <a:schemeClr val="accent6">
                    <a:lumMod val="75000"/>
                  </a:schemeClr>
                </a:solidFill>
              </a:rPr>
              <a:t>&lt;1</a:t>
            </a:r>
            <a:endParaRPr lang="ro-RO" sz="1600" dirty="0">
              <a:solidFill>
                <a:schemeClr val="accent6">
                  <a:lumMod val="75000"/>
                </a:schemeClr>
              </a:solidFill>
            </a:endParaRPr>
          </a:p>
        </p:txBody>
      </p:sp>
      <p:sp>
        <p:nvSpPr>
          <p:cNvPr id="31" name="TextBox 30"/>
          <p:cNvSpPr txBox="1"/>
          <p:nvPr/>
        </p:nvSpPr>
        <p:spPr>
          <a:xfrm>
            <a:off x="5447512" y="2424702"/>
            <a:ext cx="423514" cy="313932"/>
          </a:xfrm>
          <a:prstGeom prst="rect">
            <a:avLst/>
          </a:prstGeom>
          <a:noFill/>
        </p:spPr>
        <p:txBody>
          <a:bodyPr wrap="none" rtlCol="0">
            <a:spAutoFit/>
          </a:bodyPr>
          <a:lstStyle/>
          <a:p>
            <a:pPr>
              <a:lnSpc>
                <a:spcPct val="90000"/>
              </a:lnSpc>
            </a:pPr>
            <a:r>
              <a:rPr lang="en-US" sz="1600" dirty="0">
                <a:solidFill>
                  <a:schemeClr val="accent6">
                    <a:lumMod val="75000"/>
                  </a:schemeClr>
                </a:solidFill>
              </a:rPr>
              <a:t>&lt;1</a:t>
            </a:r>
            <a:endParaRPr lang="ro-RO" sz="1600" dirty="0">
              <a:solidFill>
                <a:schemeClr val="accent6">
                  <a:lumMod val="75000"/>
                </a:schemeClr>
              </a:solidFill>
            </a:endParaRPr>
          </a:p>
        </p:txBody>
      </p:sp>
      <p:sp>
        <p:nvSpPr>
          <p:cNvPr id="32" name="TextBox 31"/>
          <p:cNvSpPr txBox="1"/>
          <p:nvPr/>
        </p:nvSpPr>
        <p:spPr>
          <a:xfrm>
            <a:off x="7081495" y="2424702"/>
            <a:ext cx="423514" cy="313932"/>
          </a:xfrm>
          <a:prstGeom prst="rect">
            <a:avLst/>
          </a:prstGeom>
          <a:noFill/>
        </p:spPr>
        <p:txBody>
          <a:bodyPr wrap="none" rtlCol="0">
            <a:spAutoFit/>
          </a:bodyPr>
          <a:lstStyle/>
          <a:p>
            <a:pPr>
              <a:lnSpc>
                <a:spcPct val="90000"/>
              </a:lnSpc>
            </a:pPr>
            <a:r>
              <a:rPr lang="en-US" sz="1600" dirty="0">
                <a:solidFill>
                  <a:schemeClr val="accent6">
                    <a:lumMod val="75000"/>
                  </a:schemeClr>
                </a:solidFill>
              </a:rPr>
              <a:t>&lt;1</a:t>
            </a:r>
            <a:endParaRPr lang="ro-RO" sz="1600" dirty="0">
              <a:solidFill>
                <a:schemeClr val="accent6">
                  <a:lumMod val="75000"/>
                </a:schemeClr>
              </a:solidFill>
            </a:endParaRPr>
          </a:p>
        </p:txBody>
      </p:sp>
      <p:pic>
        <p:nvPicPr>
          <p:cNvPr id="10244" name="Picture 4" descr="https://qph.ec.quoracdn.net/main-qimg-d8d5da90313aca956faff142dece172e?convert_to_webp=tru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1209" y="3886200"/>
            <a:ext cx="3078708" cy="2325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15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10134598" cy="4419600"/>
              </a:xfrm>
            </p:spPr>
            <p:txBody>
              <a:bodyPr>
                <a:normAutofit/>
              </a:bodyPr>
              <a:lstStyle/>
              <a:p>
                <a:pPr marL="301752" lvl="1" indent="0">
                  <a:buNone/>
                </a:pPr>
                <a:endParaRPr lang="en-US" dirty="0"/>
              </a:p>
              <a:p>
                <a:pPr marL="301752" lvl="1" indent="0">
                  <a:buNone/>
                </a:pPr>
                <a:r>
                  <a:rPr lang="en-US" dirty="0"/>
                  <a:t>For a more complex network, with many neurons on each layer, the error is back propagated by the formula:</a:t>
                </a:r>
              </a:p>
              <a:p>
                <a:pPr marL="301752" lvl="1"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m:t>
                      </m:r>
                      <m:r>
                        <a:rPr lang="en-US" i="1" smtClean="0">
                          <a:latin typeface="Cambria Math" panose="02040503050406030204" pitchFamily="18" charset="0"/>
                        </a:rPr>
                        <m:t>𝜎</m:t>
                      </m:r>
                      <m:r>
                        <a:rPr lang="en-US"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𝑘</m:t>
                          </m:r>
                        </m:sub>
                        <m:sup/>
                        <m:e>
                          <m:sSubSup>
                            <m:sSubSupPr>
                              <m:ctrlPr>
                                <a:rPr lang="en-US" i="1">
                                  <a:latin typeface="Cambria Math" panose="02040503050406030204" pitchFamily="18" charset="0"/>
                                </a:rPr>
                              </m:ctrlPr>
                            </m:sSubSupPr>
                            <m:e>
                              <m:r>
                                <a:rPr lang="en-US" i="1">
                                  <a:latin typeface="Cambria Math" panose="02040503050406030204" pitchFamily="18" charset="0"/>
                                </a:rPr>
                                <m:t>𝛿</m:t>
                              </m:r>
                            </m:e>
                            <m:sub>
                              <m:r>
                                <a:rPr lang="en-US" i="1">
                                  <a:latin typeface="Cambria Math" panose="02040503050406030204" pitchFamily="18" charset="0"/>
                                </a:rPr>
                                <m:t>𝑖</m:t>
                              </m:r>
                            </m:sub>
                            <m:sup>
                              <m:r>
                                <a:rPr lang="en-US" i="1">
                                  <a:latin typeface="Cambria Math" panose="02040503050406030204" pitchFamily="18" charset="0"/>
                                </a:rPr>
                                <m:t>𝑙</m:t>
                              </m:r>
                              <m:r>
                                <a:rPr lang="en-US" i="1">
                                  <a:latin typeface="Cambria Math" panose="02040503050406030204" pitchFamily="18" charset="0"/>
                                </a:rPr>
                                <m:t>+1</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𝑖𝑘</m:t>
                              </m:r>
                            </m:sub>
                            <m:sup>
                              <m:r>
                                <a:rPr lang="en-US" i="1">
                                  <a:latin typeface="Cambria Math" panose="02040503050406030204" pitchFamily="18" charset="0"/>
                                </a:rPr>
                                <m:t>𝑙</m:t>
                              </m:r>
                              <m:r>
                                <a:rPr lang="en-US" i="1">
                                  <a:latin typeface="Cambria Math" panose="02040503050406030204" pitchFamily="18" charset="0"/>
                                </a:rPr>
                                <m:t>+1</m:t>
                              </m:r>
                            </m:sup>
                          </m:sSubSup>
                        </m:e>
                      </m:nary>
                    </m:oMath>
                  </m:oMathPara>
                </a14:m>
                <a:endParaRPr lang="en-US" dirty="0"/>
              </a:p>
              <a:p>
                <a:pPr marL="301752" lvl="1" indent="0">
                  <a:buNone/>
                </a:pPr>
                <a:endParaRPr lang="en-US" dirty="0"/>
              </a:p>
              <a:p>
                <a:pPr marL="301752" lvl="1" indent="0">
                  <a:buNone/>
                </a:pPr>
                <a:r>
                  <a:rPr lang="en-US" dirty="0"/>
                  <a:t>Even if the weighted sum of the error might have variance of 1, the gradients of the activation function still diminishes the error with each layer</a:t>
                </a:r>
              </a:p>
              <a:p>
                <a:pPr marL="301752" lvl="1" indent="0">
                  <a:buNone/>
                </a:pPr>
                <a:endParaRPr lang="en-US" dirty="0"/>
              </a:p>
              <a:p>
                <a:pPr marL="301752" lvl="1" indent="0">
                  <a:buNone/>
                </a:pPr>
                <a:r>
                  <a:rPr lang="en-US" dirty="0"/>
                  <a:t>Before having a weight initialization method, the method was exacerbated</a:t>
                </a:r>
              </a:p>
              <a:p>
                <a:pPr marL="301752" lvl="1" indent="0">
                  <a:buNone/>
                </a:pPr>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10134598" cy="4419600"/>
              </a:xfrm>
              <a:blipFill>
                <a:blip r:embed="rId2"/>
                <a:stretch>
                  <a:fillRect t="-5158"/>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ro-RO" dirty="0"/>
              <a:t>Tanh activation</a:t>
            </a:r>
            <a:endParaRPr lang="en-US" dirty="0"/>
          </a:p>
        </p:txBody>
      </p:sp>
    </p:spTree>
    <p:extLst>
      <p:ext uri="{BB962C8B-B14F-4D97-AF65-F5344CB8AC3E}">
        <p14:creationId xmlns:p14="http://schemas.microsoft.com/office/powerpoint/2010/main" val="216478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606744"/>
            <a:ext cx="10134598" cy="4419600"/>
          </a:xfrm>
        </p:spPr>
        <p:txBody>
          <a:bodyPr>
            <a:normAutofit/>
          </a:bodyPr>
          <a:lstStyle/>
          <a:p>
            <a:pPr marL="558800" lvl="1" indent="0">
              <a:spcBef>
                <a:spcPts val="0"/>
              </a:spcBef>
              <a:buNone/>
            </a:pPr>
            <a:endParaRPr lang="en-US" dirty="0"/>
          </a:p>
          <a:p>
            <a:pPr marL="558800" lvl="1" indent="0">
              <a:spcBef>
                <a:spcPts val="0"/>
              </a:spcBef>
              <a:buNone/>
            </a:pPr>
            <a:r>
              <a:rPr lang="en-US" sz="2000" dirty="0"/>
              <a:t>This makes the error that reaches the lower layers very small, depending on the number of layers</a:t>
            </a:r>
          </a:p>
          <a:p>
            <a:pPr marL="558800" lvl="1" indent="0">
              <a:spcBef>
                <a:spcPts val="0"/>
              </a:spcBef>
              <a:buNone/>
            </a:pPr>
            <a:endParaRPr lang="en-US" dirty="0"/>
          </a:p>
          <a:p>
            <a:pPr marL="558800" lvl="1" indent="0">
              <a:spcBef>
                <a:spcPts val="0"/>
              </a:spcBef>
              <a:buNone/>
            </a:pPr>
            <a:r>
              <a:rPr lang="en-US" sz="2000" dirty="0"/>
              <a:t>This makes the lower layers adapt very slowly, and with it the entire network, since the upper layers depend on the ones below</a:t>
            </a:r>
          </a:p>
        </p:txBody>
      </p:sp>
      <p:sp>
        <p:nvSpPr>
          <p:cNvPr id="2" name="Title 1"/>
          <p:cNvSpPr>
            <a:spLocks noGrp="1"/>
          </p:cNvSpPr>
          <p:nvPr>
            <p:ph type="title"/>
          </p:nvPr>
        </p:nvSpPr>
        <p:spPr/>
        <p:txBody>
          <a:bodyPr/>
          <a:lstStyle/>
          <a:p>
            <a:r>
              <a:rPr lang="ro-RO" dirty="0" err="1"/>
              <a:t>Vanishing</a:t>
            </a:r>
            <a:r>
              <a:rPr lang="ro-RO" dirty="0"/>
              <a:t> Gradient</a:t>
            </a:r>
            <a:endParaRPr lang="en-US" dirty="0"/>
          </a:p>
        </p:txBody>
      </p:sp>
      <p:sp>
        <p:nvSpPr>
          <p:cNvPr id="21" name="Oval 20"/>
          <p:cNvSpPr/>
          <p:nvPr/>
        </p:nvSpPr>
        <p:spPr>
          <a:xfrm>
            <a:off x="4131991" y="437651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31991" y="499766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131991" y="561475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317851" y="4066944"/>
            <a:ext cx="533400" cy="533400"/>
          </a:xfrm>
          <a:prstGeom prst="ellipse">
            <a:avLst/>
          </a:prstGeom>
          <a:solidFill>
            <a:schemeClr val="bg1"/>
          </a:solidFill>
          <a:ln w="3175">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317851" y="4688093"/>
            <a:ext cx="533400" cy="533400"/>
          </a:xfrm>
          <a:prstGeom prst="ellipse">
            <a:avLst/>
          </a:prstGeom>
          <a:solidFill>
            <a:schemeClr val="bg1"/>
          </a:solidFill>
          <a:ln w="3175">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317851" y="5305190"/>
            <a:ext cx="533400" cy="533400"/>
          </a:xfrm>
          <a:prstGeom prst="ellipse">
            <a:avLst/>
          </a:prstGeom>
          <a:solidFill>
            <a:schemeClr val="bg1"/>
          </a:solidFill>
          <a:ln w="3175">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5317851" y="5931114"/>
            <a:ext cx="533400" cy="533400"/>
          </a:xfrm>
          <a:prstGeom prst="ellipse">
            <a:avLst/>
          </a:prstGeom>
          <a:solidFill>
            <a:schemeClr val="bg1"/>
          </a:solidFill>
          <a:ln w="3175">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503711" y="4066944"/>
            <a:ext cx="533400" cy="533400"/>
          </a:xfrm>
          <a:prstGeom prst="ellipse">
            <a:avLst/>
          </a:prstGeom>
          <a:solidFill>
            <a:schemeClr val="bg1"/>
          </a:solidFill>
          <a:ln w="3175">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503711" y="4688093"/>
            <a:ext cx="533400" cy="533400"/>
          </a:xfrm>
          <a:prstGeom prst="ellipse">
            <a:avLst/>
          </a:prstGeom>
          <a:solidFill>
            <a:schemeClr val="bg1"/>
          </a:solidFill>
          <a:ln w="3175">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503711" y="5305190"/>
            <a:ext cx="533400" cy="533400"/>
          </a:xfrm>
          <a:prstGeom prst="ellipse">
            <a:avLst/>
          </a:prstGeom>
          <a:solidFill>
            <a:schemeClr val="bg1"/>
          </a:solidFill>
          <a:ln w="3175">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503711" y="5931114"/>
            <a:ext cx="533400" cy="533400"/>
          </a:xfrm>
          <a:prstGeom prst="ellipse">
            <a:avLst/>
          </a:prstGeom>
          <a:ln w="31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 name="Oval 35"/>
          <p:cNvSpPr/>
          <p:nvPr/>
        </p:nvSpPr>
        <p:spPr>
          <a:xfrm>
            <a:off x="7508599" y="470106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508599" y="5322215"/>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stCxn id="21" idx="6"/>
            <a:endCxn id="25" idx="2"/>
          </p:cNvCxnSpPr>
          <p:nvPr/>
        </p:nvCxnSpPr>
        <p:spPr>
          <a:xfrm flipV="1">
            <a:off x="4665391" y="4333644"/>
            <a:ext cx="652460" cy="30956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6"/>
            <a:endCxn id="27" idx="2"/>
          </p:cNvCxnSpPr>
          <p:nvPr/>
        </p:nvCxnSpPr>
        <p:spPr>
          <a:xfrm>
            <a:off x="4665391" y="4643211"/>
            <a:ext cx="652460" cy="311582"/>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1" idx="6"/>
            <a:endCxn id="30" idx="2"/>
          </p:cNvCxnSpPr>
          <p:nvPr/>
        </p:nvCxnSpPr>
        <p:spPr>
          <a:xfrm>
            <a:off x="4665391" y="4643211"/>
            <a:ext cx="652460" cy="92867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1" idx="6"/>
            <a:endCxn id="31" idx="2"/>
          </p:cNvCxnSpPr>
          <p:nvPr/>
        </p:nvCxnSpPr>
        <p:spPr>
          <a:xfrm>
            <a:off x="4665391" y="4643211"/>
            <a:ext cx="652460" cy="1554603"/>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2" idx="6"/>
            <a:endCxn id="27" idx="2"/>
          </p:cNvCxnSpPr>
          <p:nvPr/>
        </p:nvCxnSpPr>
        <p:spPr>
          <a:xfrm flipV="1">
            <a:off x="4665391" y="4954793"/>
            <a:ext cx="652460" cy="30956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2" idx="6"/>
            <a:endCxn id="25" idx="2"/>
          </p:cNvCxnSpPr>
          <p:nvPr/>
        </p:nvCxnSpPr>
        <p:spPr>
          <a:xfrm flipV="1">
            <a:off x="4665391" y="4333644"/>
            <a:ext cx="652460" cy="93071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22" idx="6"/>
            <a:endCxn id="30" idx="2"/>
          </p:cNvCxnSpPr>
          <p:nvPr/>
        </p:nvCxnSpPr>
        <p:spPr>
          <a:xfrm>
            <a:off x="4665391" y="5264360"/>
            <a:ext cx="652460" cy="30753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22" idx="6"/>
            <a:endCxn id="31" idx="2"/>
          </p:cNvCxnSpPr>
          <p:nvPr/>
        </p:nvCxnSpPr>
        <p:spPr>
          <a:xfrm>
            <a:off x="4665391" y="5264360"/>
            <a:ext cx="652460" cy="93345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4" idx="6"/>
            <a:endCxn id="25" idx="2"/>
          </p:cNvCxnSpPr>
          <p:nvPr/>
        </p:nvCxnSpPr>
        <p:spPr>
          <a:xfrm flipV="1">
            <a:off x="4665391" y="4333644"/>
            <a:ext cx="652460" cy="1547813"/>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24" idx="6"/>
            <a:endCxn id="27" idx="2"/>
          </p:cNvCxnSpPr>
          <p:nvPr/>
        </p:nvCxnSpPr>
        <p:spPr>
          <a:xfrm flipV="1">
            <a:off x="4665391" y="4954793"/>
            <a:ext cx="652460" cy="92666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4" idx="6"/>
            <a:endCxn id="30" idx="2"/>
          </p:cNvCxnSpPr>
          <p:nvPr/>
        </p:nvCxnSpPr>
        <p:spPr>
          <a:xfrm flipV="1">
            <a:off x="4665391" y="5571890"/>
            <a:ext cx="652460" cy="30956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4" idx="6"/>
            <a:endCxn id="31" idx="2"/>
          </p:cNvCxnSpPr>
          <p:nvPr/>
        </p:nvCxnSpPr>
        <p:spPr>
          <a:xfrm>
            <a:off x="4665391" y="5881457"/>
            <a:ext cx="652460" cy="31635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2" idx="6"/>
            <a:endCxn id="36" idx="2"/>
          </p:cNvCxnSpPr>
          <p:nvPr/>
        </p:nvCxnSpPr>
        <p:spPr>
          <a:xfrm>
            <a:off x="7037111" y="4333644"/>
            <a:ext cx="471488" cy="634122"/>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2" idx="6"/>
            <a:endCxn id="37" idx="2"/>
          </p:cNvCxnSpPr>
          <p:nvPr/>
        </p:nvCxnSpPr>
        <p:spPr>
          <a:xfrm>
            <a:off x="7037111" y="4333644"/>
            <a:ext cx="471488" cy="125527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3" idx="6"/>
            <a:endCxn id="36" idx="2"/>
          </p:cNvCxnSpPr>
          <p:nvPr/>
        </p:nvCxnSpPr>
        <p:spPr>
          <a:xfrm>
            <a:off x="7037111" y="4954793"/>
            <a:ext cx="471488" cy="12973"/>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3" idx="6"/>
            <a:endCxn id="37" idx="2"/>
          </p:cNvCxnSpPr>
          <p:nvPr/>
        </p:nvCxnSpPr>
        <p:spPr>
          <a:xfrm>
            <a:off x="7037111" y="4954793"/>
            <a:ext cx="471488" cy="634122"/>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4" idx="6"/>
            <a:endCxn id="36" idx="2"/>
          </p:cNvCxnSpPr>
          <p:nvPr/>
        </p:nvCxnSpPr>
        <p:spPr>
          <a:xfrm flipV="1">
            <a:off x="7037111" y="4967766"/>
            <a:ext cx="471488" cy="6041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34" idx="6"/>
            <a:endCxn id="37" idx="2"/>
          </p:cNvCxnSpPr>
          <p:nvPr/>
        </p:nvCxnSpPr>
        <p:spPr>
          <a:xfrm>
            <a:off x="7037111" y="5571890"/>
            <a:ext cx="471488" cy="17025"/>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5" idx="6"/>
            <a:endCxn id="37" idx="2"/>
          </p:cNvCxnSpPr>
          <p:nvPr/>
        </p:nvCxnSpPr>
        <p:spPr>
          <a:xfrm flipV="1">
            <a:off x="7037111" y="5588915"/>
            <a:ext cx="471488" cy="60889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5" idx="6"/>
            <a:endCxn id="36" idx="2"/>
          </p:cNvCxnSpPr>
          <p:nvPr/>
        </p:nvCxnSpPr>
        <p:spPr>
          <a:xfrm flipV="1">
            <a:off x="7037111" y="4967766"/>
            <a:ext cx="471488" cy="1230048"/>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5" idx="6"/>
            <a:endCxn id="34" idx="2"/>
          </p:cNvCxnSpPr>
          <p:nvPr/>
        </p:nvCxnSpPr>
        <p:spPr>
          <a:xfrm>
            <a:off x="5851251" y="4333644"/>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2" idx="2"/>
          </p:cNvCxnSpPr>
          <p:nvPr/>
        </p:nvCxnSpPr>
        <p:spPr>
          <a:xfrm>
            <a:off x="5851251" y="4333644"/>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5" idx="6"/>
            <a:endCxn id="33" idx="2"/>
          </p:cNvCxnSpPr>
          <p:nvPr/>
        </p:nvCxnSpPr>
        <p:spPr>
          <a:xfrm>
            <a:off x="5851251" y="4333644"/>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5" idx="6"/>
            <a:endCxn id="35" idx="2"/>
          </p:cNvCxnSpPr>
          <p:nvPr/>
        </p:nvCxnSpPr>
        <p:spPr>
          <a:xfrm>
            <a:off x="5851251" y="4333644"/>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7" idx="6"/>
            <a:endCxn id="32" idx="2"/>
          </p:cNvCxnSpPr>
          <p:nvPr/>
        </p:nvCxnSpPr>
        <p:spPr>
          <a:xfrm flipV="1">
            <a:off x="5851251" y="4333644"/>
            <a:ext cx="652460" cy="621149"/>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30" idx="6"/>
            <a:endCxn id="33" idx="2"/>
          </p:cNvCxnSpPr>
          <p:nvPr/>
        </p:nvCxnSpPr>
        <p:spPr>
          <a:xfrm flipV="1">
            <a:off x="5851251" y="4954793"/>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30" idx="6"/>
            <a:endCxn id="34" idx="2"/>
          </p:cNvCxnSpPr>
          <p:nvPr/>
        </p:nvCxnSpPr>
        <p:spPr>
          <a:xfrm>
            <a:off x="5851251" y="5571890"/>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7" idx="6"/>
            <a:endCxn id="33" idx="2"/>
          </p:cNvCxnSpPr>
          <p:nvPr/>
        </p:nvCxnSpPr>
        <p:spPr>
          <a:xfrm>
            <a:off x="5851251" y="4954793"/>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7" idx="6"/>
            <a:endCxn id="34" idx="2"/>
          </p:cNvCxnSpPr>
          <p:nvPr/>
        </p:nvCxnSpPr>
        <p:spPr>
          <a:xfrm>
            <a:off x="5851251" y="4954793"/>
            <a:ext cx="652460" cy="617097"/>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27" idx="6"/>
            <a:endCxn id="35" idx="2"/>
          </p:cNvCxnSpPr>
          <p:nvPr/>
        </p:nvCxnSpPr>
        <p:spPr>
          <a:xfrm>
            <a:off x="5851251" y="4954793"/>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30" idx="6"/>
            <a:endCxn id="32" idx="2"/>
          </p:cNvCxnSpPr>
          <p:nvPr/>
        </p:nvCxnSpPr>
        <p:spPr>
          <a:xfrm flipV="1">
            <a:off x="5851251" y="4333644"/>
            <a:ext cx="652460" cy="1238246"/>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1" idx="6"/>
            <a:endCxn id="32" idx="2"/>
          </p:cNvCxnSpPr>
          <p:nvPr/>
        </p:nvCxnSpPr>
        <p:spPr>
          <a:xfrm flipV="1">
            <a:off x="5851251" y="4333644"/>
            <a:ext cx="652460" cy="186417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1" idx="6"/>
            <a:endCxn id="33" idx="2"/>
          </p:cNvCxnSpPr>
          <p:nvPr/>
        </p:nvCxnSpPr>
        <p:spPr>
          <a:xfrm flipV="1">
            <a:off x="5851251" y="4954793"/>
            <a:ext cx="652460" cy="1243021"/>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31" idx="6"/>
            <a:endCxn id="34" idx="2"/>
          </p:cNvCxnSpPr>
          <p:nvPr/>
        </p:nvCxnSpPr>
        <p:spPr>
          <a:xfrm flipV="1">
            <a:off x="5851251" y="5571890"/>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31" idx="6"/>
            <a:endCxn id="35" idx="2"/>
          </p:cNvCxnSpPr>
          <p:nvPr/>
        </p:nvCxnSpPr>
        <p:spPr>
          <a:xfrm>
            <a:off x="5851251" y="6197814"/>
            <a:ext cx="652460" cy="0"/>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951292" y="4066944"/>
            <a:ext cx="894797" cy="313932"/>
          </a:xfrm>
          <a:prstGeom prst="rect">
            <a:avLst/>
          </a:prstGeom>
          <a:noFill/>
        </p:spPr>
        <p:txBody>
          <a:bodyPr wrap="none" rtlCol="0">
            <a:spAutoFit/>
          </a:bodyPr>
          <a:lstStyle/>
          <a:p>
            <a:pPr>
              <a:lnSpc>
                <a:spcPct val="90000"/>
              </a:lnSpc>
            </a:pPr>
            <a:r>
              <a:rPr lang="en-US" sz="1600" dirty="0"/>
              <a:t>Layer 1</a:t>
            </a:r>
            <a:endParaRPr lang="en-US" sz="2400" dirty="0"/>
          </a:p>
        </p:txBody>
      </p:sp>
      <p:sp>
        <p:nvSpPr>
          <p:cNvPr id="75" name="TextBox 74"/>
          <p:cNvSpPr txBox="1"/>
          <p:nvPr/>
        </p:nvSpPr>
        <p:spPr>
          <a:xfrm>
            <a:off x="5137426" y="3814555"/>
            <a:ext cx="894797" cy="313932"/>
          </a:xfrm>
          <a:prstGeom prst="rect">
            <a:avLst/>
          </a:prstGeom>
          <a:noFill/>
        </p:spPr>
        <p:txBody>
          <a:bodyPr wrap="none" rtlCol="0">
            <a:spAutoFit/>
          </a:bodyPr>
          <a:lstStyle/>
          <a:p>
            <a:pPr>
              <a:lnSpc>
                <a:spcPct val="90000"/>
              </a:lnSpc>
            </a:pPr>
            <a:r>
              <a:rPr lang="en-US" sz="1600" dirty="0"/>
              <a:t>Layer 2</a:t>
            </a:r>
            <a:endParaRPr lang="en-US" sz="2400" dirty="0"/>
          </a:p>
        </p:txBody>
      </p:sp>
      <p:sp>
        <p:nvSpPr>
          <p:cNvPr id="76" name="TextBox 75"/>
          <p:cNvSpPr txBox="1"/>
          <p:nvPr/>
        </p:nvSpPr>
        <p:spPr>
          <a:xfrm>
            <a:off x="6323012" y="3810000"/>
            <a:ext cx="894797" cy="313932"/>
          </a:xfrm>
          <a:prstGeom prst="rect">
            <a:avLst/>
          </a:prstGeom>
          <a:noFill/>
        </p:spPr>
        <p:txBody>
          <a:bodyPr wrap="none" rtlCol="0">
            <a:spAutoFit/>
          </a:bodyPr>
          <a:lstStyle/>
          <a:p>
            <a:pPr>
              <a:lnSpc>
                <a:spcPct val="90000"/>
              </a:lnSpc>
            </a:pPr>
            <a:r>
              <a:rPr lang="en-US" sz="1600" dirty="0"/>
              <a:t>Layer 3</a:t>
            </a:r>
            <a:endParaRPr lang="en-US" sz="2400" dirty="0"/>
          </a:p>
        </p:txBody>
      </p:sp>
      <p:sp>
        <p:nvSpPr>
          <p:cNvPr id="77" name="TextBox 76"/>
          <p:cNvSpPr txBox="1"/>
          <p:nvPr/>
        </p:nvSpPr>
        <p:spPr>
          <a:xfrm>
            <a:off x="7361513" y="4368551"/>
            <a:ext cx="894797" cy="313932"/>
          </a:xfrm>
          <a:prstGeom prst="rect">
            <a:avLst/>
          </a:prstGeom>
          <a:noFill/>
        </p:spPr>
        <p:txBody>
          <a:bodyPr wrap="none" rtlCol="0">
            <a:spAutoFit/>
          </a:bodyPr>
          <a:lstStyle/>
          <a:p>
            <a:pPr>
              <a:lnSpc>
                <a:spcPct val="90000"/>
              </a:lnSpc>
            </a:pPr>
            <a:r>
              <a:rPr lang="en-US" sz="1600" dirty="0"/>
              <a:t>Layer 4</a:t>
            </a:r>
            <a:endParaRPr lang="en-US" sz="2400" dirty="0"/>
          </a:p>
        </p:txBody>
      </p:sp>
      <p:cxnSp>
        <p:nvCxnSpPr>
          <p:cNvPr id="79" name="Straight Arrow Connector 78"/>
          <p:cNvCxnSpPr>
            <a:stCxn id="30" idx="6"/>
            <a:endCxn id="35" idx="2"/>
          </p:cNvCxnSpPr>
          <p:nvPr/>
        </p:nvCxnSpPr>
        <p:spPr>
          <a:xfrm>
            <a:off x="5851251" y="5571890"/>
            <a:ext cx="652460" cy="625924"/>
          </a:xfrm>
          <a:prstGeom prst="straightConnector1">
            <a:avLst/>
          </a:prstGeom>
          <a:ln w="3175">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32" idx="2"/>
            <a:endCxn id="25" idx="6"/>
          </p:cNvCxnSpPr>
          <p:nvPr/>
        </p:nvCxnSpPr>
        <p:spPr>
          <a:xfrm flipH="1">
            <a:off x="5851251" y="4333644"/>
            <a:ext cx="652460" cy="0"/>
          </a:xfrm>
          <a:prstGeom prst="straightConnector1">
            <a:avLst/>
          </a:prstGeom>
          <a:ln w="31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32" idx="2"/>
            <a:endCxn id="27" idx="6"/>
          </p:cNvCxnSpPr>
          <p:nvPr/>
        </p:nvCxnSpPr>
        <p:spPr>
          <a:xfrm flipH="1">
            <a:off x="5851251" y="4333644"/>
            <a:ext cx="652460" cy="621149"/>
          </a:xfrm>
          <a:prstGeom prst="straightConnector1">
            <a:avLst/>
          </a:prstGeom>
          <a:ln w="31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32" idx="2"/>
            <a:endCxn id="30" idx="6"/>
          </p:cNvCxnSpPr>
          <p:nvPr/>
        </p:nvCxnSpPr>
        <p:spPr>
          <a:xfrm flipH="1">
            <a:off x="5851251" y="4333644"/>
            <a:ext cx="652460" cy="1238246"/>
          </a:xfrm>
          <a:prstGeom prst="straightConnector1">
            <a:avLst/>
          </a:prstGeom>
          <a:ln w="31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32" idx="2"/>
            <a:endCxn id="31" idx="6"/>
          </p:cNvCxnSpPr>
          <p:nvPr/>
        </p:nvCxnSpPr>
        <p:spPr>
          <a:xfrm flipH="1">
            <a:off x="5851251" y="4333644"/>
            <a:ext cx="652460" cy="1864170"/>
          </a:xfrm>
          <a:prstGeom prst="straightConnector1">
            <a:avLst/>
          </a:prstGeom>
          <a:ln w="3175">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36" idx="2"/>
            <a:endCxn id="32" idx="6"/>
          </p:cNvCxnSpPr>
          <p:nvPr/>
        </p:nvCxnSpPr>
        <p:spPr>
          <a:xfrm flipH="1" flipV="1">
            <a:off x="7037111" y="4333644"/>
            <a:ext cx="471488" cy="634122"/>
          </a:xfrm>
          <a:prstGeom prst="straightConnector1">
            <a:avLst/>
          </a:prstGeom>
          <a:ln w="38100">
            <a:solidFill>
              <a:srgbClr val="FF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27" idx="2"/>
            <a:endCxn id="21" idx="6"/>
          </p:cNvCxnSpPr>
          <p:nvPr/>
        </p:nvCxnSpPr>
        <p:spPr>
          <a:xfrm flipH="1" flipV="1">
            <a:off x="4665391" y="4643211"/>
            <a:ext cx="652460" cy="311582"/>
          </a:xfrm>
          <a:prstGeom prst="straightConnector1">
            <a:avLst/>
          </a:prstGeom>
          <a:ln w="3175">
            <a:solidFill>
              <a:srgbClr val="FF0000"/>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27" idx="2"/>
            <a:endCxn id="22" idx="6"/>
          </p:cNvCxnSpPr>
          <p:nvPr/>
        </p:nvCxnSpPr>
        <p:spPr>
          <a:xfrm flipH="1">
            <a:off x="4665391" y="4954793"/>
            <a:ext cx="652460" cy="309567"/>
          </a:xfrm>
          <a:prstGeom prst="straightConnector1">
            <a:avLst/>
          </a:prstGeom>
          <a:ln w="3175">
            <a:solidFill>
              <a:srgbClr val="FF0000"/>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27" idx="2"/>
            <a:endCxn id="24" idx="6"/>
          </p:cNvCxnSpPr>
          <p:nvPr/>
        </p:nvCxnSpPr>
        <p:spPr>
          <a:xfrm flipH="1">
            <a:off x="4665391" y="4954793"/>
            <a:ext cx="652460" cy="926664"/>
          </a:xfrm>
          <a:prstGeom prst="straightConnector1">
            <a:avLst/>
          </a:prstGeom>
          <a:ln w="3175">
            <a:solidFill>
              <a:srgbClr val="FF0000"/>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25" idx="2"/>
            <a:endCxn id="21" idx="6"/>
          </p:cNvCxnSpPr>
          <p:nvPr/>
        </p:nvCxnSpPr>
        <p:spPr>
          <a:xfrm flipH="1">
            <a:off x="4665391" y="4333644"/>
            <a:ext cx="652460" cy="309567"/>
          </a:xfrm>
          <a:prstGeom prst="straightConnector1">
            <a:avLst/>
          </a:prstGeom>
          <a:ln w="3175">
            <a:solidFill>
              <a:srgbClr val="FF0000"/>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30" idx="2"/>
            <a:endCxn id="21" idx="6"/>
          </p:cNvCxnSpPr>
          <p:nvPr/>
        </p:nvCxnSpPr>
        <p:spPr>
          <a:xfrm flipH="1" flipV="1">
            <a:off x="4665391" y="4643211"/>
            <a:ext cx="652460" cy="928679"/>
          </a:xfrm>
          <a:prstGeom prst="straightConnector1">
            <a:avLst/>
          </a:prstGeom>
          <a:ln w="3175">
            <a:solidFill>
              <a:srgbClr val="FF0000"/>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31" idx="2"/>
            <a:endCxn id="21" idx="6"/>
          </p:cNvCxnSpPr>
          <p:nvPr/>
        </p:nvCxnSpPr>
        <p:spPr>
          <a:xfrm flipH="1" flipV="1">
            <a:off x="4665391" y="4643211"/>
            <a:ext cx="652460" cy="1554603"/>
          </a:xfrm>
          <a:prstGeom prst="straightConnector1">
            <a:avLst/>
          </a:prstGeom>
          <a:ln w="3175">
            <a:solidFill>
              <a:srgbClr val="FF0000"/>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25" idx="2"/>
            <a:endCxn id="22" idx="6"/>
          </p:cNvCxnSpPr>
          <p:nvPr/>
        </p:nvCxnSpPr>
        <p:spPr>
          <a:xfrm flipH="1">
            <a:off x="4665391" y="4333644"/>
            <a:ext cx="652460" cy="930716"/>
          </a:xfrm>
          <a:prstGeom prst="straightConnector1">
            <a:avLst/>
          </a:prstGeom>
          <a:ln w="3175">
            <a:solidFill>
              <a:srgbClr val="FF0000"/>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25" idx="2"/>
            <a:endCxn id="24" idx="6"/>
          </p:cNvCxnSpPr>
          <p:nvPr/>
        </p:nvCxnSpPr>
        <p:spPr>
          <a:xfrm flipH="1">
            <a:off x="4665391" y="4333644"/>
            <a:ext cx="652460" cy="1547813"/>
          </a:xfrm>
          <a:prstGeom prst="straightConnector1">
            <a:avLst/>
          </a:prstGeom>
          <a:ln w="3175">
            <a:solidFill>
              <a:srgbClr val="FF0000"/>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30" idx="2"/>
            <a:endCxn id="22" idx="6"/>
          </p:cNvCxnSpPr>
          <p:nvPr/>
        </p:nvCxnSpPr>
        <p:spPr>
          <a:xfrm flipH="1" flipV="1">
            <a:off x="4665391" y="5264360"/>
            <a:ext cx="652460" cy="307530"/>
          </a:xfrm>
          <a:prstGeom prst="straightConnector1">
            <a:avLst/>
          </a:prstGeom>
          <a:ln w="3175">
            <a:solidFill>
              <a:srgbClr val="FF0000"/>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31" idx="2"/>
            <a:endCxn id="24" idx="6"/>
          </p:cNvCxnSpPr>
          <p:nvPr/>
        </p:nvCxnSpPr>
        <p:spPr>
          <a:xfrm flipH="1" flipV="1">
            <a:off x="4665391" y="5881457"/>
            <a:ext cx="652460" cy="316357"/>
          </a:xfrm>
          <a:prstGeom prst="straightConnector1">
            <a:avLst/>
          </a:prstGeom>
          <a:ln w="3175">
            <a:solidFill>
              <a:srgbClr val="FF0000"/>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31" idx="2"/>
            <a:endCxn id="22" idx="6"/>
          </p:cNvCxnSpPr>
          <p:nvPr/>
        </p:nvCxnSpPr>
        <p:spPr>
          <a:xfrm flipH="1" flipV="1">
            <a:off x="4665391" y="5264360"/>
            <a:ext cx="652460" cy="933454"/>
          </a:xfrm>
          <a:prstGeom prst="straightConnector1">
            <a:avLst/>
          </a:prstGeom>
          <a:ln w="3175">
            <a:solidFill>
              <a:srgbClr val="FF0000"/>
            </a:solidFill>
            <a:prstDash val="sysDot"/>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24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539E8C-CE5C-91CF-B99E-93A78C42FB41}"/>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F298158E-1B49-45F2-400F-75D87EE09263}"/>
              </a:ext>
            </a:extLst>
          </p:cNvPr>
          <p:cNvSpPr>
            <a:spLocks noGrp="1"/>
          </p:cNvSpPr>
          <p:nvPr>
            <p:ph type="body" idx="1"/>
          </p:nvPr>
        </p:nvSpPr>
        <p:spPr/>
        <p:txBody>
          <a:bodyPr/>
          <a:lstStyle/>
          <a:p>
            <a:endParaRPr lang="en-US"/>
          </a:p>
        </p:txBody>
      </p:sp>
      <p:sp>
        <p:nvSpPr>
          <p:cNvPr id="4" name="Title 3">
            <a:extLst>
              <a:ext uri="{FF2B5EF4-FFF2-40B4-BE49-F238E27FC236}">
                <a16:creationId xmlns:a16="http://schemas.microsoft.com/office/drawing/2014/main" id="{C51B17F4-7019-E665-DE85-FBB1909BF5EF}"/>
              </a:ext>
            </a:extLst>
          </p:cNvPr>
          <p:cNvSpPr>
            <a:spLocks noGrp="1"/>
          </p:cNvSpPr>
          <p:nvPr>
            <p:ph type="title"/>
          </p:nvPr>
        </p:nvSpPr>
        <p:spPr/>
        <p:txBody>
          <a:bodyPr/>
          <a:lstStyle/>
          <a:p>
            <a:r>
              <a:rPr lang="en-US" dirty="0" err="1"/>
              <a:t>Relu</a:t>
            </a:r>
            <a:r>
              <a:rPr lang="en-US" dirty="0"/>
              <a:t> Activation</a:t>
            </a:r>
          </a:p>
        </p:txBody>
      </p:sp>
    </p:spTree>
    <p:extLst>
      <p:ext uri="{BB962C8B-B14F-4D97-AF65-F5344CB8AC3E}">
        <p14:creationId xmlns:p14="http://schemas.microsoft.com/office/powerpoint/2010/main" val="310418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5638798" cy="4419600"/>
              </a:xfrm>
            </p:spPr>
            <p:txBody>
              <a:bodyPr>
                <a:normAutofit lnSpcReduction="10000"/>
              </a:bodyPr>
              <a:lstStyle/>
              <a:p>
                <a:pPr marL="301752" lvl="1" indent="0">
                  <a:buNone/>
                </a:pPr>
                <a:r>
                  <a:rPr lang="en-US" sz="2400" dirty="0"/>
                  <a:t>Rectified linear unit</a:t>
                </a:r>
              </a:p>
              <a:p>
                <a:pPr marL="301752" lvl="1" indent="0">
                  <a:buNone/>
                </a:pPr>
                <a:endParaRPr lang="en-US" b="1" dirty="0"/>
              </a:p>
              <a:p>
                <a:pPr marL="301752" lvl="1"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𝑟𝑒𝑙𝑢</m:t>
                      </m:r>
                      <m:d>
                        <m:dPr>
                          <m:ctrlPr>
                            <a:rPr lang="en-US" i="1" smtClean="0">
                              <a:latin typeface="Cambria Math" panose="02040503050406030204" pitchFamily="18" charset="0"/>
                            </a:rPr>
                          </m:ctrlPr>
                        </m:dPr>
                        <m:e>
                          <m:r>
                            <a:rPr lang="en-US" b="0" i="1" smtClean="0">
                              <a:latin typeface="Cambria Math" panose="02040503050406030204" pitchFamily="18" charset="0"/>
                            </a:rPr>
                            <m:t>𝑥</m:t>
                          </m:r>
                        </m:e>
                      </m:d>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eqArr>
                            <m:eqArrPr>
                              <m:ctrlPr>
                                <a:rPr lang="en-US" b="1" i="1" smtClean="0">
                                  <a:latin typeface="Cambria Math" panose="02040503050406030204" pitchFamily="18" charset="0"/>
                                </a:rPr>
                              </m:ctrlPr>
                            </m:eqArrPr>
                            <m:e>
                              <m:r>
                                <a:rPr lang="en-US" b="0" i="1" smtClean="0">
                                  <a:latin typeface="Cambria Math" panose="02040503050406030204" pitchFamily="18" charset="0"/>
                                </a:rPr>
                                <m:t>0, 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&lt;0</m:t>
                              </m:r>
                            </m:e>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≥0</m:t>
                              </m:r>
                            </m:e>
                          </m:eqArr>
                        </m:e>
                      </m:d>
                      <m:r>
                        <a:rPr lang="en-US" b="1" i="0" smtClean="0">
                          <a:latin typeface="Cambria Math" panose="02040503050406030204" pitchFamily="18" charset="0"/>
                        </a:rPr>
                        <m:t>=</m:t>
                      </m:r>
                      <m:r>
                        <m:rPr>
                          <m:sty m:val="p"/>
                        </m:rPr>
                        <a:rPr lang="en-US" b="0" i="0" smtClean="0">
                          <a:latin typeface="Cambria Math" panose="02040503050406030204" pitchFamily="18" charset="0"/>
                        </a:rPr>
                        <m:t>max</m:t>
                      </m:r>
                      <m:r>
                        <a:rPr lang="en-US" b="0" i="0"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b="1" dirty="0"/>
              </a:p>
              <a:p>
                <a:pPr marL="301752" lvl="1" indent="0">
                  <a:buNone/>
                </a:pPr>
                <a:endParaRPr lang="en-US" b="1" dirty="0"/>
              </a:p>
              <a:p>
                <a:pPr marL="301752" lvl="1" indent="0">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𝑟𝑒𝑙𝑢</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𝑥</m:t>
                          </m:r>
                        </m:e>
                      </m:d>
                      <m:r>
                        <a:rPr lang="en-US" b="1" i="1">
                          <a:latin typeface="Cambria Math" panose="02040503050406030204" pitchFamily="18" charset="0"/>
                        </a:rPr>
                        <m:t>=</m:t>
                      </m:r>
                      <m:d>
                        <m:dPr>
                          <m:begChr m:val="{"/>
                          <m:endChr m:val=""/>
                          <m:ctrlPr>
                            <a:rPr lang="en-US" b="1" i="1">
                              <a:latin typeface="Cambria Math" panose="02040503050406030204" pitchFamily="18" charset="0"/>
                            </a:rPr>
                          </m:ctrlPr>
                        </m:dPr>
                        <m:e>
                          <m:eqArr>
                            <m:eqArrPr>
                              <m:ctrlPr>
                                <a:rPr lang="en-US" b="1" i="1">
                                  <a:latin typeface="Cambria Math" panose="02040503050406030204" pitchFamily="18" charset="0"/>
                                </a:rPr>
                              </m:ctrlPr>
                            </m:eqArrPr>
                            <m:e>
                              <m:r>
                                <a:rPr lang="en-US" i="1">
                                  <a:latin typeface="Cambria Math" panose="02040503050406030204" pitchFamily="18" charset="0"/>
                                </a:rPr>
                                <m:t>0, 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&lt;0</m:t>
                              </m:r>
                            </m:e>
                            <m:e>
                              <m:r>
                                <a:rPr lang="en-US" b="0" i="1" smtClean="0">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𝑥</m:t>
                              </m:r>
                              <m:r>
                                <a:rPr lang="en-US" i="1">
                                  <a:latin typeface="Cambria Math" panose="02040503050406030204" pitchFamily="18" charset="0"/>
                                </a:rPr>
                                <m:t>≥0</m:t>
                              </m:r>
                            </m:e>
                          </m:eqArr>
                        </m:e>
                      </m:d>
                    </m:oMath>
                  </m:oMathPara>
                </a14:m>
                <a:endParaRPr lang="en-US" dirty="0"/>
              </a:p>
              <a:p>
                <a:pPr marL="301752" lvl="1" indent="0">
                  <a:buNone/>
                </a:pPr>
                <a:endParaRPr lang="en-US" sz="1800" dirty="0">
                  <a:solidFill>
                    <a:schemeClr val="bg1"/>
                  </a:solidFill>
                </a:endParaRPr>
              </a:p>
              <a:p>
                <a:pPr marL="101600" indent="0">
                  <a:spcBef>
                    <a:spcPts val="0"/>
                  </a:spcBef>
                  <a:buSzPts val="2000"/>
                  <a:buNone/>
                </a:pPr>
                <a:r>
                  <a:rPr lang="en-US" sz="1800" dirty="0"/>
                  <a:t>Properties:</a:t>
                </a:r>
              </a:p>
              <a:p>
                <a:pPr marL="101600" indent="0">
                  <a:spcBef>
                    <a:spcPts val="0"/>
                  </a:spcBef>
                  <a:buSzPts val="2000"/>
                  <a:buNone/>
                </a:pPr>
                <a:endParaRPr lang="en-US" sz="1800" dirty="0"/>
              </a:p>
              <a:p>
                <a:pPr lvl="1">
                  <a:spcBef>
                    <a:spcPts val="0"/>
                  </a:spcBef>
                  <a:buFont typeface="Noto Sans Symbols"/>
                  <a:buChar char="●"/>
                </a:pPr>
                <a:r>
                  <a:rPr lang="en-US" sz="1800" dirty="0">
                    <a:solidFill>
                      <a:schemeClr val="bg1"/>
                    </a:solidFill>
                  </a:rPr>
                  <a:t>It is not derivable at 0, but we’ll just consider 0 for that case</a:t>
                </a:r>
                <a:endParaRPr lang="en-US" sz="1800" dirty="0"/>
              </a:p>
              <a:p>
                <a:pPr lvl="1">
                  <a:spcBef>
                    <a:spcPts val="0"/>
                  </a:spcBef>
                  <a:buFont typeface="Noto Sans Symbols"/>
                  <a:buChar char="●"/>
                </a:pPr>
                <a:endParaRPr lang="en-US" sz="1800" dirty="0"/>
              </a:p>
              <a:p>
                <a:pPr lvl="1">
                  <a:spcBef>
                    <a:spcPts val="0"/>
                  </a:spcBef>
                  <a:buFont typeface="Noto Sans Symbols"/>
                  <a:buChar char="●"/>
                </a:pPr>
                <a:r>
                  <a:rPr lang="en-US" sz="1800" dirty="0"/>
                  <a:t>The output is always positive</a:t>
                </a:r>
              </a:p>
              <a:p>
                <a:pPr lvl="1">
                  <a:spcBef>
                    <a:spcPts val="0"/>
                  </a:spcBef>
                  <a:buFont typeface="Noto Sans Symbols"/>
                  <a:buChar char="●"/>
                </a:pPr>
                <a:endParaRPr lang="en-US" sz="1800" dirty="0"/>
              </a:p>
              <a:p>
                <a:pPr lvl="1">
                  <a:spcBef>
                    <a:spcPts val="0"/>
                  </a:spcBef>
                  <a:buFont typeface="Noto Sans Symbols"/>
                  <a:buChar char="●"/>
                </a:pPr>
                <a:r>
                  <a:rPr lang="en-US" sz="1800" dirty="0"/>
                  <a:t>The gradient is constant: 1 or 0</a:t>
                </a:r>
              </a:p>
              <a:p>
                <a:pPr marL="301752" lvl="1" indent="0">
                  <a:buNone/>
                </a:pPr>
                <a:endParaRPr lang="en-US" sz="1800" dirty="0">
                  <a:solidFill>
                    <a:schemeClr val="bg1"/>
                  </a:solidFill>
                </a:endParaRPr>
              </a:p>
              <a:p>
                <a:pPr marL="301752" lvl="1" indent="0">
                  <a:buNone/>
                </a:pPr>
                <a:endParaRPr lang="en-US" sz="1800" dirty="0">
                  <a:solidFill>
                    <a:schemeClr val="bg1"/>
                  </a:solidFill>
                </a:endParaRPr>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5638798" cy="4419600"/>
              </a:xfrm>
              <a:blipFill>
                <a:blip r:embed="rId3"/>
                <a:stretch>
                  <a:fillRect t="-22063" r="-1351" b="-1719"/>
                </a:stretch>
              </a:blipFill>
            </p:spPr>
            <p:txBody>
              <a:bodyPr/>
              <a:lstStyle/>
              <a:p>
                <a:r>
                  <a:rPr lang="en-US">
                    <a:noFill/>
                  </a:rPr>
                  <a:t> </a:t>
                </a:r>
              </a:p>
            </p:txBody>
          </p:sp>
        </mc:Fallback>
      </mc:AlternateContent>
      <p:sp>
        <p:nvSpPr>
          <p:cNvPr id="2" name="Title 1"/>
          <p:cNvSpPr>
            <a:spLocks noGrp="1"/>
          </p:cNvSpPr>
          <p:nvPr>
            <p:ph type="title"/>
          </p:nvPr>
        </p:nvSpPr>
        <p:spPr/>
        <p:txBody>
          <a:bodyPr/>
          <a:lstStyle/>
          <a:p>
            <a:pPr marL="0" lvl="0" indent="0" algn="l" rtl="0">
              <a:lnSpc>
                <a:spcPct val="90000"/>
              </a:lnSpc>
              <a:spcBef>
                <a:spcPts val="0"/>
              </a:spcBef>
              <a:spcAft>
                <a:spcPts val="0"/>
              </a:spcAft>
              <a:buSzPts val="1920"/>
              <a:buNone/>
            </a:pPr>
            <a:r>
              <a:rPr lang="en-US" dirty="0" err="1"/>
              <a:t>ReLU</a:t>
            </a:r>
            <a:endParaRPr lang="en-US" dirty="0"/>
          </a:p>
        </p:txBody>
      </p:sp>
      <p:pic>
        <p:nvPicPr>
          <p:cNvPr id="14338" name="Picture 2" descr="Imagini pentru rectified linear un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4012" y="1981200"/>
            <a:ext cx="4849440" cy="274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70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FCE95-F027-39D6-5ADA-3F4428302F35}"/>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A92639EB-838A-D4DC-A67F-DDB319E62D5B}"/>
                  </a:ext>
                </a:extLst>
              </p:cNvPr>
              <p:cNvSpPr>
                <a:spLocks noGrp="1"/>
              </p:cNvSpPr>
              <p:nvPr>
                <p:ph idx="1"/>
              </p:nvPr>
            </p:nvSpPr>
            <p:spPr>
              <a:xfrm>
                <a:off x="1522414" y="1905000"/>
                <a:ext cx="5638798" cy="4419600"/>
              </a:xfrm>
            </p:spPr>
            <p:txBody>
              <a:bodyPr>
                <a:normAutofit/>
              </a:bodyPr>
              <a:lstStyle/>
              <a:p>
                <a:pPr marL="301752" lvl="1" indent="0">
                  <a:buNone/>
                </a:pPr>
                <a:r>
                  <a:rPr lang="en-US" sz="2400" dirty="0"/>
                  <a:t>Rectified linear unit</a:t>
                </a:r>
              </a:p>
              <a:p>
                <a:pPr marL="301752" lvl="1" indent="0">
                  <a:buNone/>
                </a:pPr>
                <a:endParaRPr lang="en-US" b="1" dirty="0"/>
              </a:p>
              <a:p>
                <a:pPr marL="101600" indent="0">
                  <a:spcBef>
                    <a:spcPts val="0"/>
                  </a:spcBef>
                  <a:buSzPts val="2000"/>
                  <a:buNone/>
                </a:pPr>
                <a:endParaRPr lang="en-US" sz="1800" dirty="0"/>
              </a:p>
              <a:p>
                <a:pPr marL="101600" indent="0">
                  <a:spcBef>
                    <a:spcPts val="0"/>
                  </a:spcBef>
                  <a:buSzPts val="2000"/>
                  <a:buNone/>
                </a:pPr>
                <a:r>
                  <a:rPr lang="en-US" sz="2000" dirty="0"/>
                  <a:t>    </a:t>
                </a:r>
                <a:r>
                  <a:rPr lang="en-US" sz="2000" dirty="0" err="1"/>
                  <a:t>Relu</a:t>
                </a:r>
                <a:r>
                  <a:rPr lang="en-US" sz="2000" dirty="0"/>
                  <a:t> is linear by parts </a:t>
                </a:r>
                <a14:m>
                  <m:oMath xmlns:m="http://schemas.openxmlformats.org/officeDocument/2006/math">
                    <m:r>
                      <a:rPr lang="en-US" sz="2000" b="0" i="1" smtClean="0">
                        <a:latin typeface="Cambria Math" panose="02040503050406030204" pitchFamily="18" charset="0"/>
                      </a:rPr>
                      <m:t>(−∞,0]</m:t>
                    </m:r>
                  </m:oMath>
                </a14:m>
                <a:r>
                  <a:rPr lang="en-US" sz="2000" dirty="0"/>
                  <a:t> and </a:t>
                </a:r>
                <a14:m>
                  <m:oMath xmlns:m="http://schemas.openxmlformats.org/officeDocument/2006/math">
                    <m:r>
                      <a:rPr lang="en-US" sz="2000" b="0" i="1" smtClean="0">
                        <a:latin typeface="Cambria Math" panose="02040503050406030204" pitchFamily="18" charset="0"/>
                      </a:rPr>
                      <m:t>[0,+∞)</m:t>
                    </m:r>
                  </m:oMath>
                </a14:m>
                <a:r>
                  <a:rPr lang="en-US" sz="2000" dirty="0"/>
                  <a:t>, but overall </a:t>
                </a:r>
                <a:r>
                  <a:rPr lang="en-US" sz="2000" dirty="0" err="1"/>
                  <a:t>Relu</a:t>
                </a:r>
                <a:r>
                  <a:rPr lang="en-US" sz="2000" dirty="0"/>
                  <a:t> is not linear. </a:t>
                </a:r>
              </a:p>
              <a:p>
                <a:pPr marL="101600" indent="0">
                  <a:spcBef>
                    <a:spcPts val="0"/>
                  </a:spcBef>
                  <a:buSzPts val="2000"/>
                  <a:buNone/>
                </a:pPr>
                <a:r>
                  <a:rPr lang="en-US" sz="2000" dirty="0"/>
                  <a:t>     </a:t>
                </a:r>
              </a:p>
              <a:p>
                <a:pPr marL="101600" indent="0">
                  <a:spcBef>
                    <a:spcPts val="0"/>
                  </a:spcBef>
                  <a:buSzPts val="2000"/>
                  <a:buNone/>
                </a:pPr>
                <a:r>
                  <a:rPr lang="en-US" sz="2000" dirty="0"/>
                  <a:t>   A function is linear if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𝑦</m:t>
                        </m:r>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oMath>
                </a14:m>
                <a:r>
                  <a:rPr lang="en-US" sz="2000" dirty="0"/>
                  <a:t> which is not true for two value of different sides of 0</a:t>
                </a:r>
              </a:p>
              <a:p>
                <a:pPr marL="101600" indent="0">
                  <a:spcBef>
                    <a:spcPts val="0"/>
                  </a:spcBef>
                  <a:buSzPts val="2000"/>
                  <a:buNone/>
                </a:pPr>
                <a:r>
                  <a:rPr lang="en-US" sz="1800" dirty="0"/>
                  <a:t>    </a:t>
                </a:r>
              </a:p>
              <a:p>
                <a:pPr marL="101600" indent="0">
                  <a:spcBef>
                    <a:spcPts val="0"/>
                  </a:spcBef>
                  <a:buSzPts val="2000"/>
                  <a:buNone/>
                </a:pPr>
                <a:r>
                  <a:rPr lang="en-US" sz="2000" dirty="0"/>
                  <a:t>This means that combinations of </a:t>
                </a:r>
                <a:r>
                  <a:rPr lang="en-US" sz="2000" dirty="0" err="1"/>
                  <a:t>ReLU</a:t>
                </a:r>
                <a:r>
                  <a:rPr lang="en-US" sz="2000" dirty="0"/>
                  <a:t> is not a linear function, but a more complex shape</a:t>
                </a:r>
                <a:endParaRPr lang="en-US" sz="2000" dirty="0">
                  <a:solidFill>
                    <a:schemeClr val="bg1"/>
                  </a:solidFill>
                </a:endParaRPr>
              </a:p>
            </p:txBody>
          </p:sp>
        </mc:Choice>
        <mc:Fallback xmlns="">
          <p:sp>
            <p:nvSpPr>
              <p:cNvPr id="9" name="Content Placeholder 8">
                <a:extLst>
                  <a:ext uri="{FF2B5EF4-FFF2-40B4-BE49-F238E27FC236}">
                    <a16:creationId xmlns:a16="http://schemas.microsoft.com/office/drawing/2014/main" id="{A92639EB-838A-D4DC-A67F-DDB319E62D5B}"/>
                  </a:ext>
                </a:extLst>
              </p:cNvPr>
              <p:cNvSpPr>
                <a:spLocks noGrp="1" noRot="1" noChangeAspect="1" noMove="1" noResize="1" noEditPoints="1" noAdjustHandles="1" noChangeArrowheads="1" noChangeShapeType="1" noTextEdit="1"/>
              </p:cNvSpPr>
              <p:nvPr>
                <p:ph idx="1"/>
              </p:nvPr>
            </p:nvSpPr>
            <p:spPr>
              <a:xfrm>
                <a:off x="1522414" y="1905000"/>
                <a:ext cx="5638798" cy="4419600"/>
              </a:xfrm>
              <a:blipFill>
                <a:blip r:embed="rId3"/>
                <a:stretch>
                  <a:fillRect t="-1719" r="-180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30E5E58E-025A-58F8-CD19-A3DB767428E7}"/>
              </a:ext>
            </a:extLst>
          </p:cNvPr>
          <p:cNvSpPr>
            <a:spLocks noGrp="1"/>
          </p:cNvSpPr>
          <p:nvPr>
            <p:ph type="title"/>
          </p:nvPr>
        </p:nvSpPr>
        <p:spPr/>
        <p:txBody>
          <a:bodyPr/>
          <a:lstStyle/>
          <a:p>
            <a:pPr marL="0" lvl="0" indent="0" algn="l" rtl="0">
              <a:lnSpc>
                <a:spcPct val="90000"/>
              </a:lnSpc>
              <a:spcBef>
                <a:spcPts val="0"/>
              </a:spcBef>
              <a:spcAft>
                <a:spcPts val="0"/>
              </a:spcAft>
              <a:buSzPts val="1920"/>
              <a:buNone/>
            </a:pPr>
            <a:r>
              <a:rPr lang="en-US" dirty="0" err="1"/>
              <a:t>ReLU</a:t>
            </a:r>
            <a:endParaRPr lang="en-US" dirty="0"/>
          </a:p>
        </p:txBody>
      </p:sp>
      <p:pic>
        <p:nvPicPr>
          <p:cNvPr id="3" name="Google Shape;1627;p28">
            <a:extLst>
              <a:ext uri="{FF2B5EF4-FFF2-40B4-BE49-F238E27FC236}">
                <a16:creationId xmlns:a16="http://schemas.microsoft.com/office/drawing/2014/main" id="{3DBF85B9-3877-149C-71B0-BC609B022E8D}"/>
              </a:ext>
            </a:extLst>
          </p:cNvPr>
          <p:cNvPicPr preferRelativeResize="0"/>
          <p:nvPr/>
        </p:nvPicPr>
        <p:blipFill rotWithShape="1">
          <a:blip r:embed="rId4">
            <a:alphaModFix/>
          </a:blip>
          <a:srcRect/>
          <a:stretch/>
        </p:blipFill>
        <p:spPr>
          <a:xfrm>
            <a:off x="7923212" y="2362200"/>
            <a:ext cx="3720641" cy="2791691"/>
          </a:xfrm>
          <a:prstGeom prst="rect">
            <a:avLst/>
          </a:prstGeom>
          <a:noFill/>
          <a:ln>
            <a:noFill/>
          </a:ln>
        </p:spPr>
      </p:pic>
      <p:sp>
        <p:nvSpPr>
          <p:cNvPr id="4" name="Google Shape;1628;p28">
            <a:extLst>
              <a:ext uri="{FF2B5EF4-FFF2-40B4-BE49-F238E27FC236}">
                <a16:creationId xmlns:a16="http://schemas.microsoft.com/office/drawing/2014/main" id="{02CC7CE8-52BF-5218-6957-F3819D73120E}"/>
              </a:ext>
            </a:extLst>
          </p:cNvPr>
          <p:cNvSpPr txBox="1"/>
          <p:nvPr/>
        </p:nvSpPr>
        <p:spPr>
          <a:xfrm>
            <a:off x="7907417" y="6189559"/>
            <a:ext cx="4572000" cy="42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dk1"/>
                </a:solidFill>
                <a:latin typeface="Century Gothic"/>
                <a:ea typeface="Century Gothic"/>
                <a:cs typeface="Century Gothic"/>
                <a:sym typeface="Century Gothic"/>
              </a:rPr>
              <a:t>Source: https://</a:t>
            </a:r>
            <a:r>
              <a:rPr lang="en-US" sz="1200" dirty="0" err="1">
                <a:solidFill>
                  <a:schemeClr val="dk1"/>
                </a:solidFill>
                <a:latin typeface="Century Gothic"/>
                <a:ea typeface="Century Gothic"/>
                <a:cs typeface="Century Gothic"/>
                <a:sym typeface="Century Gothic"/>
              </a:rPr>
              <a:t>medium.com</a:t>
            </a:r>
            <a:r>
              <a:rPr lang="en-US" sz="1200" dirty="0">
                <a:solidFill>
                  <a:schemeClr val="dk1"/>
                </a:solidFill>
                <a:latin typeface="Century Gothic"/>
                <a:ea typeface="Century Gothic"/>
                <a:cs typeface="Century Gothic"/>
                <a:sym typeface="Century Gothic"/>
              </a:rPr>
              <a:t>/machine-intelligence-report/how-do-neural-networks-work-57d1ab5337ce</a:t>
            </a:r>
            <a:endParaRPr sz="12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057028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8" name="Google Shape;1478;p2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920"/>
              <a:buNone/>
            </a:pPr>
            <a:r>
              <a:rPr lang="en-US" dirty="0" err="1"/>
              <a:t>ReLU</a:t>
            </a:r>
            <a:endParaRPr lang="en-US" dirty="0"/>
          </a:p>
        </p:txBody>
      </p:sp>
      <p:sp>
        <p:nvSpPr>
          <p:cNvPr id="2" name="Google Shape;1452;p22">
            <a:extLst>
              <a:ext uri="{FF2B5EF4-FFF2-40B4-BE49-F238E27FC236}">
                <a16:creationId xmlns:a16="http://schemas.microsoft.com/office/drawing/2014/main" id="{A08309C6-6802-3549-2EFE-079B4985AAEC}"/>
              </a:ext>
            </a:extLst>
          </p:cNvPr>
          <p:cNvSpPr txBox="1">
            <a:spLocks/>
          </p:cNvSpPr>
          <p:nvPr/>
        </p:nvSpPr>
        <p:spPr>
          <a:xfrm>
            <a:off x="1522413" y="1752600"/>
            <a:ext cx="10076442" cy="3352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90000"/>
              </a:lnSpc>
              <a:spcBef>
                <a:spcPts val="1800"/>
              </a:spcBef>
              <a:spcAft>
                <a:spcPts val="0"/>
              </a:spcAft>
              <a:buClr>
                <a:schemeClr val="dk2"/>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600"/>
              </a:spcBef>
              <a:spcAft>
                <a:spcPts val="0"/>
              </a:spcAft>
              <a:buClr>
                <a:schemeClr val="dk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2"/>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6pPr>
            <a:lvl7pPr marL="3200400" marR="0" lvl="6"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8pPr>
            <a:lvl9pPr marL="4114800" marR="0" lvl="8"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9pPr>
          </a:lstStyle>
          <a:p>
            <a:pPr marL="101600" indent="0">
              <a:spcBef>
                <a:spcPts val="0"/>
              </a:spcBef>
              <a:buSzPts val="2000"/>
              <a:buNone/>
            </a:pPr>
            <a:r>
              <a:rPr lang="en-US" dirty="0"/>
              <a:t>Advantages:</a:t>
            </a:r>
          </a:p>
          <a:p>
            <a:pPr marL="101600" indent="0">
              <a:spcBef>
                <a:spcPts val="0"/>
              </a:spcBef>
              <a:buSzPts val="2000"/>
              <a:buNone/>
            </a:pPr>
            <a:endParaRPr lang="en-US" sz="2000" dirty="0"/>
          </a:p>
          <a:p>
            <a:pPr lvl="1">
              <a:spcBef>
                <a:spcPts val="0"/>
              </a:spcBef>
              <a:buFont typeface="Noto Sans Symbols"/>
              <a:buChar char="●"/>
            </a:pPr>
            <a:r>
              <a:rPr lang="en-US" dirty="0"/>
              <a:t>Having constant gradients, it does not contribute to the vanishing gradient problem</a:t>
            </a:r>
          </a:p>
          <a:p>
            <a:pPr lvl="1">
              <a:spcBef>
                <a:spcPts val="0"/>
              </a:spcBef>
              <a:buFont typeface="Noto Sans Symbols"/>
              <a:buChar char="●"/>
            </a:pPr>
            <a:endParaRPr lang="en-US" dirty="0"/>
          </a:p>
          <a:p>
            <a:pPr lvl="1">
              <a:spcBef>
                <a:spcPts val="0"/>
              </a:spcBef>
              <a:buFont typeface="Noto Sans Symbols"/>
              <a:buChar char="●"/>
            </a:pPr>
            <a:r>
              <a:rPr lang="en-US" b="0" i="0" u="none" strike="noStrike" dirty="0" err="1">
                <a:solidFill>
                  <a:schemeClr val="bg1"/>
                </a:solidFill>
                <a:effectLst/>
                <a:latin typeface="Century Gothic" panose="020B0502020202020204" pitchFamily="34" charset="0"/>
              </a:rPr>
              <a:t>ReLU</a:t>
            </a:r>
            <a:r>
              <a:rPr lang="en-US" b="0" i="0" u="none" strike="noStrike" dirty="0">
                <a:solidFill>
                  <a:schemeClr val="bg1"/>
                </a:solidFill>
                <a:effectLst/>
                <a:latin typeface="Century Gothic" panose="020B0502020202020204" pitchFamily="34" charset="0"/>
              </a:rPr>
              <a:t> encourages sparsity in the network. Since it outputs zero for all negative inputs, many neurons will be inactive (i.e., have an output of zero) n.</a:t>
            </a:r>
            <a:r>
              <a:rPr lang="en-US" dirty="0">
                <a:solidFill>
                  <a:schemeClr val="bg1"/>
                </a:solidFill>
                <a:latin typeface="Century Gothic" panose="020B0502020202020204" pitchFamily="34" charset="0"/>
              </a:rPr>
              <a:t> for any given input.</a:t>
            </a:r>
          </a:p>
          <a:p>
            <a:pPr lvl="1">
              <a:spcBef>
                <a:spcPts val="0"/>
              </a:spcBef>
              <a:buFont typeface="Noto Sans Symbols"/>
              <a:buChar char="●"/>
            </a:pPr>
            <a:endParaRPr lang="en-US" dirty="0">
              <a:solidFill>
                <a:schemeClr val="bg1"/>
              </a:solidFill>
              <a:latin typeface="Century Gothic" panose="020B0502020202020204" pitchFamily="34" charset="0"/>
            </a:endParaRPr>
          </a:p>
          <a:p>
            <a:pPr lvl="1">
              <a:spcBef>
                <a:spcPts val="0"/>
              </a:spcBef>
              <a:buFont typeface="Noto Sans Symbols"/>
              <a:buChar char="●"/>
            </a:pPr>
            <a:r>
              <a:rPr lang="en-US" dirty="0">
                <a:solidFill>
                  <a:schemeClr val="bg1"/>
                </a:solidFill>
                <a:latin typeface="Century Gothic" panose="020B0502020202020204" pitchFamily="34" charset="0"/>
              </a:rPr>
              <a:t>Very fast to compute both on feedforward and backpropagation side</a:t>
            </a:r>
          </a:p>
          <a:p>
            <a:pPr lvl="1">
              <a:spcBef>
                <a:spcPts val="0"/>
              </a:spcBef>
              <a:buFont typeface="Noto Sans Symbols"/>
              <a:buChar char="●"/>
            </a:pPr>
            <a:endParaRPr lang="en-US" dirty="0">
              <a:solidFill>
                <a:schemeClr val="bg1"/>
              </a:solidFill>
              <a:latin typeface="Century Gothic" panose="020B0502020202020204" pitchFamily="34" charset="0"/>
            </a:endParaRPr>
          </a:p>
          <a:p>
            <a:pPr lvl="1">
              <a:spcBef>
                <a:spcPts val="0"/>
              </a:spcBef>
              <a:buFont typeface="Noto Sans Symbols"/>
              <a:buChar char="●"/>
            </a:pPr>
            <a:r>
              <a:rPr lang="en-US" dirty="0" err="1">
                <a:solidFill>
                  <a:schemeClr val="bg1"/>
                </a:solidFill>
                <a:latin typeface="Century Gothic" panose="020B0502020202020204" pitchFamily="34" charset="0"/>
              </a:rPr>
              <a:t>Relu</a:t>
            </a:r>
            <a:r>
              <a:rPr lang="en-US" dirty="0">
                <a:solidFill>
                  <a:schemeClr val="bg1"/>
                </a:solidFill>
                <a:latin typeface="Century Gothic" panose="020B0502020202020204" pitchFamily="34" charset="0"/>
              </a:rPr>
              <a:t> and its variants is the most widely used activation function</a:t>
            </a:r>
          </a:p>
        </p:txBody>
      </p:sp>
    </p:spTree>
    <p:extLst>
      <p:ext uri="{BB962C8B-B14F-4D97-AF65-F5344CB8AC3E}">
        <p14:creationId xmlns:p14="http://schemas.microsoft.com/office/powerpoint/2010/main" val="351051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FE444-6EE6-CBE9-4133-9ED2AD120A0E}"/>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314C3DA-44C3-F938-7BDF-CF35D102CFED}"/>
              </a:ext>
            </a:extLst>
          </p:cNvPr>
          <p:cNvSpPr>
            <a:spLocks noGrp="1"/>
          </p:cNvSpPr>
          <p:nvPr>
            <p:ph sz="half" idx="1"/>
          </p:nvPr>
        </p:nvSpPr>
        <p:spPr>
          <a:xfrm>
            <a:off x="1406525" y="1905000"/>
            <a:ext cx="5638799" cy="4267200"/>
          </a:xfrm>
        </p:spPr>
        <p:txBody>
          <a:bodyPr>
            <a:noAutofit/>
          </a:bodyPr>
          <a:lstStyle/>
          <a:p>
            <a:pPr marL="301752" lvl="1" indent="0">
              <a:buNone/>
            </a:pPr>
            <a:r>
              <a:rPr lang="en-US" b="1" dirty="0"/>
              <a:t>Sparsity</a:t>
            </a:r>
          </a:p>
          <a:p>
            <a:pPr marL="301752" lvl="1" indent="0">
              <a:buNone/>
            </a:pPr>
            <a:endParaRPr lang="en-US" sz="2000" b="1" dirty="0"/>
          </a:p>
          <a:p>
            <a:pPr marL="301752" lvl="1" indent="0">
              <a:buNone/>
            </a:pPr>
            <a:r>
              <a:rPr lang="en-US" sz="2000" dirty="0"/>
              <a:t>Sparsity means to have the size of the feature vector larger than the size of input, but only a fraction of the feature vector is activated for an input</a:t>
            </a:r>
          </a:p>
          <a:p>
            <a:pPr lvl="2"/>
            <a:endParaRPr lang="en-US" sz="2000" dirty="0"/>
          </a:p>
          <a:p>
            <a:pPr marL="800100" lvl="1" indent="-498475">
              <a:buNone/>
            </a:pPr>
            <a:r>
              <a:rPr lang="en-US" dirty="0"/>
              <a:t>So a neuron will activate only in some</a:t>
            </a:r>
          </a:p>
          <a:p>
            <a:pPr marL="800100" lvl="1" indent="-498475">
              <a:buNone/>
            </a:pPr>
            <a:r>
              <a:rPr lang="en-US" dirty="0"/>
              <a:t>Inputs</a:t>
            </a:r>
          </a:p>
          <a:p>
            <a:pPr marL="800100" lvl="1" indent="-498475">
              <a:buNone/>
            </a:pPr>
            <a:endParaRPr lang="en-US" dirty="0"/>
          </a:p>
          <a:p>
            <a:pPr marL="800100" lvl="1" indent="-498475">
              <a:buNone/>
            </a:pPr>
            <a:r>
              <a:rPr lang="en-US" dirty="0" err="1"/>
              <a:t>ReLU</a:t>
            </a:r>
            <a:r>
              <a:rPr lang="en-US" dirty="0"/>
              <a:t> encourages sparsity, since with a</a:t>
            </a:r>
          </a:p>
          <a:p>
            <a:pPr marL="800100" lvl="1" indent="-498475">
              <a:buNone/>
            </a:pPr>
            <a:r>
              <a:rPr lang="en-US" dirty="0"/>
              <a:t>weight initialization of mean 0, half of the</a:t>
            </a:r>
          </a:p>
          <a:p>
            <a:pPr marL="800100" lvl="1" indent="-498475">
              <a:buNone/>
            </a:pPr>
            <a:r>
              <a:rPr lang="en-US" dirty="0"/>
              <a:t>neurons will output 0</a:t>
            </a:r>
          </a:p>
        </p:txBody>
      </p:sp>
      <p:sp>
        <p:nvSpPr>
          <p:cNvPr id="2" name="Title 1">
            <a:extLst>
              <a:ext uri="{FF2B5EF4-FFF2-40B4-BE49-F238E27FC236}">
                <a16:creationId xmlns:a16="http://schemas.microsoft.com/office/drawing/2014/main" id="{D8B90A7D-E550-A2C6-3473-402A846E9579}"/>
              </a:ext>
            </a:extLst>
          </p:cNvPr>
          <p:cNvSpPr>
            <a:spLocks noGrp="1"/>
          </p:cNvSpPr>
          <p:nvPr>
            <p:ph type="title"/>
          </p:nvPr>
        </p:nvSpPr>
        <p:spPr/>
        <p:txBody>
          <a:bodyPr/>
          <a:lstStyle/>
          <a:p>
            <a:r>
              <a:rPr lang="en-US" dirty="0" err="1"/>
              <a:t>ReLU</a:t>
            </a:r>
            <a:endParaRPr lang="en-US" dirty="0"/>
          </a:p>
        </p:txBody>
      </p:sp>
      <p:pic>
        <p:nvPicPr>
          <p:cNvPr id="17410" name="Picture 2" descr="Figure 2: Left: Sparse propagation of activations and gradients in a network of rectifier units. The &#10;                ">
            <a:extLst>
              <a:ext uri="{FF2B5EF4-FFF2-40B4-BE49-F238E27FC236}">
                <a16:creationId xmlns:a16="http://schemas.microsoft.com/office/drawing/2014/main" id="{F816305A-0B9B-2D36-3601-0F6E62E25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812" y="1905000"/>
            <a:ext cx="4476130" cy="33702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09C6B72-4088-2D8E-9772-3CA030BE82E9}"/>
              </a:ext>
            </a:extLst>
          </p:cNvPr>
          <p:cNvSpPr txBox="1"/>
          <p:nvPr/>
        </p:nvSpPr>
        <p:spPr>
          <a:xfrm>
            <a:off x="7237412" y="5980632"/>
            <a:ext cx="4572000" cy="424732"/>
          </a:xfrm>
          <a:prstGeom prst="rect">
            <a:avLst/>
          </a:prstGeom>
          <a:noFill/>
        </p:spPr>
        <p:txBody>
          <a:bodyPr wrap="square" rtlCol="0">
            <a:spAutoFit/>
          </a:bodyPr>
          <a:lstStyle/>
          <a:p>
            <a:pPr>
              <a:lnSpc>
                <a:spcPct val="90000"/>
              </a:lnSpc>
            </a:pPr>
            <a:r>
              <a:rPr lang="en-US" sz="1200" dirty="0"/>
              <a:t>Source: Deep Sparse Rectifier Neural Networks , Xavier </a:t>
            </a:r>
            <a:r>
              <a:rPr lang="en-US" sz="1200" dirty="0" err="1"/>
              <a:t>Glorot</a:t>
            </a:r>
            <a:r>
              <a:rPr lang="en-US" sz="1200" dirty="0"/>
              <a:t>, Antoine </a:t>
            </a:r>
            <a:r>
              <a:rPr lang="en-US" sz="1200" dirty="0" err="1"/>
              <a:t>Bordes</a:t>
            </a:r>
            <a:r>
              <a:rPr lang="en-US" sz="1200" dirty="0"/>
              <a:t>, Antoine </a:t>
            </a:r>
            <a:r>
              <a:rPr lang="en-US" sz="1200" dirty="0" err="1"/>
              <a:t>Bordes</a:t>
            </a:r>
            <a:endParaRPr lang="ro-RO" sz="1200" dirty="0"/>
          </a:p>
        </p:txBody>
      </p:sp>
    </p:spTree>
    <p:extLst>
      <p:ext uri="{BB962C8B-B14F-4D97-AF65-F5344CB8AC3E}">
        <p14:creationId xmlns:p14="http://schemas.microsoft.com/office/powerpoint/2010/main" val="420041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a:xfrm>
            <a:off x="1406525" y="1905000"/>
            <a:ext cx="10250487" cy="4267200"/>
          </a:xfrm>
        </p:spPr>
        <p:txBody>
          <a:bodyPr>
            <a:noAutofit/>
          </a:bodyPr>
          <a:lstStyle/>
          <a:p>
            <a:pPr marL="301752" lvl="1" indent="0">
              <a:buNone/>
            </a:pPr>
            <a:r>
              <a:rPr lang="en-US" b="1" dirty="0"/>
              <a:t>Sparsity. Advantages:</a:t>
            </a:r>
            <a:endParaRPr lang="en-US" sz="2000" dirty="0"/>
          </a:p>
          <a:p>
            <a:pPr lvl="1"/>
            <a:r>
              <a:rPr lang="en-US" sz="2200" dirty="0"/>
              <a:t>Specialized features:</a:t>
            </a:r>
          </a:p>
          <a:p>
            <a:pPr marL="301752" lvl="1" indent="0">
              <a:buNone/>
            </a:pPr>
            <a:r>
              <a:rPr lang="en-US" dirty="0"/>
              <a:t>	When a neuron fires only on some certain input it effectively becomes 	specialized in detecting the input</a:t>
            </a:r>
          </a:p>
          <a:p>
            <a:pPr marL="269748" indent="0"/>
            <a:r>
              <a:rPr lang="en-US" sz="2000" dirty="0"/>
              <a:t>More likely to be linear separable,</a:t>
            </a:r>
          </a:p>
          <a:p>
            <a:pPr marL="800100" lvl="1" indent="0">
              <a:buNone/>
            </a:pPr>
            <a:r>
              <a:rPr lang="en-US" dirty="0"/>
              <a:t>The next layer may contain more features than the previous, thus transforming the data into a multidimensional space where it might become separable</a:t>
            </a:r>
          </a:p>
          <a:p>
            <a:pPr marL="269748" indent="0"/>
            <a:r>
              <a:rPr lang="en-US" sz="2000" dirty="0"/>
              <a:t>Reduced Redundancy:</a:t>
            </a:r>
          </a:p>
          <a:p>
            <a:pPr marL="571500" lvl="1" indent="0">
              <a:buNone/>
            </a:pPr>
            <a:r>
              <a:rPr lang="en-US" dirty="0"/>
              <a:t>Neurons might develop complementary features instead of redundant ones leading to a more diverse set of features</a:t>
            </a:r>
          </a:p>
          <a:p>
            <a:pPr marL="571500" lvl="1" indent="0">
              <a:buNone/>
            </a:pPr>
            <a:endParaRPr lang="en-US" dirty="0"/>
          </a:p>
          <a:p>
            <a:pPr marL="571500" lvl="1" indent="0">
              <a:buNone/>
            </a:pPr>
            <a:endParaRPr lang="en-US" dirty="0"/>
          </a:p>
          <a:p>
            <a:pPr marL="800100" lvl="1" indent="-498475">
              <a:buNone/>
            </a:pPr>
            <a:endParaRPr lang="en-US" dirty="0"/>
          </a:p>
        </p:txBody>
      </p:sp>
      <p:sp>
        <p:nvSpPr>
          <p:cNvPr id="2" name="Title 1"/>
          <p:cNvSpPr>
            <a:spLocks noGrp="1"/>
          </p:cNvSpPr>
          <p:nvPr>
            <p:ph type="title"/>
          </p:nvPr>
        </p:nvSpPr>
        <p:spPr/>
        <p:txBody>
          <a:bodyPr/>
          <a:lstStyle/>
          <a:p>
            <a:r>
              <a:rPr lang="en-US" dirty="0" err="1"/>
              <a:t>ReLU</a:t>
            </a:r>
            <a:endParaRPr lang="en-US" dirty="0"/>
          </a:p>
        </p:txBody>
      </p:sp>
      <p:sp>
        <p:nvSpPr>
          <p:cNvPr id="6" name="TextBox 5"/>
          <p:cNvSpPr txBox="1"/>
          <p:nvPr/>
        </p:nvSpPr>
        <p:spPr>
          <a:xfrm>
            <a:off x="7237412" y="5980632"/>
            <a:ext cx="4572000" cy="424732"/>
          </a:xfrm>
          <a:prstGeom prst="rect">
            <a:avLst/>
          </a:prstGeom>
          <a:noFill/>
        </p:spPr>
        <p:txBody>
          <a:bodyPr wrap="square" rtlCol="0">
            <a:spAutoFit/>
          </a:bodyPr>
          <a:lstStyle/>
          <a:p>
            <a:pPr>
              <a:lnSpc>
                <a:spcPct val="90000"/>
              </a:lnSpc>
            </a:pPr>
            <a:r>
              <a:rPr lang="en-US" sz="1200" dirty="0"/>
              <a:t>Source: Deep Sparse Rectifier Neural Networks , Xavier </a:t>
            </a:r>
            <a:r>
              <a:rPr lang="en-US" sz="1200" dirty="0" err="1"/>
              <a:t>Glorot</a:t>
            </a:r>
            <a:r>
              <a:rPr lang="en-US" sz="1200" dirty="0"/>
              <a:t>, Antoine </a:t>
            </a:r>
            <a:r>
              <a:rPr lang="en-US" sz="1200" dirty="0" err="1"/>
              <a:t>Bordes</a:t>
            </a:r>
            <a:r>
              <a:rPr lang="en-US" sz="1200" dirty="0"/>
              <a:t>, Antoine </a:t>
            </a:r>
            <a:r>
              <a:rPr lang="en-US" sz="1200" dirty="0" err="1"/>
              <a:t>Bordes</a:t>
            </a:r>
            <a:endParaRPr lang="ro-RO" sz="1200" dirty="0"/>
          </a:p>
        </p:txBody>
      </p:sp>
    </p:spTree>
    <p:extLst>
      <p:ext uri="{BB962C8B-B14F-4D97-AF65-F5344CB8AC3E}">
        <p14:creationId xmlns:p14="http://schemas.microsoft.com/office/powerpoint/2010/main" val="344770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8" name="Google Shape;1478;p2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920"/>
              <a:buNone/>
            </a:pPr>
            <a:r>
              <a:rPr lang="en-US" dirty="0" err="1"/>
              <a:t>ReLU</a:t>
            </a:r>
            <a:endParaRPr lang="en-US" dirty="0"/>
          </a:p>
        </p:txBody>
      </p:sp>
      <p:sp>
        <p:nvSpPr>
          <p:cNvPr id="2" name="Google Shape;1452;p22">
            <a:extLst>
              <a:ext uri="{FF2B5EF4-FFF2-40B4-BE49-F238E27FC236}">
                <a16:creationId xmlns:a16="http://schemas.microsoft.com/office/drawing/2014/main" id="{A08309C6-6802-3549-2EFE-079B4985AAEC}"/>
              </a:ext>
            </a:extLst>
          </p:cNvPr>
          <p:cNvSpPr txBox="1">
            <a:spLocks/>
          </p:cNvSpPr>
          <p:nvPr/>
        </p:nvSpPr>
        <p:spPr>
          <a:xfrm>
            <a:off x="1519534" y="1981200"/>
            <a:ext cx="10076442" cy="3352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90000"/>
              </a:lnSpc>
              <a:spcBef>
                <a:spcPts val="1800"/>
              </a:spcBef>
              <a:spcAft>
                <a:spcPts val="0"/>
              </a:spcAft>
              <a:buClr>
                <a:schemeClr val="dk2"/>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600"/>
              </a:spcBef>
              <a:spcAft>
                <a:spcPts val="0"/>
              </a:spcAft>
              <a:buClr>
                <a:schemeClr val="dk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2"/>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6pPr>
            <a:lvl7pPr marL="3200400" marR="0" lvl="6"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8pPr>
            <a:lvl9pPr marL="4114800" marR="0" lvl="8"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9pPr>
          </a:lstStyle>
          <a:p>
            <a:pPr marL="106680" indent="0">
              <a:spcBef>
                <a:spcPts val="0"/>
              </a:spcBef>
              <a:buNone/>
            </a:pPr>
            <a:r>
              <a:rPr lang="en-US" dirty="0"/>
              <a:t>Disadvantages:</a:t>
            </a:r>
          </a:p>
          <a:p>
            <a:pPr marL="106680" indent="0">
              <a:spcBef>
                <a:spcPts val="0"/>
              </a:spcBef>
              <a:buNone/>
            </a:pPr>
            <a:endParaRPr lang="en-US" sz="2000" dirty="0"/>
          </a:p>
          <a:p>
            <a:pPr lvl="1">
              <a:spcBef>
                <a:spcPts val="0"/>
              </a:spcBef>
              <a:buFont typeface="Noto Sans Symbols"/>
              <a:buChar char="●"/>
            </a:pPr>
            <a:endParaRPr lang="en-US" dirty="0"/>
          </a:p>
          <a:p>
            <a:pPr lvl="1">
              <a:spcBef>
                <a:spcPts val="0"/>
              </a:spcBef>
              <a:buFont typeface="Noto Sans Symbols"/>
              <a:buChar char="●"/>
            </a:pPr>
            <a:r>
              <a:rPr lang="en-US" dirty="0"/>
              <a:t>It is unbounded: can lead to exploding activations. This can be resolved by clipping the activation value. (i.e. ReLU6)</a:t>
            </a:r>
          </a:p>
          <a:p>
            <a:pPr lvl="1">
              <a:spcBef>
                <a:spcPts val="0"/>
              </a:spcBef>
              <a:buFont typeface="Noto Sans Symbols"/>
              <a:buChar char="●"/>
            </a:pPr>
            <a:endParaRPr lang="en-US" dirty="0"/>
          </a:p>
          <a:p>
            <a:pPr lvl="1">
              <a:spcBef>
                <a:spcPts val="0"/>
              </a:spcBef>
              <a:buFont typeface="Noto Sans Symbols"/>
              <a:buChar char="●"/>
            </a:pPr>
            <a:r>
              <a:rPr lang="en-US" dirty="0"/>
              <a:t>Not zero centered and it doesn’t output negative values</a:t>
            </a:r>
          </a:p>
          <a:p>
            <a:pPr lvl="1">
              <a:spcBef>
                <a:spcPts val="0"/>
              </a:spcBef>
              <a:buFont typeface="Noto Sans Symbols"/>
              <a:buChar char="●"/>
            </a:pPr>
            <a:endParaRPr lang="en-US" dirty="0"/>
          </a:p>
          <a:p>
            <a:pPr lvl="1">
              <a:spcBef>
                <a:spcPts val="0"/>
              </a:spcBef>
              <a:buFont typeface="Noto Sans Symbols"/>
              <a:buChar char="●"/>
            </a:pPr>
            <a:r>
              <a:rPr lang="en-US" dirty="0"/>
              <a:t>Dying </a:t>
            </a:r>
            <a:r>
              <a:rPr lang="en-US" dirty="0" err="1"/>
              <a:t>ReLU</a:t>
            </a:r>
            <a:r>
              <a:rPr lang="en-US" dirty="0"/>
              <a:t>: </a:t>
            </a:r>
            <a:r>
              <a:rPr lang="en-US" dirty="0">
                <a:solidFill>
                  <a:schemeClr val="bg1"/>
                </a:solidFill>
                <a:latin typeface="Century Gothic" panose="020B0502020202020204" pitchFamily="34" charset="0"/>
              </a:rPr>
              <a:t>which can lead to slow learning after many iterations</a:t>
            </a:r>
          </a:p>
          <a:p>
            <a:pPr lvl="1">
              <a:spcBef>
                <a:spcPts val="0"/>
              </a:spcBef>
              <a:buFont typeface="Noto Sans Symbols"/>
              <a:buChar char="●"/>
            </a:pPr>
            <a:endParaRPr lang="en-US" dirty="0"/>
          </a:p>
          <a:p>
            <a:pPr lvl="1">
              <a:spcBef>
                <a:spcPts val="0"/>
              </a:spcBef>
              <a:buFont typeface="Noto Sans Symbols"/>
              <a:buChar char="●"/>
            </a:pPr>
            <a:endParaRPr lang="en-US" dirty="0"/>
          </a:p>
        </p:txBody>
      </p:sp>
    </p:spTree>
    <p:extLst>
      <p:ext uri="{BB962C8B-B14F-4D97-AF65-F5344CB8AC3E}">
        <p14:creationId xmlns:p14="http://schemas.microsoft.com/office/powerpoint/2010/main" val="123708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9" name="Google Shape;1479;p24"/>
          <p:cNvSpPr txBox="1">
            <a:spLocks noGrp="1"/>
          </p:cNvSpPr>
          <p:nvPr>
            <p:ph type="body" idx="1"/>
          </p:nvPr>
        </p:nvSpPr>
        <p:spPr>
          <a:xfrm>
            <a:off x="1522435" y="2819400"/>
            <a:ext cx="9774600" cy="3352800"/>
          </a:xfrm>
          <a:prstGeom prst="rect">
            <a:avLst/>
          </a:prstGeom>
          <a:noFill/>
          <a:ln>
            <a:noFill/>
          </a:ln>
        </p:spPr>
        <p:txBody>
          <a:bodyPr spcFirstLastPara="1" wrap="square" lIns="91425" tIns="45700" rIns="91425" bIns="45700" anchor="t" anchorCtr="0">
            <a:noAutofit/>
          </a:bodyPr>
          <a:lstStyle/>
          <a:p>
            <a:pPr marL="0" lvl="1" indent="457200" algn="l" rtl="0">
              <a:lnSpc>
                <a:spcPct val="90000"/>
              </a:lnSpc>
              <a:spcBef>
                <a:spcPts val="600"/>
              </a:spcBef>
              <a:spcAft>
                <a:spcPts val="0"/>
              </a:spcAft>
              <a:buSzPts val="2000"/>
              <a:buNone/>
            </a:pPr>
            <a:endParaRPr dirty="0"/>
          </a:p>
          <a:p>
            <a:pPr marL="0" lvl="1" indent="457200" algn="l" rtl="0">
              <a:lnSpc>
                <a:spcPct val="90000"/>
              </a:lnSpc>
              <a:spcBef>
                <a:spcPts val="600"/>
              </a:spcBef>
              <a:spcAft>
                <a:spcPts val="0"/>
              </a:spcAft>
              <a:buSzPts val="2000"/>
              <a:buNone/>
            </a:pPr>
            <a:endParaRPr b="1" dirty="0"/>
          </a:p>
          <a:p>
            <a:pPr marL="576072" lvl="1" indent="-147320" algn="l" rtl="0">
              <a:lnSpc>
                <a:spcPct val="90000"/>
              </a:lnSpc>
              <a:spcBef>
                <a:spcPts val="600"/>
              </a:spcBef>
              <a:spcAft>
                <a:spcPts val="0"/>
              </a:spcAft>
              <a:buSzPts val="2000"/>
              <a:buNone/>
            </a:pPr>
            <a:endParaRPr dirty="0"/>
          </a:p>
          <a:p>
            <a:pPr marL="576072" lvl="1" indent="-147320" algn="l" rtl="0">
              <a:lnSpc>
                <a:spcPct val="90000"/>
              </a:lnSpc>
              <a:spcBef>
                <a:spcPts val="600"/>
              </a:spcBef>
              <a:spcAft>
                <a:spcPts val="0"/>
              </a:spcAft>
              <a:buSzPts val="2000"/>
              <a:buNone/>
            </a:pPr>
            <a:endParaRPr dirty="0"/>
          </a:p>
        </p:txBody>
      </p:sp>
      <p:sp>
        <p:nvSpPr>
          <p:cNvPr id="1477" name="Google Shape;1477;p24"/>
          <p:cNvSpPr txBox="1">
            <a:spLocks noGrp="1"/>
          </p:cNvSpPr>
          <p:nvPr>
            <p:ph type="body" idx="2"/>
          </p:nvPr>
        </p:nvSpPr>
        <p:spPr>
          <a:xfrm>
            <a:off x="1522414" y="1524000"/>
            <a:ext cx="9677400" cy="83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920"/>
              <a:buNone/>
            </a:pPr>
            <a:r>
              <a:rPr lang="en-US" dirty="0"/>
              <a:t>Logistic :</a:t>
            </a:r>
            <a:endParaRPr dirty="0"/>
          </a:p>
        </p:txBody>
      </p:sp>
      <p:sp>
        <p:nvSpPr>
          <p:cNvPr id="1478" name="Google Shape;1478;p2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920"/>
              <a:buNone/>
            </a:pPr>
            <a:r>
              <a:rPr lang="en-US" dirty="0"/>
              <a:t>Activation Functions</a:t>
            </a:r>
          </a:p>
        </p:txBody>
      </p:sp>
      <p:sp>
        <p:nvSpPr>
          <p:cNvPr id="2" name="Google Shape;1452;p22">
            <a:extLst>
              <a:ext uri="{FF2B5EF4-FFF2-40B4-BE49-F238E27FC236}">
                <a16:creationId xmlns:a16="http://schemas.microsoft.com/office/drawing/2014/main" id="{A08309C6-6802-3549-2EFE-079B4985AAEC}"/>
              </a:ext>
            </a:extLst>
          </p:cNvPr>
          <p:cNvSpPr txBox="1">
            <a:spLocks/>
          </p:cNvSpPr>
          <p:nvPr/>
        </p:nvSpPr>
        <p:spPr>
          <a:xfrm>
            <a:off x="1555462" y="2209800"/>
            <a:ext cx="10076442" cy="3352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90000"/>
              </a:lnSpc>
              <a:spcBef>
                <a:spcPts val="1800"/>
              </a:spcBef>
              <a:spcAft>
                <a:spcPts val="0"/>
              </a:spcAft>
              <a:buClr>
                <a:schemeClr val="dk2"/>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600"/>
              </a:spcBef>
              <a:spcAft>
                <a:spcPts val="0"/>
              </a:spcAft>
              <a:buClr>
                <a:schemeClr val="dk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2"/>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6pPr>
            <a:lvl7pPr marL="3200400" marR="0" lvl="6"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8pPr>
            <a:lvl9pPr marL="4114800" marR="0" lvl="8"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9pPr>
          </a:lstStyle>
          <a:p>
            <a:pPr marL="101600" indent="0">
              <a:spcBef>
                <a:spcPts val="0"/>
              </a:spcBef>
              <a:buSzPts val="2000"/>
              <a:buNone/>
            </a:pPr>
            <a:r>
              <a:rPr lang="en-US" sz="1800" dirty="0"/>
              <a:t>Advantages:</a:t>
            </a:r>
          </a:p>
          <a:p>
            <a:pPr marL="101600" indent="0">
              <a:spcBef>
                <a:spcPts val="0"/>
              </a:spcBef>
              <a:buSzPts val="2000"/>
              <a:buNone/>
            </a:pPr>
            <a:endParaRPr lang="en-US" sz="1800" dirty="0"/>
          </a:p>
          <a:p>
            <a:pPr lvl="1">
              <a:spcBef>
                <a:spcPts val="0"/>
              </a:spcBef>
              <a:buFont typeface="Noto Sans Symbols"/>
              <a:buChar char="●"/>
            </a:pPr>
            <a:r>
              <a:rPr lang="en-US" sz="1800" dirty="0"/>
              <a:t>Since the output is [0,1] it is easy to represent probabilities</a:t>
            </a:r>
          </a:p>
          <a:p>
            <a:pPr lvl="1">
              <a:spcBef>
                <a:spcPts val="0"/>
              </a:spcBef>
              <a:buFont typeface="Noto Sans Symbols"/>
              <a:buChar char="●"/>
            </a:pPr>
            <a:endParaRPr lang="en-US" sz="1800" dirty="0"/>
          </a:p>
          <a:p>
            <a:pPr lvl="1">
              <a:spcBef>
                <a:spcPts val="0"/>
              </a:spcBef>
              <a:buFont typeface="Noto Sans Symbols"/>
              <a:buChar char="●"/>
            </a:pPr>
            <a:r>
              <a:rPr lang="en-US" sz="1800" dirty="0"/>
              <a:t>It’s form resembles the one of the binary threshold which make it similar to how we would think of a biological neuron</a:t>
            </a:r>
            <a:br>
              <a:rPr lang="en-US" sz="1800" dirty="0"/>
            </a:br>
            <a:endParaRPr lang="en-US" sz="1800" dirty="0"/>
          </a:p>
          <a:p>
            <a:pPr lvl="1">
              <a:spcBef>
                <a:spcPts val="0"/>
              </a:spcBef>
              <a:buFont typeface="Noto Sans Symbols"/>
              <a:buChar char="●"/>
            </a:pPr>
            <a:r>
              <a:rPr lang="en-US" sz="1800" dirty="0"/>
              <a:t>Used in binary classification with Binary Cross Entropy</a:t>
            </a:r>
            <a:br>
              <a:rPr lang="en-US" sz="1800" dirty="0"/>
            </a:br>
            <a:endParaRPr lang="en-US" sz="1800" dirty="0"/>
          </a:p>
          <a:p>
            <a:pPr lvl="1">
              <a:spcBef>
                <a:spcPts val="0"/>
              </a:spcBef>
              <a:buFont typeface="Noto Sans Symbols"/>
              <a:buChar char="●"/>
            </a:pPr>
            <a:r>
              <a:rPr lang="en-US" sz="1800" dirty="0"/>
              <a:t>Gradient is easy to compute y(1-y)</a:t>
            </a:r>
          </a:p>
          <a:p>
            <a:pPr marL="558800" lvl="1" indent="0">
              <a:spcBef>
                <a:spcPts val="0"/>
              </a:spcBef>
              <a:buNone/>
            </a:pPr>
            <a:endParaRPr lang="en-US" sz="1800" dirty="0"/>
          </a:p>
          <a:p>
            <a:pPr marL="106680" indent="0">
              <a:spcBef>
                <a:spcPts val="0"/>
              </a:spcBef>
              <a:buNone/>
            </a:pPr>
            <a:r>
              <a:rPr lang="en-US" sz="1800" dirty="0"/>
              <a:t>Disadvantages:</a:t>
            </a:r>
          </a:p>
          <a:p>
            <a:pPr marL="106680" indent="0">
              <a:spcBef>
                <a:spcPts val="0"/>
              </a:spcBef>
              <a:buNone/>
            </a:pPr>
            <a:endParaRPr lang="en-US" sz="1800" dirty="0"/>
          </a:p>
          <a:p>
            <a:pPr lvl="1">
              <a:spcBef>
                <a:spcPts val="0"/>
              </a:spcBef>
              <a:buFont typeface="Noto Sans Symbols"/>
              <a:buChar char="●"/>
            </a:pPr>
            <a:r>
              <a:rPr lang="en-US" sz="1800" dirty="0"/>
              <a:t>The output can be very close to zero. This can make learning very slow for neuron output values lower than -4</a:t>
            </a:r>
          </a:p>
          <a:p>
            <a:pPr lvl="1">
              <a:spcBef>
                <a:spcPts val="0"/>
              </a:spcBef>
              <a:buFont typeface="Noto Sans Symbols"/>
              <a:buChar char="●"/>
            </a:pPr>
            <a:endParaRPr lang="en-US" sz="1800" dirty="0"/>
          </a:p>
          <a:p>
            <a:pPr lvl="1">
              <a:spcBef>
                <a:spcPts val="0"/>
              </a:spcBef>
              <a:buFont typeface="Noto Sans Symbols"/>
              <a:buChar char="●"/>
            </a:pPr>
            <a:r>
              <a:rPr lang="en-US" sz="1800" dirty="0"/>
              <a:t>Computation during inference is more expensive. (compute exponential)</a:t>
            </a:r>
          </a:p>
          <a:p>
            <a:pPr marL="558800" lvl="1" indent="0">
              <a:spcBef>
                <a:spcPts val="0"/>
              </a:spcBef>
              <a:buNone/>
            </a:pPr>
            <a:endParaRPr lang="en-US" sz="1800" dirty="0"/>
          </a:p>
          <a:p>
            <a:pPr marL="558800" lvl="1" indent="0">
              <a:spcBef>
                <a:spcPts val="0"/>
              </a:spcBef>
              <a:buNone/>
            </a:pPr>
            <a:endParaRPr lang="en-US" sz="1800" dirty="0"/>
          </a:p>
          <a:p>
            <a:pPr marL="558800" lvl="1" indent="0">
              <a:spcBef>
                <a:spcPts val="0"/>
              </a:spcBef>
              <a:buNone/>
            </a:pPr>
            <a:r>
              <a:rPr lang="en-US" sz="1800" dirty="0"/>
              <a:t>	</a:t>
            </a:r>
          </a:p>
          <a:p>
            <a:pPr marL="106680" indent="0">
              <a:spcBef>
                <a:spcPts val="0"/>
              </a:spcBef>
              <a:buNone/>
            </a:pPr>
            <a:endParaRPr lang="en-US" sz="1800" dirty="0"/>
          </a:p>
          <a:p>
            <a:pPr marL="106680" indent="0">
              <a:spcBef>
                <a:spcPts val="0"/>
              </a:spcBef>
              <a:buNone/>
            </a:pPr>
            <a:r>
              <a:rPr lang="en-US" sz="1800" dirty="0"/>
              <a:t>	</a:t>
            </a:r>
          </a:p>
        </p:txBody>
      </p:sp>
    </p:spTree>
    <p:extLst>
      <p:ext uri="{BB962C8B-B14F-4D97-AF65-F5344CB8AC3E}">
        <p14:creationId xmlns:p14="http://schemas.microsoft.com/office/powerpoint/2010/main" val="50573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76">
          <a:extLst>
            <a:ext uri="{FF2B5EF4-FFF2-40B4-BE49-F238E27FC236}">
              <a16:creationId xmlns:a16="http://schemas.microsoft.com/office/drawing/2014/main" id="{47F99CF8-760C-E29C-90A9-0AD680E39A55}"/>
            </a:ext>
          </a:extLst>
        </p:cNvPr>
        <p:cNvGrpSpPr/>
        <p:nvPr/>
      </p:nvGrpSpPr>
      <p:grpSpPr>
        <a:xfrm>
          <a:off x="0" y="0"/>
          <a:ext cx="0" cy="0"/>
          <a:chOff x="0" y="0"/>
          <a:chExt cx="0" cy="0"/>
        </a:xfrm>
      </p:grpSpPr>
      <p:sp>
        <p:nvSpPr>
          <p:cNvPr id="1478" name="Google Shape;1478;p24">
            <a:extLst>
              <a:ext uri="{FF2B5EF4-FFF2-40B4-BE49-F238E27FC236}">
                <a16:creationId xmlns:a16="http://schemas.microsoft.com/office/drawing/2014/main" id="{E1F61191-B1E2-169D-397C-A075361CB79C}"/>
              </a:ext>
            </a:extLst>
          </p:cNvPr>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920"/>
              <a:buNone/>
            </a:pPr>
            <a:r>
              <a:rPr lang="en-US" dirty="0" err="1"/>
              <a:t>ReLU</a:t>
            </a:r>
            <a:endParaRPr lang="en-US" dirty="0"/>
          </a:p>
        </p:txBody>
      </p:sp>
      <p:sp>
        <p:nvSpPr>
          <p:cNvPr id="2" name="Google Shape;1452;p22">
            <a:extLst>
              <a:ext uri="{FF2B5EF4-FFF2-40B4-BE49-F238E27FC236}">
                <a16:creationId xmlns:a16="http://schemas.microsoft.com/office/drawing/2014/main" id="{C9B380CD-6BD6-B899-2C9B-9E98C1A17202}"/>
              </a:ext>
            </a:extLst>
          </p:cNvPr>
          <p:cNvSpPr txBox="1">
            <a:spLocks/>
          </p:cNvSpPr>
          <p:nvPr/>
        </p:nvSpPr>
        <p:spPr>
          <a:xfrm>
            <a:off x="1519534" y="1981200"/>
            <a:ext cx="10076442" cy="3352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90000"/>
              </a:lnSpc>
              <a:spcBef>
                <a:spcPts val="1800"/>
              </a:spcBef>
              <a:spcAft>
                <a:spcPts val="0"/>
              </a:spcAft>
              <a:buClr>
                <a:schemeClr val="dk2"/>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600"/>
              </a:spcBef>
              <a:spcAft>
                <a:spcPts val="0"/>
              </a:spcAft>
              <a:buClr>
                <a:schemeClr val="dk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2"/>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6pPr>
            <a:lvl7pPr marL="3200400" marR="0" lvl="6"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8pPr>
            <a:lvl9pPr marL="4114800" marR="0" lvl="8"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9pPr>
          </a:lstStyle>
          <a:p>
            <a:pPr marL="106680" indent="0">
              <a:spcBef>
                <a:spcPts val="0"/>
              </a:spcBef>
              <a:buNone/>
            </a:pPr>
            <a:r>
              <a:rPr lang="en-US" dirty="0"/>
              <a:t>Dying </a:t>
            </a:r>
            <a:r>
              <a:rPr lang="en-US" dirty="0" err="1"/>
              <a:t>ReLU</a:t>
            </a:r>
            <a:r>
              <a:rPr lang="en-US" dirty="0"/>
              <a:t>:</a:t>
            </a:r>
          </a:p>
          <a:p>
            <a:pPr marL="558800" lvl="1" indent="0">
              <a:spcBef>
                <a:spcPts val="0"/>
              </a:spcBef>
              <a:buNone/>
            </a:pPr>
            <a:endParaRPr lang="en-US" dirty="0"/>
          </a:p>
          <a:p>
            <a:pPr marL="558800" lvl="1" indent="0">
              <a:spcBef>
                <a:spcPts val="0"/>
              </a:spcBef>
              <a:buNone/>
            </a:pPr>
            <a:r>
              <a:rPr lang="en-US" dirty="0"/>
              <a:t>A dying </a:t>
            </a:r>
            <a:r>
              <a:rPr lang="en-US" dirty="0" err="1"/>
              <a:t>ReLU</a:t>
            </a:r>
            <a:r>
              <a:rPr lang="en-US" dirty="0"/>
              <a:t> outputs 0 on any input value.</a:t>
            </a:r>
          </a:p>
          <a:p>
            <a:pPr marL="558800" lvl="1" indent="0">
              <a:spcBef>
                <a:spcPts val="0"/>
              </a:spcBef>
              <a:buNone/>
            </a:pPr>
            <a:endParaRPr lang="en-US" dirty="0"/>
          </a:p>
          <a:p>
            <a:pPr marL="558800" lvl="1" indent="0">
              <a:spcBef>
                <a:spcPts val="0"/>
              </a:spcBef>
              <a:buNone/>
            </a:pPr>
            <a:r>
              <a:rPr lang="en-US" dirty="0"/>
              <a:t>From backpropagation, we know that the weights are updated based on the computed error:</a:t>
            </a:r>
          </a:p>
          <a:p>
            <a:pPr marL="558800" lvl="1" indent="0">
              <a:spcBef>
                <a:spcPts val="0"/>
              </a:spcBef>
              <a:buNone/>
            </a:pPr>
            <a:endParaRPr lang="en-US" dirty="0"/>
          </a:p>
          <a:p>
            <a:pPr marL="558800" lvl="1" indent="0">
              <a:spcBef>
                <a:spcPts val="0"/>
              </a:spcBef>
              <a:buNone/>
            </a:pPr>
            <a:endParaRPr lang="en-US" dirty="0"/>
          </a:p>
          <a:p>
            <a:pPr marL="558800" lvl="1" indent="0">
              <a:spcBef>
                <a:spcPts val="0"/>
              </a:spcBef>
              <a:buNone/>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A8C8A0-9B1E-DFF4-0783-22F0FC7BE855}"/>
                  </a:ext>
                </a:extLst>
              </p:cNvPr>
              <p:cNvSpPr txBox="1"/>
              <p:nvPr/>
            </p:nvSpPr>
            <p:spPr>
              <a:xfrm>
                <a:off x="2132012" y="3880959"/>
                <a:ext cx="3041246" cy="76450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i="1" smtClean="0">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𝛿</m:t>
                          </m:r>
                        </m:e>
                        <m:sub>
                          <m:r>
                            <a:rPr lang="en-US" i="1">
                              <a:solidFill>
                                <a:srgbClr val="FF0000"/>
                              </a:solidFill>
                              <a:latin typeface="Cambria Math" panose="02040503050406030204" pitchFamily="18" charset="0"/>
                            </a:rPr>
                            <m:t>𝑖</m:t>
                          </m:r>
                        </m:sub>
                        <m:sup>
                          <m:r>
                            <a:rPr lang="en-US" i="1">
                              <a:solidFill>
                                <a:srgbClr val="FF0000"/>
                              </a:solidFill>
                              <a:latin typeface="Cambria Math" panose="02040503050406030204" pitchFamily="18" charset="0"/>
                            </a:rPr>
                            <m:t>𝑙</m:t>
                          </m:r>
                        </m:sup>
                      </m:sSubSup>
                      <m:r>
                        <a:rPr lang="en-US" i="1">
                          <a:solidFill>
                            <a:schemeClr val="bg1"/>
                          </a:solidFill>
                          <a:latin typeface="Cambria Math" panose="02040503050406030204" pitchFamily="18" charset="0"/>
                        </a:rPr>
                        <m:t>=</m:t>
                      </m:r>
                      <m:r>
                        <a:rPr lang="en-US" b="0" i="1" smtClean="0">
                          <a:solidFill>
                            <a:srgbClr val="FF0000"/>
                          </a:solidFill>
                          <a:latin typeface="Cambria Math" panose="02040503050406030204" pitchFamily="18" charset="0"/>
                        </a:rPr>
                        <m:t>𝑎</m:t>
                      </m:r>
                      <m:r>
                        <a:rPr lang="en-US"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𝑧</m:t>
                          </m:r>
                        </m:e>
                        <m:sub>
                          <m:r>
                            <a:rPr lang="en-US" i="1">
                              <a:solidFill>
                                <a:srgbClr val="FF0000"/>
                              </a:solidFill>
                              <a:latin typeface="Cambria Math" panose="02040503050406030204" pitchFamily="18" charset="0"/>
                            </a:rPr>
                            <m:t>𝑖</m:t>
                          </m:r>
                        </m:sub>
                        <m:sup>
                          <m:r>
                            <a:rPr lang="en-US" i="1">
                              <a:solidFill>
                                <a:srgbClr val="FF0000"/>
                              </a:solidFill>
                              <a:latin typeface="Cambria Math" panose="02040503050406030204" pitchFamily="18" charset="0"/>
                            </a:rPr>
                            <m:t>𝑙</m:t>
                          </m:r>
                        </m:sup>
                      </m:sSubSup>
                      <m:r>
                        <a:rPr lang="en-US" i="1">
                          <a:solidFill>
                            <a:srgbClr val="FF0000"/>
                          </a:solidFill>
                          <a:latin typeface="Cambria Math" panose="02040503050406030204" pitchFamily="18" charset="0"/>
                        </a:rPr>
                        <m:t>)</m:t>
                      </m:r>
                      <m:nary>
                        <m:naryPr>
                          <m:chr m:val="∑"/>
                          <m:supHide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𝑘</m:t>
                          </m:r>
                        </m:sub>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𝛿</m:t>
                              </m:r>
                            </m:e>
                            <m:sub>
                              <m:r>
                                <a:rPr lang="en-US" i="1">
                                  <a:solidFill>
                                    <a:schemeClr val="bg1"/>
                                  </a:solidFill>
                                  <a:latin typeface="Cambria Math" panose="02040503050406030204" pitchFamily="18" charset="0"/>
                                </a:rPr>
                                <m:t>𝑖</m:t>
                              </m:r>
                            </m:sub>
                            <m:sup>
                              <m:r>
                                <a:rPr lang="en-US" i="1">
                                  <a:solidFill>
                                    <a:schemeClr val="bg1"/>
                                  </a:solidFill>
                                  <a:latin typeface="Cambria Math" panose="02040503050406030204" pitchFamily="18" charset="0"/>
                                </a:rPr>
                                <m:t>𝑙</m:t>
                              </m:r>
                              <m:r>
                                <a:rPr lang="en-US" i="1">
                                  <a:solidFill>
                                    <a:schemeClr val="bg1"/>
                                  </a:solidFill>
                                  <a:latin typeface="Cambria Math" panose="02040503050406030204" pitchFamily="18" charset="0"/>
                                </a:rPr>
                                <m:t>+1</m:t>
                              </m:r>
                            </m:sup>
                          </m:sSubSup>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𝑖𝑘</m:t>
                              </m:r>
                            </m:sub>
                            <m:sup>
                              <m:r>
                                <a:rPr lang="en-US" i="1">
                                  <a:solidFill>
                                    <a:schemeClr val="bg1"/>
                                  </a:solidFill>
                                  <a:latin typeface="Cambria Math" panose="02040503050406030204" pitchFamily="18" charset="0"/>
                                </a:rPr>
                                <m:t>𝑙</m:t>
                              </m:r>
                              <m:r>
                                <a:rPr lang="en-US" i="1">
                                  <a:solidFill>
                                    <a:schemeClr val="bg1"/>
                                  </a:solidFill>
                                  <a:latin typeface="Cambria Math" panose="02040503050406030204" pitchFamily="18" charset="0"/>
                                </a:rPr>
                                <m:t>+1</m:t>
                              </m:r>
                            </m:sup>
                          </m:sSubSup>
                        </m:e>
                      </m:nary>
                    </m:oMath>
                  </m:oMathPara>
                </a14:m>
                <a:endParaRPr lang="en-US" dirty="0">
                  <a:solidFill>
                    <a:schemeClr val="bg1"/>
                  </a:solidFill>
                </a:endParaRPr>
              </a:p>
            </p:txBody>
          </p:sp>
        </mc:Choice>
        <mc:Fallback xmlns="">
          <p:sp>
            <p:nvSpPr>
              <p:cNvPr id="5" name="TextBox 4">
                <a:extLst>
                  <a:ext uri="{FF2B5EF4-FFF2-40B4-BE49-F238E27FC236}">
                    <a16:creationId xmlns:a16="http://schemas.microsoft.com/office/drawing/2014/main" id="{CDA8C8A0-9B1E-DFF4-0783-22F0FC7BE855}"/>
                  </a:ext>
                </a:extLst>
              </p:cNvPr>
              <p:cNvSpPr txBox="1">
                <a:spLocks noRot="1" noChangeAspect="1" noMove="1" noResize="1" noEditPoints="1" noAdjustHandles="1" noChangeArrowheads="1" noChangeShapeType="1" noTextEdit="1"/>
              </p:cNvSpPr>
              <p:nvPr/>
            </p:nvSpPr>
            <p:spPr>
              <a:xfrm>
                <a:off x="2132012" y="3880959"/>
                <a:ext cx="3041246" cy="764505"/>
              </a:xfrm>
              <a:prstGeom prst="rect">
                <a:avLst/>
              </a:prstGeom>
              <a:blipFill>
                <a:blip r:embed="rId3"/>
                <a:stretch>
                  <a:fillRect t="-122951" b="-1704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BFA9F47-4840-F146-0031-E84F006E6DCD}"/>
                  </a:ext>
                </a:extLst>
              </p:cNvPr>
              <p:cNvSpPr txBox="1"/>
              <p:nvPr/>
            </p:nvSpPr>
            <p:spPr>
              <a:xfrm>
                <a:off x="1217612" y="4671454"/>
                <a:ext cx="3422246" cy="700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num>
                        <m:den>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den>
                      </m:f>
                      <m:r>
                        <a:rPr lang="en-US" i="1">
                          <a:solidFill>
                            <a:schemeClr val="bg1"/>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𝛿</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𝑙</m:t>
                          </m:r>
                        </m:sup>
                      </m:sSubSup>
                      <m:r>
                        <a:rPr lang="en-US" b="0" i="1" smtClean="0">
                          <a:solidFill>
                            <a:srgbClr val="FF0000"/>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oMath>
                  </m:oMathPara>
                </a14:m>
                <a:endParaRPr lang="en-US" dirty="0"/>
              </a:p>
            </p:txBody>
          </p:sp>
        </mc:Choice>
        <mc:Fallback xmlns="">
          <p:sp>
            <p:nvSpPr>
              <p:cNvPr id="9" name="TextBox 8">
                <a:extLst>
                  <a:ext uri="{FF2B5EF4-FFF2-40B4-BE49-F238E27FC236}">
                    <a16:creationId xmlns:a16="http://schemas.microsoft.com/office/drawing/2014/main" id="{3BFA9F47-4840-F146-0031-E84F006E6DCD}"/>
                  </a:ext>
                </a:extLst>
              </p:cNvPr>
              <p:cNvSpPr txBox="1">
                <a:spLocks noRot="1" noChangeAspect="1" noMove="1" noResize="1" noEditPoints="1" noAdjustHandles="1" noChangeArrowheads="1" noChangeShapeType="1" noTextEdit="1"/>
              </p:cNvSpPr>
              <p:nvPr/>
            </p:nvSpPr>
            <p:spPr>
              <a:xfrm>
                <a:off x="1217612" y="4671454"/>
                <a:ext cx="3422246" cy="700000"/>
              </a:xfrm>
              <a:prstGeom prst="rect">
                <a:avLst/>
              </a:prstGeom>
              <a:blipFill>
                <a:blip r:embed="rId4"/>
                <a:stretch>
                  <a:fillRect b="-178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3AEF9E7-EC97-DA8C-0D13-6D1AB3B73D3A}"/>
              </a:ext>
            </a:extLst>
          </p:cNvPr>
          <p:cNvSpPr txBox="1"/>
          <p:nvPr/>
        </p:nvSpPr>
        <p:spPr>
          <a:xfrm>
            <a:off x="1519534" y="5665857"/>
            <a:ext cx="9841720" cy="707886"/>
          </a:xfrm>
          <a:prstGeom prst="rect">
            <a:avLst/>
          </a:prstGeom>
          <a:noFill/>
        </p:spPr>
        <p:txBody>
          <a:bodyPr wrap="square">
            <a:spAutoFit/>
          </a:bodyPr>
          <a:lstStyle/>
          <a:p>
            <a:pPr marL="558800" lvl="1" indent="0">
              <a:spcBef>
                <a:spcPts val="0"/>
              </a:spcBef>
              <a:buNone/>
            </a:pPr>
            <a:r>
              <a:rPr lang="en-US" sz="2000" dirty="0">
                <a:solidFill>
                  <a:schemeClr val="bg1"/>
                </a:solidFill>
                <a:latin typeface="Century Gothic" panose="020B0502020202020204" pitchFamily="34" charset="0"/>
              </a:rPr>
              <a:t>The error at that neuron will always be zero and so the gradient. So its weights will not get modifies. The neuron … dies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C8C3BC5-4196-6F6B-2C38-4CC0E8DBC2F0}"/>
                  </a:ext>
                </a:extLst>
              </p:cNvPr>
              <p:cNvSpPr txBox="1"/>
              <p:nvPr/>
            </p:nvSpPr>
            <p:spPr>
              <a:xfrm>
                <a:off x="2741612" y="4680654"/>
                <a:ext cx="6106332" cy="700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𝑘𝑖</m:t>
                          </m:r>
                        </m:sub>
                        <m:sup>
                          <m:r>
                            <a:rPr lang="en-US" i="1">
                              <a:solidFill>
                                <a:srgbClr val="FF0000"/>
                              </a:solidFill>
                              <a:latin typeface="Cambria Math" panose="02040503050406030204" pitchFamily="18" charset="0"/>
                            </a:rPr>
                            <m:t>𝑙</m:t>
                          </m:r>
                        </m:sup>
                      </m:sSubSup>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𝑘𝑖</m:t>
                          </m:r>
                        </m:sub>
                        <m:sup>
                          <m:r>
                            <a:rPr lang="en-US" i="1">
                              <a:solidFill>
                                <a:schemeClr val="bg1"/>
                              </a:solidFill>
                              <a:latin typeface="Cambria Math" panose="02040503050406030204" pitchFamily="18" charset="0"/>
                            </a:rPr>
                            <m:t>𝑙</m:t>
                          </m:r>
                        </m:sup>
                      </m:sSub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num>
                        <m:den>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den>
                      </m:f>
                    </m:oMath>
                  </m:oMathPara>
                </a14:m>
                <a:endParaRPr lang="en-US" dirty="0"/>
              </a:p>
            </p:txBody>
          </p:sp>
        </mc:Choice>
        <mc:Fallback xmlns="">
          <p:sp>
            <p:nvSpPr>
              <p:cNvPr id="13" name="TextBox 12">
                <a:extLst>
                  <a:ext uri="{FF2B5EF4-FFF2-40B4-BE49-F238E27FC236}">
                    <a16:creationId xmlns:a16="http://schemas.microsoft.com/office/drawing/2014/main" id="{DC8C3BC5-4196-6F6B-2C38-4CC0E8DBC2F0}"/>
                  </a:ext>
                </a:extLst>
              </p:cNvPr>
              <p:cNvSpPr txBox="1">
                <a:spLocks noRot="1" noChangeAspect="1" noMove="1" noResize="1" noEditPoints="1" noAdjustHandles="1" noChangeArrowheads="1" noChangeShapeType="1" noTextEdit="1"/>
              </p:cNvSpPr>
              <p:nvPr/>
            </p:nvSpPr>
            <p:spPr>
              <a:xfrm>
                <a:off x="2741612" y="4680654"/>
                <a:ext cx="6106332" cy="700000"/>
              </a:xfrm>
              <a:prstGeom prst="rect">
                <a:avLst/>
              </a:prstGeom>
              <a:blipFill>
                <a:blip r:embed="rId5"/>
                <a:stretch>
                  <a:fillRect b="-1786"/>
                </a:stretch>
              </a:blipFill>
            </p:spPr>
            <p:txBody>
              <a:bodyPr/>
              <a:lstStyle/>
              <a:p>
                <a:r>
                  <a:rPr lang="en-US">
                    <a:noFill/>
                  </a:rPr>
                  <a:t> </a:t>
                </a:r>
              </a:p>
            </p:txBody>
          </p:sp>
        </mc:Fallback>
      </mc:AlternateContent>
    </p:spTree>
    <p:extLst>
      <p:ext uri="{BB962C8B-B14F-4D97-AF65-F5344CB8AC3E}">
        <p14:creationId xmlns:p14="http://schemas.microsoft.com/office/powerpoint/2010/main" val="14338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76">
          <a:extLst>
            <a:ext uri="{FF2B5EF4-FFF2-40B4-BE49-F238E27FC236}">
              <a16:creationId xmlns:a16="http://schemas.microsoft.com/office/drawing/2014/main" id="{D0E7E501-1542-69C6-1429-A3E47940328C}"/>
            </a:ext>
          </a:extLst>
        </p:cNvPr>
        <p:cNvGrpSpPr/>
        <p:nvPr/>
      </p:nvGrpSpPr>
      <p:grpSpPr>
        <a:xfrm>
          <a:off x="0" y="0"/>
          <a:ext cx="0" cy="0"/>
          <a:chOff x="0" y="0"/>
          <a:chExt cx="0" cy="0"/>
        </a:xfrm>
      </p:grpSpPr>
      <p:sp>
        <p:nvSpPr>
          <p:cNvPr id="1478" name="Google Shape;1478;p24">
            <a:extLst>
              <a:ext uri="{FF2B5EF4-FFF2-40B4-BE49-F238E27FC236}">
                <a16:creationId xmlns:a16="http://schemas.microsoft.com/office/drawing/2014/main" id="{21F4674A-23A1-E7B4-3E27-1C5059236881}"/>
              </a:ext>
            </a:extLst>
          </p:cNvPr>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920"/>
              <a:buNone/>
            </a:pPr>
            <a:r>
              <a:rPr lang="en-US" dirty="0" err="1"/>
              <a:t>ReLU</a:t>
            </a:r>
            <a:endParaRPr lang="en-US" dirty="0"/>
          </a:p>
        </p:txBody>
      </p:sp>
      <p:sp>
        <p:nvSpPr>
          <p:cNvPr id="2" name="Google Shape;1452;p22">
            <a:extLst>
              <a:ext uri="{FF2B5EF4-FFF2-40B4-BE49-F238E27FC236}">
                <a16:creationId xmlns:a16="http://schemas.microsoft.com/office/drawing/2014/main" id="{126E0356-2C37-498C-7995-8ACFF0348B02}"/>
              </a:ext>
            </a:extLst>
          </p:cNvPr>
          <p:cNvSpPr txBox="1">
            <a:spLocks/>
          </p:cNvSpPr>
          <p:nvPr/>
        </p:nvSpPr>
        <p:spPr>
          <a:xfrm>
            <a:off x="1519534" y="1981200"/>
            <a:ext cx="10076442" cy="3352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90000"/>
              </a:lnSpc>
              <a:spcBef>
                <a:spcPts val="1800"/>
              </a:spcBef>
              <a:spcAft>
                <a:spcPts val="0"/>
              </a:spcAft>
              <a:buClr>
                <a:schemeClr val="dk2"/>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600"/>
              </a:spcBef>
              <a:spcAft>
                <a:spcPts val="0"/>
              </a:spcAft>
              <a:buClr>
                <a:schemeClr val="dk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2"/>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6pPr>
            <a:lvl7pPr marL="3200400" marR="0" lvl="6"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8pPr>
            <a:lvl9pPr marL="4114800" marR="0" lvl="8"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9pPr>
          </a:lstStyle>
          <a:p>
            <a:pPr marL="106680" indent="0">
              <a:spcBef>
                <a:spcPts val="0"/>
              </a:spcBef>
              <a:buNone/>
            </a:pPr>
            <a:r>
              <a:rPr lang="en-US" dirty="0"/>
              <a:t>Dying </a:t>
            </a:r>
            <a:r>
              <a:rPr lang="en-US" dirty="0" err="1"/>
              <a:t>ReLU</a:t>
            </a:r>
            <a:r>
              <a:rPr lang="en-US" dirty="0"/>
              <a:t>:</a:t>
            </a:r>
          </a:p>
          <a:p>
            <a:pPr marL="558800" lvl="1" indent="0">
              <a:spcBef>
                <a:spcPts val="0"/>
              </a:spcBef>
              <a:buNone/>
            </a:pPr>
            <a:endParaRPr lang="en-US" dirty="0"/>
          </a:p>
          <a:p>
            <a:pPr marL="558800" lvl="1" indent="0">
              <a:spcBef>
                <a:spcPts val="0"/>
              </a:spcBef>
              <a:buNone/>
            </a:pPr>
            <a:r>
              <a:rPr lang="en-US" dirty="0"/>
              <a:t>Some of the reasons why this happen are:</a:t>
            </a:r>
          </a:p>
          <a:p>
            <a:pPr marL="558800" lvl="1" indent="0">
              <a:spcBef>
                <a:spcPts val="0"/>
              </a:spcBef>
              <a:buNone/>
            </a:pPr>
            <a:endParaRPr lang="en-US" dirty="0"/>
          </a:p>
          <a:p>
            <a:pPr lvl="1">
              <a:spcBef>
                <a:spcPts val="0"/>
              </a:spcBef>
            </a:pPr>
            <a:r>
              <a:rPr lang="en-US" dirty="0"/>
              <a:t>Large learning rate: if the error is negative, then a large learning rate might make a sufficient number of weights negative.</a:t>
            </a:r>
          </a:p>
          <a:p>
            <a:pPr lvl="1">
              <a:spcBef>
                <a:spcPts val="0"/>
              </a:spcBef>
            </a:pPr>
            <a:endParaRPr lang="en-US" dirty="0"/>
          </a:p>
          <a:p>
            <a:pPr lvl="1">
              <a:spcBef>
                <a:spcPts val="0"/>
              </a:spcBef>
            </a:pPr>
            <a:r>
              <a:rPr lang="en-US" dirty="0"/>
              <a:t>Imbalanced input distribution: The data might be distributed towards negative values.  Normalization is recommended</a:t>
            </a:r>
          </a:p>
          <a:p>
            <a:pPr lvl="1">
              <a:spcBef>
                <a:spcPts val="0"/>
              </a:spcBef>
            </a:pPr>
            <a:endParaRPr lang="en-US" dirty="0"/>
          </a:p>
          <a:p>
            <a:pPr lvl="1">
              <a:spcBef>
                <a:spcPts val="0"/>
              </a:spcBef>
            </a:pPr>
            <a:r>
              <a:rPr lang="en-US" dirty="0"/>
              <a:t>Poor weight initialization:  large weight updates might lead to large error, thus performing large updates (which might be negative)</a:t>
            </a:r>
          </a:p>
        </p:txBody>
      </p:sp>
    </p:spTree>
    <p:extLst>
      <p:ext uri="{BB962C8B-B14F-4D97-AF65-F5344CB8AC3E}">
        <p14:creationId xmlns:p14="http://schemas.microsoft.com/office/powerpoint/2010/main" val="128891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8" name="Google Shape;1478;p2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920"/>
              <a:buNone/>
            </a:pPr>
            <a:r>
              <a:rPr lang="en-US" dirty="0" err="1"/>
              <a:t>ReLU</a:t>
            </a:r>
            <a:endParaRPr lang="en-US" dirty="0"/>
          </a:p>
        </p:txBody>
      </p:sp>
      <mc:AlternateContent xmlns:mc="http://schemas.openxmlformats.org/markup-compatibility/2006" xmlns:a14="http://schemas.microsoft.com/office/drawing/2010/main">
        <mc:Choice Requires="a14">
          <p:sp>
            <p:nvSpPr>
              <p:cNvPr id="2" name="Google Shape;1452;p22">
                <a:extLst>
                  <a:ext uri="{FF2B5EF4-FFF2-40B4-BE49-F238E27FC236}">
                    <a16:creationId xmlns:a16="http://schemas.microsoft.com/office/drawing/2014/main" id="{A08309C6-6802-3549-2EFE-079B4985AAEC}"/>
                  </a:ext>
                </a:extLst>
              </p:cNvPr>
              <p:cNvSpPr txBox="1">
                <a:spLocks/>
              </p:cNvSpPr>
              <p:nvPr/>
            </p:nvSpPr>
            <p:spPr>
              <a:xfrm>
                <a:off x="1496287" y="1722850"/>
                <a:ext cx="5314689" cy="394569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90000"/>
                  </a:lnSpc>
                  <a:spcBef>
                    <a:spcPts val="1800"/>
                  </a:spcBef>
                  <a:spcAft>
                    <a:spcPts val="0"/>
                  </a:spcAft>
                  <a:buClr>
                    <a:schemeClr val="dk2"/>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600"/>
                  </a:spcBef>
                  <a:spcAft>
                    <a:spcPts val="0"/>
                  </a:spcAft>
                  <a:buClr>
                    <a:schemeClr val="dk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2"/>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6pPr>
                <a:lvl7pPr marL="3200400" marR="0" lvl="6"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8pPr>
                <a:lvl9pPr marL="4114800" marR="0" lvl="8"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9pPr>
              </a:lstStyle>
              <a:p>
                <a:pPr marL="106680" indent="0">
                  <a:spcBef>
                    <a:spcPts val="0"/>
                  </a:spcBef>
                  <a:buNone/>
                </a:pPr>
                <a:r>
                  <a:rPr lang="en-US" sz="2000" dirty="0"/>
                  <a:t>Other variants of rely have appeared that solve most of the problems by introducing a small slope for negative inputs</a:t>
                </a:r>
                <a:r>
                  <a:rPr lang="en-US" dirty="0"/>
                  <a:t>:</a:t>
                </a:r>
              </a:p>
              <a:p>
                <a:pPr marL="106680" indent="0">
                  <a:spcBef>
                    <a:spcPts val="0"/>
                  </a:spcBef>
                  <a:buNone/>
                </a:pPr>
                <a:endParaRPr lang="en-US" dirty="0"/>
              </a:p>
              <a:p>
                <a:pPr lvl="1">
                  <a:spcBef>
                    <a:spcPts val="0"/>
                  </a:spcBef>
                  <a:buFont typeface="Noto Sans Symbols"/>
                  <a:buChar char="●"/>
                </a:pPr>
                <a:r>
                  <a:rPr lang="en-US" sz="1800" b="0" i="0" u="none" strike="noStrike" dirty="0">
                    <a:solidFill>
                      <a:srgbClr val="000000"/>
                    </a:solidFill>
                    <a:effectLst/>
                  </a:rPr>
                  <a:t> </a:t>
                </a:r>
                <a:r>
                  <a:rPr lang="en-US" b="0" i="0" u="none" strike="noStrike" dirty="0">
                    <a:solidFill>
                      <a:schemeClr val="bg1"/>
                    </a:solidFill>
                    <a:effectLst/>
                  </a:rPr>
                  <a:t>Leaky </a:t>
                </a:r>
                <a:r>
                  <a:rPr lang="en-US" b="0" i="0" u="none" strike="noStrike" dirty="0" err="1">
                    <a:solidFill>
                      <a:schemeClr val="bg1"/>
                    </a:solidFill>
                    <a:effectLst/>
                  </a:rPr>
                  <a:t>Relu</a:t>
                </a:r>
                <a:r>
                  <a:rPr lang="en-US" b="0" i="0" u="none" strike="noStrike" dirty="0">
                    <a:solidFill>
                      <a:schemeClr val="bg1"/>
                    </a:solidFill>
                    <a:effectLst/>
                  </a:rPr>
                  <a:t> : </a:t>
                </a:r>
              </a:p>
              <a:p>
                <a:pPr marL="1051561" lvl="2" indent="0">
                  <a:spcBef>
                    <a:spcPts val="0"/>
                  </a:spcBef>
                  <a:buNone/>
                </a:pPr>
                <a14:m>
                  <m:oMath xmlns:m="http://schemas.openxmlformats.org/officeDocument/2006/math">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⋅0.01 </m:t>
                    </m:r>
                    <m:r>
                      <a:rPr lang="en-US" sz="2000" b="0" i="1" smtClean="0">
                        <a:solidFill>
                          <a:schemeClr val="bg1"/>
                        </a:solidFill>
                        <a:latin typeface="Cambria Math" panose="02040503050406030204" pitchFamily="18" charset="0"/>
                      </a:rPr>
                      <m:t>𝑖𝑓</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&lt;0</m:t>
                    </m:r>
                  </m:oMath>
                </a14:m>
                <a:r>
                  <a:rPr lang="en-US" sz="2000" dirty="0"/>
                  <a:t> </a:t>
                </a:r>
                <a:endParaRPr lang="en-US" dirty="0"/>
              </a:p>
              <a:p>
                <a:pPr marL="1051561" lvl="2" indent="0">
                  <a:spcBef>
                    <a:spcPts val="0"/>
                  </a:spcBef>
                  <a:buNone/>
                </a:pPr>
                <a:endParaRPr lang="en-US" dirty="0"/>
              </a:p>
              <a:p>
                <a:pPr marL="1051561" lvl="2" indent="0">
                  <a:spcBef>
                    <a:spcPts val="0"/>
                  </a:spcBef>
                  <a:buNone/>
                </a:pPr>
                <a:endParaRPr lang="en-US" dirty="0"/>
              </a:p>
              <a:p>
                <a:pPr lvl="1">
                  <a:spcBef>
                    <a:spcPts val="0"/>
                  </a:spcBef>
                  <a:buFont typeface="Noto Sans Symbols"/>
                  <a:buChar char="●"/>
                </a:pPr>
                <a:r>
                  <a:rPr lang="en-US" dirty="0"/>
                  <a:t>Parametric </a:t>
                </a:r>
                <a:r>
                  <a:rPr lang="en-US" dirty="0" err="1"/>
                  <a:t>Relu</a:t>
                </a:r>
                <a:r>
                  <a:rPr lang="en-US" dirty="0"/>
                  <a:t>:</a:t>
                </a:r>
              </a:p>
              <a:p>
                <a:pPr marL="1051561" lvl="2" indent="0">
                  <a:spcBef>
                    <a:spcPts val="0"/>
                  </a:spcBef>
                  <a:buNone/>
                </a:pPr>
                <a14:m>
                  <m:oMath xmlns:m="http://schemas.openxmlformats.org/officeDocument/2006/math">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𝛼</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𝑖𝑓</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&lt;0</m:t>
                    </m:r>
                  </m:oMath>
                </a14:m>
                <a:r>
                  <a:rPr lang="en-US" sz="2000" dirty="0"/>
                  <a:t> </a:t>
                </a:r>
              </a:p>
              <a:p>
                <a:pPr marL="1051561" lvl="2" indent="0">
                  <a:spcBef>
                    <a:spcPts val="0"/>
                  </a:spcBef>
                  <a:buNone/>
                </a:pPr>
                <a:endParaRPr lang="en-US" dirty="0"/>
              </a:p>
              <a:p>
                <a:pPr lvl="2">
                  <a:spcBef>
                    <a:spcPts val="0"/>
                  </a:spcBef>
                  <a:buFont typeface="Noto Sans Symbols"/>
                  <a:buChar char="●"/>
                </a:pPr>
                <a:endParaRPr lang="en-US" dirty="0"/>
              </a:p>
              <a:p>
                <a:pPr lvl="1">
                  <a:spcBef>
                    <a:spcPts val="0"/>
                  </a:spcBef>
                  <a:buFont typeface="Noto Sans Symbols"/>
                  <a:buChar char="●"/>
                </a:pPr>
                <a:r>
                  <a:rPr lang="en-US" dirty="0"/>
                  <a:t> Exponential </a:t>
                </a:r>
                <a:r>
                  <a:rPr lang="en-US" dirty="0" err="1"/>
                  <a:t>Relu</a:t>
                </a:r>
                <a:r>
                  <a:rPr lang="en-US" dirty="0"/>
                  <a:t>: </a:t>
                </a:r>
              </a:p>
              <a:p>
                <a:pPr marL="1051561" lvl="2" indent="0">
                  <a:spcBef>
                    <a:spcPts val="0"/>
                  </a:spcBef>
                  <a:buNone/>
                </a:pPr>
                <a:endParaRPr lang="en-US" b="0" i="1" dirty="0">
                  <a:solidFill>
                    <a:schemeClr val="bg1"/>
                  </a:solidFill>
                  <a:latin typeface="Cambria Math" panose="02040503050406030204" pitchFamily="18" charset="0"/>
                </a:endParaRPr>
              </a:p>
              <a:p>
                <a:pPr marL="1051561" lvl="2" indent="0">
                  <a:spcBef>
                    <a:spcPts val="0"/>
                  </a:spcBef>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𝛼</m:t>
                      </m:r>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𝑒</m:t>
                          </m:r>
                        </m:e>
                        <m:sup>
                          <m:r>
                            <a:rPr lang="en-US" sz="2000" b="0" i="1" smtClean="0">
                              <a:solidFill>
                                <a:schemeClr val="bg1"/>
                              </a:solidFill>
                              <a:latin typeface="Cambria Math" panose="02040503050406030204" pitchFamily="18" charset="0"/>
                            </a:rPr>
                            <m:t>𝑥</m:t>
                          </m:r>
                        </m:sup>
                      </m:sSup>
                      <m:r>
                        <a:rPr lang="en-US" sz="2000" b="0" i="1" smtClean="0">
                          <a:solidFill>
                            <a:schemeClr val="bg1"/>
                          </a:solidFill>
                          <a:latin typeface="Cambria Math" panose="02040503050406030204" pitchFamily="18" charset="0"/>
                        </a:rPr>
                        <m:t> −1 ) </m:t>
                      </m:r>
                      <m:r>
                        <a:rPr lang="en-US" sz="2000" b="0" i="1" smtClean="0">
                          <a:solidFill>
                            <a:schemeClr val="bg1"/>
                          </a:solidFill>
                          <a:latin typeface="Cambria Math" panose="02040503050406030204" pitchFamily="18" charset="0"/>
                        </a:rPr>
                        <m:t>𝑖𝑓</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&lt;0</m:t>
                      </m:r>
                    </m:oMath>
                  </m:oMathPara>
                </a14:m>
                <a:endParaRPr lang="en-US" sz="2000" dirty="0"/>
              </a:p>
              <a:p>
                <a:pPr lvl="1">
                  <a:spcBef>
                    <a:spcPts val="0"/>
                  </a:spcBef>
                  <a:buFont typeface="Noto Sans Symbols"/>
                  <a:buChar char="●"/>
                </a:pPr>
                <a:endParaRPr lang="en-US" sz="1800" dirty="0"/>
              </a:p>
              <a:p>
                <a:pPr marL="106680" indent="0">
                  <a:spcBef>
                    <a:spcPts val="0"/>
                  </a:spcBef>
                  <a:buNone/>
                </a:pPr>
                <a:endParaRPr lang="en-US" sz="2200" dirty="0"/>
              </a:p>
              <a:p>
                <a:pPr marL="558800" lvl="1" indent="0">
                  <a:spcBef>
                    <a:spcPts val="0"/>
                  </a:spcBef>
                  <a:buNone/>
                </a:pPr>
                <a:endParaRPr lang="en-US" sz="1800" dirty="0"/>
              </a:p>
              <a:p>
                <a:pPr marL="558800" lvl="1" indent="0">
                  <a:spcBef>
                    <a:spcPts val="0"/>
                  </a:spcBef>
                  <a:buNone/>
                </a:pPr>
                <a:r>
                  <a:rPr lang="en-US" sz="1800" dirty="0"/>
                  <a:t>	</a:t>
                </a:r>
              </a:p>
              <a:p>
                <a:pPr marL="106680" indent="0">
                  <a:spcBef>
                    <a:spcPts val="0"/>
                  </a:spcBef>
                  <a:buNone/>
                </a:pPr>
                <a:endParaRPr lang="en-US" sz="1800" dirty="0"/>
              </a:p>
              <a:p>
                <a:pPr marL="106680" indent="0">
                  <a:spcBef>
                    <a:spcPts val="0"/>
                  </a:spcBef>
                  <a:buNone/>
                </a:pPr>
                <a:r>
                  <a:rPr lang="en-US" sz="1800" dirty="0"/>
                  <a:t>	</a:t>
                </a:r>
              </a:p>
            </p:txBody>
          </p:sp>
        </mc:Choice>
        <mc:Fallback xmlns="">
          <p:sp>
            <p:nvSpPr>
              <p:cNvPr id="2" name="Google Shape;1452;p22">
                <a:extLst>
                  <a:ext uri="{FF2B5EF4-FFF2-40B4-BE49-F238E27FC236}">
                    <a16:creationId xmlns:a16="http://schemas.microsoft.com/office/drawing/2014/main" id="{A08309C6-6802-3549-2EFE-079B4985AAEC}"/>
                  </a:ext>
                </a:extLst>
              </p:cNvPr>
              <p:cNvSpPr txBox="1">
                <a:spLocks noRot="1" noChangeAspect="1" noMove="1" noResize="1" noEditPoints="1" noAdjustHandles="1" noChangeArrowheads="1" noChangeShapeType="1" noTextEdit="1"/>
              </p:cNvSpPr>
              <p:nvPr/>
            </p:nvSpPr>
            <p:spPr>
              <a:xfrm>
                <a:off x="1496287" y="1722850"/>
                <a:ext cx="5314689" cy="3945699"/>
              </a:xfrm>
              <a:prstGeom prst="rect">
                <a:avLst/>
              </a:prstGeom>
              <a:blipFill>
                <a:blip r:embed="rId3"/>
                <a:stretch>
                  <a:fillRect t="-1603" b="-14744"/>
                </a:stretch>
              </a:blipFill>
              <a:ln>
                <a:noFill/>
              </a:ln>
            </p:spPr>
            <p:txBody>
              <a:bodyPr/>
              <a:lstStyle/>
              <a:p>
                <a:r>
                  <a:rPr lang="en-US">
                    <a:noFill/>
                  </a:rPr>
                  <a:t> </a:t>
                </a:r>
              </a:p>
            </p:txBody>
          </p:sp>
        </mc:Fallback>
      </mc:AlternateContent>
      <p:pic>
        <p:nvPicPr>
          <p:cNvPr id="6146" name="Picture 2">
            <a:extLst>
              <a:ext uri="{FF2B5EF4-FFF2-40B4-BE49-F238E27FC236}">
                <a16:creationId xmlns:a16="http://schemas.microsoft.com/office/drawing/2014/main" id="{8E85106A-9F34-7C53-FA75-7BDEF6758D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8037" y="1956941"/>
            <a:ext cx="4033384" cy="21578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55B9A22-802E-E3CA-F8B7-E008CDFF4C73}"/>
              </a:ext>
            </a:extLst>
          </p:cNvPr>
          <p:cNvSpPr txBox="1"/>
          <p:nvPr/>
        </p:nvSpPr>
        <p:spPr>
          <a:xfrm>
            <a:off x="7478037" y="6096000"/>
            <a:ext cx="4787050" cy="1177245"/>
          </a:xfrm>
          <a:prstGeom prst="rect">
            <a:avLst/>
          </a:prstGeom>
          <a:noFill/>
        </p:spPr>
        <p:txBody>
          <a:bodyPr wrap="square">
            <a:spAutoFit/>
          </a:bodyPr>
          <a:lstStyle/>
          <a:p>
            <a:pPr algn="l" rtl="0">
              <a:spcBef>
                <a:spcPts val="0"/>
              </a:spcBef>
              <a:spcAft>
                <a:spcPts val="0"/>
              </a:spcAft>
            </a:pPr>
            <a:r>
              <a:rPr kumimoji="0" lang="en-US" altLang="en-US" sz="1200" b="0" i="0" u="none" strike="noStrike" cap="none" normalizeH="0" baseline="0" dirty="0">
                <a:ln>
                  <a:noFill/>
                </a:ln>
                <a:solidFill>
                  <a:srgbClr val="000000"/>
                </a:solidFill>
                <a:effectLst/>
                <a:latin typeface="Century Gothic" panose="020B0502020202020204" pitchFamily="34" charset="0"/>
              </a:rPr>
              <a:t>Source: https://medium.com/tinymind/a-practical-guide-to-relu-b83ca804f1f7</a:t>
            </a:r>
            <a:r>
              <a:rPr lang="en-US" altLang="en-US" sz="1200" dirty="0">
                <a:latin typeface="Century Gothic" panose="020B0502020202020204" pitchFamily="34" charset="0"/>
              </a:rPr>
              <a:t>, </a:t>
            </a:r>
            <a:r>
              <a:rPr lang="en-US" sz="1200" b="0" i="0" u="none" strike="noStrike" dirty="0">
                <a:solidFill>
                  <a:srgbClr val="000000"/>
                </a:solidFill>
                <a:effectLst/>
                <a:latin typeface="Century Gothic" panose="020B0502020202020204" pitchFamily="34" charset="0"/>
              </a:rPr>
              <a:t>https://</a:t>
            </a:r>
            <a:r>
              <a:rPr lang="en-US" sz="1200" b="0" i="0" u="none" strike="noStrike" dirty="0" err="1">
                <a:solidFill>
                  <a:srgbClr val="000000"/>
                </a:solidFill>
                <a:effectLst/>
                <a:latin typeface="Century Gothic" panose="020B0502020202020204" pitchFamily="34" charset="0"/>
              </a:rPr>
              <a:t>medium.com</a:t>
            </a:r>
            <a:r>
              <a:rPr lang="en-US" sz="1200" b="0" i="0" u="none" strike="noStrike" dirty="0">
                <a:solidFill>
                  <a:srgbClr val="000000"/>
                </a:solidFill>
                <a:effectLst/>
                <a:latin typeface="Century Gothic" panose="020B0502020202020204" pitchFamily="34" charset="0"/>
              </a:rPr>
              <a:t>/</a:t>
            </a:r>
            <a:r>
              <a:rPr lang="en-US" sz="1200" b="0" i="0" u="none" strike="noStrike" dirty="0" err="1">
                <a:solidFill>
                  <a:srgbClr val="000000"/>
                </a:solidFill>
                <a:effectLst/>
                <a:latin typeface="Century Gothic" panose="020B0502020202020204" pitchFamily="34" charset="0"/>
              </a:rPr>
              <a:t>tinymind</a:t>
            </a:r>
            <a:r>
              <a:rPr lang="en-US" sz="1200" b="0" i="0" u="none" strike="noStrike" dirty="0">
                <a:solidFill>
                  <a:srgbClr val="000000"/>
                </a:solidFill>
                <a:effectLst/>
                <a:latin typeface="Century Gothic" panose="020B0502020202020204" pitchFamily="34" charset="0"/>
              </a:rPr>
              <a:t>/a-practical-guide-to-relu-b83ca804f1f7</a:t>
            </a:r>
            <a:endParaRPr lang="en-US" sz="1200" b="0" i="0" u="none" strike="noStrike" dirty="0">
              <a:solidFill>
                <a:srgbClr val="000000"/>
              </a:solidFill>
              <a:effectLst/>
            </a:endParaRPr>
          </a:p>
          <a:p>
            <a:br>
              <a:rPr lang="en-US" sz="1200" dirty="0"/>
            </a:br>
            <a:br>
              <a:rPr lang="en-US" sz="1200" dirty="0"/>
            </a:br>
            <a:endParaRPr kumimoji="0" lang="en-US" altLang="en-US" sz="1050" b="0" i="0" u="none" strike="noStrike" cap="none" normalizeH="0" baseline="0" dirty="0">
              <a:ln>
                <a:noFill/>
              </a:ln>
              <a:solidFill>
                <a:srgbClr val="000000"/>
              </a:solidFill>
              <a:effectLst/>
            </a:endParaRPr>
          </a:p>
        </p:txBody>
      </p:sp>
      <p:pic>
        <p:nvPicPr>
          <p:cNvPr id="6148" name="Picture 4">
            <a:extLst>
              <a:ext uri="{FF2B5EF4-FFF2-40B4-BE49-F238E27FC236}">
                <a16:creationId xmlns:a16="http://schemas.microsoft.com/office/drawing/2014/main" id="{65F0C1DE-DC64-0B05-E4B7-FAAE0D8D85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5766" y="4085674"/>
            <a:ext cx="3877926" cy="200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1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253E-0386-5D79-A659-69010343E8F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24F53C-ED65-ECFF-D23E-458014089617}"/>
              </a:ext>
            </a:extLst>
          </p:cNvPr>
          <p:cNvSpPr>
            <a:spLocks noGrp="1"/>
          </p:cNvSpPr>
          <p:nvPr>
            <p:ph idx="1"/>
          </p:nvPr>
        </p:nvSpPr>
        <p:spPr>
          <a:xfrm>
            <a:off x="1522412" y="1691640"/>
            <a:ext cx="9144000" cy="4693920"/>
          </a:xfrm>
        </p:spPr>
        <p:txBody>
          <a:bodyPr/>
          <a:lstStyle/>
          <a:p>
            <a:pPr lvl="2"/>
            <a:endParaRPr lang="en-US" dirty="0">
              <a:sym typeface="Wingdings" panose="05000000000000000000" pitchFamily="2" charset="2"/>
            </a:endParaRPr>
          </a:p>
          <a:p>
            <a:pPr lvl="7"/>
            <a:endParaRPr lang="en-US" dirty="0">
              <a:sym typeface="Wingdings" panose="05000000000000000000" pitchFamily="2" charset="2"/>
            </a:endParaRPr>
          </a:p>
          <a:p>
            <a:pPr lvl="2"/>
            <a:endParaRPr lang="en-US" dirty="0"/>
          </a:p>
        </p:txBody>
      </p:sp>
      <p:sp>
        <p:nvSpPr>
          <p:cNvPr id="3" name="Title 2">
            <a:extLst>
              <a:ext uri="{FF2B5EF4-FFF2-40B4-BE49-F238E27FC236}">
                <a16:creationId xmlns:a16="http://schemas.microsoft.com/office/drawing/2014/main" id="{EE7802B6-367A-2CA7-3C7B-6B6144AB1080}"/>
              </a:ext>
            </a:extLst>
          </p:cNvPr>
          <p:cNvSpPr>
            <a:spLocks noGrp="1"/>
          </p:cNvSpPr>
          <p:nvPr>
            <p:ph type="title"/>
          </p:nvPr>
        </p:nvSpPr>
        <p:spPr/>
        <p:txBody>
          <a:bodyPr/>
          <a:lstStyle/>
          <a:p>
            <a:r>
              <a:rPr lang="en-US" dirty="0" err="1"/>
              <a:t>ReLU</a:t>
            </a:r>
            <a:endParaRPr lang="en-US" dirty="0"/>
          </a:p>
        </p:txBody>
      </p:sp>
      <mc:AlternateContent xmlns:mc="http://schemas.openxmlformats.org/markup-compatibility/2006" xmlns:a14="http://schemas.microsoft.com/office/drawing/2010/main">
        <mc:Choice Requires="a14">
          <p:sp>
            <p:nvSpPr>
              <p:cNvPr id="73" name="Content Placeholder 1">
                <a:extLst>
                  <a:ext uri="{FF2B5EF4-FFF2-40B4-BE49-F238E27FC236}">
                    <a16:creationId xmlns:a16="http://schemas.microsoft.com/office/drawing/2014/main" id="{62A62150-C0BB-49E0-EE65-84E59BCEEB99}"/>
                  </a:ext>
                </a:extLst>
              </p:cNvPr>
              <p:cNvSpPr txBox="1">
                <a:spLocks/>
              </p:cNvSpPr>
              <p:nvPr/>
            </p:nvSpPr>
            <p:spPr>
              <a:xfrm>
                <a:off x="1098552" y="1706402"/>
                <a:ext cx="10710860" cy="4693920"/>
              </a:xfrm>
              <a:prstGeom prst="rect">
                <a:avLst/>
              </a:prstGeom>
            </p:spPr>
            <p:txBody>
              <a:bodyPr vert="horz" lIns="91440" tIns="45720" rIns="91440" bIns="45720" rtlCol="0">
                <a:noAutofit/>
              </a:bodyPr>
              <a:lst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48640"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7772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058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344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630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6pPr>
                <a:lvl7pPr marL="16916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7pPr>
                <a:lvl8pPr marL="1920240"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baseline="0">
                    <a:solidFill>
                      <a:schemeClr val="bg1"/>
                    </a:solidFill>
                    <a:latin typeface="+mn-lt"/>
                    <a:ea typeface="+mn-ea"/>
                    <a:cs typeface="+mn-cs"/>
                  </a:defRPr>
                </a:lvl8pPr>
                <a:lvl9pPr marL="2148840"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baseline="0">
                    <a:solidFill>
                      <a:schemeClr val="bg1"/>
                    </a:solidFill>
                    <a:latin typeface="+mn-lt"/>
                    <a:ea typeface="+mn-ea"/>
                    <a:cs typeface="+mn-cs"/>
                  </a:defRPr>
                </a:lvl9pPr>
              </a:lstStyle>
              <a:p>
                <a:pPr marL="777240" lvl="3" indent="0">
                  <a:buNone/>
                </a:pPr>
                <a:endParaRPr lang="en-US" sz="1800" dirty="0">
                  <a:sym typeface="Wingdings" panose="05000000000000000000" pitchFamily="2" charset="2"/>
                </a:endParaRPr>
              </a:p>
              <a:p>
                <a:pPr marL="777240" lvl="3" indent="0">
                  <a:buNone/>
                </a:pPr>
                <a:r>
                  <a:rPr lang="en-US" sz="1800" b="1" dirty="0">
                    <a:sym typeface="Wingdings" panose="05000000000000000000" pitchFamily="2" charset="2"/>
                  </a:rPr>
                  <a:t>Weight initialization: He or </a:t>
                </a:r>
                <a:r>
                  <a:rPr lang="en-US" sz="1800" b="1" dirty="0" err="1">
                    <a:sym typeface="Wingdings" panose="05000000000000000000" pitchFamily="2" charset="2"/>
                  </a:rPr>
                  <a:t>Kaming</a:t>
                </a:r>
                <a:r>
                  <a:rPr lang="en-US" sz="1800" b="1" dirty="0">
                    <a:sym typeface="Wingdings" panose="05000000000000000000" pitchFamily="2" charset="2"/>
                  </a:rPr>
                  <a:t> </a:t>
                </a:r>
                <a:r>
                  <a:rPr lang="en-US" sz="1800" b="1" dirty="0" err="1">
                    <a:sym typeface="Wingdings" panose="05000000000000000000" pitchFamily="2" charset="2"/>
                  </a:rPr>
                  <a:t>initializaiton</a:t>
                </a:r>
                <a:endParaRPr lang="en-US" sz="1800" b="1" dirty="0">
                  <a:sym typeface="Wingdings" panose="05000000000000000000" pitchFamily="2" charset="2"/>
                </a:endParaRPr>
              </a:p>
              <a:p>
                <a:pPr marL="777240" lvl="3" indent="0">
                  <a:buNone/>
                </a:pPr>
                <a:endParaRPr lang="en-US" sz="1800" b="1" i="1" dirty="0">
                  <a:solidFill>
                    <a:schemeClr val="bg1"/>
                  </a:solidFill>
                  <a:latin typeface="Cambria Math" panose="02040503050406030204" pitchFamily="18" charset="0"/>
                  <a:sym typeface="Wingdings" panose="05000000000000000000" pitchFamily="2" charset="2"/>
                </a:endParaRPr>
              </a:p>
              <a:p>
                <a:pPr lvl="3">
                  <a:buFont typeface="Arial" panose="020B0604020202020204" pitchFamily="34" charset="0"/>
                  <a:buChar char="•"/>
                </a:pPr>
                <a:r>
                  <a:rPr lang="en-US" sz="1800" dirty="0">
                    <a:sym typeface="Wingdings" panose="05000000000000000000" pitchFamily="2" charset="2"/>
                  </a:rPr>
                  <a:t>For a neuron that uses </a:t>
                </a:r>
                <a:r>
                  <a:rPr lang="en-US" sz="1800" dirty="0" err="1">
                    <a:sym typeface="Wingdings" panose="05000000000000000000" pitchFamily="2" charset="2"/>
                  </a:rPr>
                  <a:t>ReLU</a:t>
                </a:r>
                <a:r>
                  <a:rPr lang="en-US" sz="1800" dirty="0">
                    <a:sym typeface="Wingdings" panose="05000000000000000000" pitchFamily="2" charset="2"/>
                  </a:rPr>
                  <a:t> activation if the inputs are generated using mean 0 then for half of the inputs, the output of the Neuron will 0</a:t>
                </a:r>
              </a:p>
              <a:p>
                <a:pPr lvl="3">
                  <a:buFont typeface="Arial" panose="020B0604020202020204" pitchFamily="34" charset="0"/>
                  <a:buChar char="•"/>
                </a:pPr>
                <a:endParaRPr lang="en-US" sz="1800" b="1" i="1" dirty="0">
                  <a:solidFill>
                    <a:schemeClr val="bg1"/>
                  </a:solidFill>
                  <a:latin typeface="Cambria Math" panose="02040503050406030204" pitchFamily="18" charset="0"/>
                  <a:sym typeface="Wingdings" panose="05000000000000000000" pitchFamily="2" charset="2"/>
                </a:endParaRPr>
              </a:p>
              <a:p>
                <a:pPr lvl="3">
                  <a:buFont typeface="Arial" panose="020B0604020202020204" pitchFamily="34" charset="0"/>
                  <a:buChar char="•"/>
                </a:pPr>
                <a:r>
                  <a:rPr lang="en-US" sz="1800" dirty="0">
                    <a:sym typeface="Wingdings" panose="05000000000000000000" pitchFamily="2" charset="2"/>
                  </a:rPr>
                  <a:t>So the variance of the neuron is lower. </a:t>
                </a:r>
                <a:r>
                  <a:rPr lang="en-US" sz="1800" dirty="0" err="1">
                    <a:sym typeface="Wingdings" panose="05000000000000000000" pitchFamily="2" charset="2"/>
                  </a:rPr>
                  <a:t>Kaming</a:t>
                </a:r>
                <a:r>
                  <a:rPr lang="en-US" sz="1800" dirty="0">
                    <a:sym typeface="Wingdings" panose="05000000000000000000" pitchFamily="2" charset="2"/>
                  </a:rPr>
                  <a:t> He resolves this by multiplying the LeCun activation by 2. </a:t>
                </a:r>
              </a:p>
              <a:p>
                <a:pPr lvl="3">
                  <a:buFont typeface="Arial" panose="020B0604020202020204" pitchFamily="34" charset="0"/>
                  <a:buChar char="•"/>
                </a:pPr>
                <a:endParaRPr lang="en-US" sz="1800" b="1" i="1" dirty="0">
                  <a:solidFill>
                    <a:schemeClr val="bg1"/>
                  </a:solidFill>
                  <a:latin typeface="Cambria Math" panose="02040503050406030204" pitchFamily="18" charset="0"/>
                  <a:sym typeface="Wingdings" panose="05000000000000000000" pitchFamily="2" charset="2"/>
                </a:endParaRPr>
              </a:p>
              <a:p>
                <a:pPr lvl="3">
                  <a:buFont typeface="Arial" panose="020B0604020202020204" pitchFamily="34" charset="0"/>
                  <a:buChar char="•"/>
                </a:pPr>
                <a:r>
                  <a:rPr lang="en-US" sz="1800" dirty="0">
                    <a:sym typeface="Wingdings" panose="05000000000000000000" pitchFamily="2" charset="2"/>
                  </a:rPr>
                  <a:t>So for normal distributions, when </a:t>
                </a:r>
                <a:r>
                  <a:rPr lang="en-US" sz="1800" dirty="0" err="1">
                    <a:sym typeface="Wingdings" panose="05000000000000000000" pitchFamily="2" charset="2"/>
                  </a:rPr>
                  <a:t>ReLU</a:t>
                </a:r>
                <a:r>
                  <a:rPr lang="en-US" sz="1800" dirty="0">
                    <a:sym typeface="Wingdings" panose="05000000000000000000" pitchFamily="2" charset="2"/>
                  </a:rPr>
                  <a:t> activation is used, weights should be initialized:</a:t>
                </a:r>
                <a:endParaRPr lang="en-US" sz="1800" b="1" i="1" dirty="0">
                  <a:solidFill>
                    <a:schemeClr val="bg1"/>
                  </a:solidFill>
                  <a:latin typeface="Cambria Math" panose="02040503050406030204" pitchFamily="18" charset="0"/>
                </a:endParaRPr>
              </a:p>
              <a:p>
                <a:pPr lvl="3">
                  <a:buFont typeface="Arial" panose="020B0604020202020204" pitchFamily="34" charset="0"/>
                  <a:buChar char="•"/>
                </a:pPr>
                <a:endParaRPr lang="en-US" sz="1800" b="0" i="1" dirty="0">
                  <a:solidFill>
                    <a:schemeClr val="bg1"/>
                  </a:solidFill>
                  <a:latin typeface="Cambria Math" panose="02040503050406030204" pitchFamily="18" charset="0"/>
                </a:endParaRPr>
              </a:p>
              <a:p>
                <a:pPr marL="1005840" lvl="4" indent="0">
                  <a:buNone/>
                </a:pPr>
                <a:endParaRPr lang="en-US" sz="1800" i="1" dirty="0">
                  <a:latin typeface="Cambria Math" panose="02040503050406030204" pitchFamily="18" charset="0"/>
                </a:endParaRPr>
              </a:p>
              <a:p>
                <a:pPr lvl="3">
                  <a:buFont typeface="Arial" panose="020B0604020202020204" pitchFamily="34" charset="0"/>
                  <a:buChar char="•"/>
                </a:pPr>
                <a:r>
                  <a:rPr lang="en-US" sz="1800" dirty="0">
                    <a:sym typeface="Wingdings" panose="05000000000000000000" pitchFamily="2" charset="2"/>
                  </a:rPr>
                  <a:t>And  for uniform distributions, when </a:t>
                </a:r>
                <a:r>
                  <a:rPr lang="en-US" sz="1800" dirty="0" err="1">
                    <a:sym typeface="Wingdings" panose="05000000000000000000" pitchFamily="2" charset="2"/>
                  </a:rPr>
                  <a:t>ReLU</a:t>
                </a:r>
                <a:r>
                  <a:rPr lang="en-US" sz="1800" dirty="0">
                    <a:sym typeface="Wingdings" panose="05000000000000000000" pitchFamily="2" charset="2"/>
                  </a:rPr>
                  <a:t> activation is used, weights should be initialized form the following interval</a:t>
                </a:r>
                <a:endParaRPr lang="en-US" sz="1800" b="0" i="1" dirty="0">
                  <a:solidFill>
                    <a:schemeClr val="bg1"/>
                  </a:solidFill>
                  <a:latin typeface="Cambria Math" panose="02040503050406030204" pitchFamily="18" charset="0"/>
                </a:endParaRPr>
              </a:p>
              <a:p>
                <a:pPr marL="777240" lvl="3" indent="0">
                  <a:buNone/>
                </a:pPr>
                <a:r>
                  <a:rPr lang="en-US" sz="1800" b="0" dirty="0">
                    <a:solidFill>
                      <a:schemeClr val="bg1"/>
                    </a:solidFill>
                  </a:rPr>
                  <a:t>	</a:t>
                </a:r>
                <a:r>
                  <a:rPr lang="en-US" sz="1800" b="0" dirty="0"/>
                  <a:t>				</a:t>
                </a:r>
                <a14:m>
                  <m:oMath xmlns:m="http://schemas.openxmlformats.org/officeDocument/2006/math">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 </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b="0" i="1" smtClean="0">
                                    <a:latin typeface="Cambria Math" panose="02040503050406030204" pitchFamily="18" charset="0"/>
                                  </a:rPr>
                                  <m:t>6</m:t>
                                </m:r>
                              </m:num>
                              <m:den>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𝑖𝑛</m:t>
                                    </m:r>
                                  </m:sub>
                                </m:sSub>
                              </m:den>
                            </m:f>
                          </m:e>
                        </m:rad>
                        <m:r>
                          <m:rPr>
                            <m:nor/>
                          </m:rPr>
                          <a:rPr lang="en-US" sz="1800" dirty="0">
                            <a:sym typeface="Wingdings" panose="05000000000000000000" pitchFamily="2" charset="2"/>
                          </a:rPr>
                          <m:t>, </m:t>
                        </m:r>
                        <m:rad>
                          <m:radPr>
                            <m:degHide m:val="on"/>
                            <m:ctrlPr>
                              <a:rPr lang="en-US" sz="1800" i="1">
                                <a:latin typeface="Cambria Math" panose="02040503050406030204" pitchFamily="18" charset="0"/>
                              </a:rPr>
                            </m:ctrlPr>
                          </m:radPr>
                          <m:deg/>
                          <m:e>
                            <m:f>
                              <m:fPr>
                                <m:ctrlPr>
                                  <a:rPr lang="en-US" sz="1800" i="1">
                                    <a:latin typeface="Cambria Math" panose="02040503050406030204" pitchFamily="18" charset="0"/>
                                  </a:rPr>
                                </m:ctrlPr>
                              </m:fPr>
                              <m:num>
                                <m:r>
                                  <a:rPr lang="en-US" sz="1800" b="0" i="1" smtClean="0">
                                    <a:latin typeface="Cambria Math" panose="02040503050406030204" pitchFamily="18" charset="0"/>
                                  </a:rPr>
                                  <m:t>6</m:t>
                                </m:r>
                              </m:num>
                              <m:den>
                                <m:r>
                                  <a:rPr lang="en-US" sz="1800" i="1">
                                    <a:latin typeface="Cambria Math" panose="02040503050406030204" pitchFamily="18" charset="0"/>
                                  </a:rPr>
                                  <m:t>𝑓𝑎</m:t>
                                </m:r>
                                <m:sSub>
                                  <m:sSubPr>
                                    <m:ctrlPr>
                                      <a:rPr lang="en-US" sz="1800" i="1">
                                        <a:latin typeface="Cambria Math" panose="02040503050406030204" pitchFamily="18" charset="0"/>
                                      </a:rPr>
                                    </m:ctrlPr>
                                  </m:sSubPr>
                                  <m:e>
                                    <m:r>
                                      <a:rPr lang="en-US" sz="1800" i="1">
                                        <a:latin typeface="Cambria Math" panose="02040503050406030204" pitchFamily="18" charset="0"/>
                                      </a:rPr>
                                      <m:t>𝑛</m:t>
                                    </m:r>
                                  </m:e>
                                  <m:sub>
                                    <m:r>
                                      <a:rPr lang="en-US" sz="1800" i="1">
                                        <a:latin typeface="Cambria Math" panose="02040503050406030204" pitchFamily="18" charset="0"/>
                                      </a:rPr>
                                      <m:t>𝑖𝑛</m:t>
                                    </m:r>
                                  </m:sub>
                                </m:sSub>
                              </m:den>
                            </m:f>
                          </m:e>
                        </m:rad>
                        <m:r>
                          <m:rPr>
                            <m:nor/>
                          </m:rPr>
                          <a:rPr lang="en-US" sz="1800" dirty="0">
                            <a:sym typeface="Wingdings" panose="05000000000000000000" pitchFamily="2" charset="2"/>
                          </a:rPr>
                          <m:t> </m:t>
                        </m:r>
                      </m:e>
                    </m:d>
                  </m:oMath>
                </a14:m>
                <a:endParaRPr lang="en-US" sz="1800" dirty="0">
                  <a:sym typeface="Wingdings" panose="05000000000000000000" pitchFamily="2" charset="2"/>
                </a:endParaRPr>
              </a:p>
              <a:p>
                <a:pPr marL="777240" lvl="3" indent="0">
                  <a:buNone/>
                </a:pPr>
                <a:endParaRPr lang="en-US" sz="1800" dirty="0">
                  <a:sym typeface="Wingdings" panose="05000000000000000000" pitchFamily="2" charset="2"/>
                </a:endParaRPr>
              </a:p>
              <a:p>
                <a:pPr marL="777240" lvl="3" indent="0">
                  <a:buNone/>
                </a:pPr>
                <a:r>
                  <a:rPr lang="en-US" sz="1800" dirty="0">
                    <a:sym typeface="Wingdings" panose="05000000000000000000" pitchFamily="2" charset="2"/>
                  </a:rPr>
                  <a:t>	t.</a:t>
                </a:r>
              </a:p>
              <a:p>
                <a:pPr marL="777240" lvl="3" indent="0">
                  <a:buNone/>
                </a:pPr>
                <a:r>
                  <a:rPr lang="en-US" sz="1800" dirty="0">
                    <a:sym typeface="Wingdings" panose="05000000000000000000" pitchFamily="2" charset="2"/>
                  </a:rPr>
                  <a:t>	</a:t>
                </a:r>
              </a:p>
            </p:txBody>
          </p:sp>
        </mc:Choice>
        <mc:Fallback xmlns="">
          <p:sp>
            <p:nvSpPr>
              <p:cNvPr id="73" name="Content Placeholder 1">
                <a:extLst>
                  <a:ext uri="{FF2B5EF4-FFF2-40B4-BE49-F238E27FC236}">
                    <a16:creationId xmlns:a16="http://schemas.microsoft.com/office/drawing/2014/main" id="{62A62150-C0BB-49E0-EE65-84E59BCEEB99}"/>
                  </a:ext>
                </a:extLst>
              </p:cNvPr>
              <p:cNvSpPr txBox="1">
                <a:spLocks noRot="1" noChangeAspect="1" noMove="1" noResize="1" noEditPoints="1" noAdjustHandles="1" noChangeArrowheads="1" noChangeShapeType="1" noTextEdit="1"/>
              </p:cNvSpPr>
              <p:nvPr/>
            </p:nvSpPr>
            <p:spPr>
              <a:xfrm>
                <a:off x="1098552" y="1706402"/>
                <a:ext cx="10710860" cy="4693920"/>
              </a:xfrm>
              <a:prstGeom prst="rect">
                <a:avLst/>
              </a:prstGeom>
              <a:blipFill>
                <a:blip r:embed="rId3"/>
                <a:stretch>
                  <a:fillRect b="-199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644FB91-17D1-582D-240E-F3EE2024109E}"/>
                  </a:ext>
                </a:extLst>
              </p:cNvPr>
              <p:cNvSpPr txBox="1"/>
              <p:nvPr/>
            </p:nvSpPr>
            <p:spPr>
              <a:xfrm>
                <a:off x="4963434" y="4823591"/>
                <a:ext cx="6104586" cy="656013"/>
              </a:xfrm>
              <a:prstGeom prst="rect">
                <a:avLst/>
              </a:prstGeom>
              <a:noFill/>
            </p:spPr>
            <p:txBody>
              <a:bodyPr wrap="square">
                <a:spAutoFit/>
              </a:bodyPr>
              <a:lstStyle/>
              <a:p>
                <a14:m>
                  <m:oMath xmlns:m="http://schemas.openxmlformats.org/officeDocument/2006/math">
                    <m:r>
                      <a:rPr lang="en-US" b="0" i="1" smtClean="0">
                        <a:solidFill>
                          <a:schemeClr val="bg1"/>
                        </a:solidFill>
                        <a:latin typeface="Cambria Math" panose="02040503050406030204" pitchFamily="18" charset="0"/>
                      </a:rPr>
                      <m:t>𝜇</m:t>
                    </m:r>
                    <m:r>
                      <a:rPr lang="en-US" b="0" i="1" smtClean="0">
                        <a:solidFill>
                          <a:schemeClr val="bg1"/>
                        </a:solidFill>
                        <a:latin typeface="Cambria Math" panose="02040503050406030204" pitchFamily="18" charset="0"/>
                      </a:rPr>
                      <m:t>=0</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𝜎</m:t>
                    </m:r>
                    <m:r>
                      <a:rPr lang="en-US" b="0" i="0" smtClean="0">
                        <a:solidFill>
                          <a:schemeClr val="bg1"/>
                        </a:solidFill>
                        <a:latin typeface="Cambria Math" panose="02040503050406030204" pitchFamily="18" charset="0"/>
                      </a:rPr>
                      <m:t> </m:t>
                    </m:r>
                    <m:r>
                      <a:rPr lang="en-US" i="1">
                        <a:solidFill>
                          <a:schemeClr val="bg1"/>
                        </a:solidFill>
                        <a:latin typeface="Cambria Math" panose="02040503050406030204" pitchFamily="18" charset="0"/>
                      </a:rPr>
                      <m:t>=</m:t>
                    </m:r>
                    <m:rad>
                      <m:radPr>
                        <m:degHide m:val="on"/>
                        <m:ctrlPr>
                          <a:rPr lang="en-US" b="0" i="1" smtClean="0">
                            <a:solidFill>
                              <a:schemeClr val="bg1"/>
                            </a:solidFill>
                            <a:latin typeface="Cambria Math" panose="02040503050406030204" pitchFamily="18" charset="0"/>
                          </a:rPr>
                        </m:ctrlPr>
                      </m:radPr>
                      <m:deg/>
                      <m:e>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m:t>
                            </m:r>
                          </m:num>
                          <m:den>
                            <m:r>
                              <a:rPr lang="en-US" i="1">
                                <a:solidFill>
                                  <a:schemeClr val="bg1"/>
                                </a:solidFill>
                                <a:latin typeface="Cambria Math" panose="02040503050406030204" pitchFamily="18" charset="0"/>
                              </a:rPr>
                              <m:t>𝑓𝑎𝑖</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𝑛</m:t>
                                </m:r>
                              </m:e>
                              <m:sub>
                                <m:r>
                                  <a:rPr lang="en-US" i="1">
                                    <a:solidFill>
                                      <a:schemeClr val="bg1"/>
                                    </a:solidFill>
                                    <a:latin typeface="Cambria Math" panose="02040503050406030204" pitchFamily="18" charset="0"/>
                                  </a:rPr>
                                  <m:t>𝑖𝑛</m:t>
                                </m:r>
                              </m:sub>
                            </m:sSub>
                          </m:den>
                        </m:f>
                      </m:e>
                    </m:rad>
                  </m:oMath>
                </a14:m>
                <a:endParaRPr lang="en-US" dirty="0">
                  <a:solidFill>
                    <a:schemeClr val="bg1"/>
                  </a:solidFill>
                </a:endParaRPr>
              </a:p>
            </p:txBody>
          </p:sp>
        </mc:Choice>
        <mc:Fallback xmlns="">
          <p:sp>
            <p:nvSpPr>
              <p:cNvPr id="4" name="TextBox 3">
                <a:extLst>
                  <a:ext uri="{FF2B5EF4-FFF2-40B4-BE49-F238E27FC236}">
                    <a16:creationId xmlns:a16="http://schemas.microsoft.com/office/drawing/2014/main" id="{E644FB91-17D1-582D-240E-F3EE2024109E}"/>
                  </a:ext>
                </a:extLst>
              </p:cNvPr>
              <p:cNvSpPr txBox="1">
                <a:spLocks noRot="1" noChangeAspect="1" noMove="1" noResize="1" noEditPoints="1" noAdjustHandles="1" noChangeArrowheads="1" noChangeShapeType="1" noTextEdit="1"/>
              </p:cNvSpPr>
              <p:nvPr/>
            </p:nvSpPr>
            <p:spPr>
              <a:xfrm>
                <a:off x="4963434" y="4823591"/>
                <a:ext cx="6104586" cy="656013"/>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2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9E390-9B9D-4DA2-81F9-2D3A9BBD7E2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7C320C4-3338-C197-4094-4CE2626BC907}"/>
              </a:ext>
            </a:extLst>
          </p:cNvPr>
          <p:cNvSpPr>
            <a:spLocks noGrp="1"/>
          </p:cNvSpPr>
          <p:nvPr>
            <p:ph type="title"/>
          </p:nvPr>
        </p:nvSpPr>
        <p:spPr/>
        <p:txBody>
          <a:bodyPr/>
          <a:lstStyle/>
          <a:p>
            <a:r>
              <a:rPr lang="en-US" dirty="0" err="1"/>
              <a:t>ReLU</a:t>
            </a:r>
            <a:endParaRPr lang="en-US" dirty="0"/>
          </a:p>
        </p:txBody>
      </p:sp>
      <p:pic>
        <p:nvPicPr>
          <p:cNvPr id="6" name="Picture 5">
            <a:extLst>
              <a:ext uri="{FF2B5EF4-FFF2-40B4-BE49-F238E27FC236}">
                <a16:creationId xmlns:a16="http://schemas.microsoft.com/office/drawing/2014/main" id="{D687BE1C-CF9C-661C-EF34-F5795D818847}"/>
              </a:ext>
            </a:extLst>
          </p:cNvPr>
          <p:cNvPicPr>
            <a:picLocks noChangeAspect="1"/>
          </p:cNvPicPr>
          <p:nvPr/>
        </p:nvPicPr>
        <p:blipFill>
          <a:blip r:embed="rId3"/>
          <a:stretch>
            <a:fillRect/>
          </a:stretch>
        </p:blipFill>
        <p:spPr>
          <a:xfrm>
            <a:off x="1551821" y="2057400"/>
            <a:ext cx="8251107" cy="1901125"/>
          </a:xfrm>
          <a:prstGeom prst="rect">
            <a:avLst/>
          </a:prstGeom>
        </p:spPr>
      </p:pic>
      <p:sp>
        <p:nvSpPr>
          <p:cNvPr id="8" name="TextBox 7">
            <a:extLst>
              <a:ext uri="{FF2B5EF4-FFF2-40B4-BE49-F238E27FC236}">
                <a16:creationId xmlns:a16="http://schemas.microsoft.com/office/drawing/2014/main" id="{0C29B78B-0F3D-6353-3452-A85DA5345681}"/>
              </a:ext>
            </a:extLst>
          </p:cNvPr>
          <p:cNvSpPr txBox="1"/>
          <p:nvPr/>
        </p:nvSpPr>
        <p:spPr>
          <a:xfrm>
            <a:off x="1065212" y="4315676"/>
            <a:ext cx="6106332" cy="369332"/>
          </a:xfrm>
          <a:prstGeom prst="rect">
            <a:avLst/>
          </a:prstGeom>
          <a:noFill/>
        </p:spPr>
        <p:txBody>
          <a:bodyPr wrap="square">
            <a:spAutoFit/>
          </a:bodyPr>
          <a:lstStyle/>
          <a:p>
            <a:pPr marL="548640" lvl="2" indent="0">
              <a:buNone/>
            </a:pPr>
            <a:r>
              <a:rPr lang="en-US" sz="1800" dirty="0">
                <a:solidFill>
                  <a:schemeClr val="bg1"/>
                </a:solidFill>
                <a:sym typeface="Wingdings" panose="05000000000000000000" pitchFamily="2" charset="2"/>
              </a:rPr>
              <a:t>He initialization with </a:t>
            </a:r>
            <a:r>
              <a:rPr lang="en-US" sz="1800" dirty="0" err="1">
                <a:solidFill>
                  <a:schemeClr val="bg1"/>
                </a:solidFill>
                <a:sym typeface="Wingdings" panose="05000000000000000000" pitchFamily="2" charset="2"/>
              </a:rPr>
              <a:t>ReLU</a:t>
            </a:r>
            <a:r>
              <a:rPr lang="en-US" sz="1800" dirty="0">
                <a:solidFill>
                  <a:schemeClr val="bg1"/>
                </a:solidFill>
                <a:sym typeface="Wingdings" panose="05000000000000000000" pitchFamily="2" charset="2"/>
              </a:rPr>
              <a:t> activation</a:t>
            </a:r>
            <a:endParaRPr lang="en-US" dirty="0">
              <a:solidFill>
                <a:schemeClr val="bg1"/>
              </a:solidFill>
            </a:endParaRPr>
          </a:p>
        </p:txBody>
      </p:sp>
      <p:pic>
        <p:nvPicPr>
          <p:cNvPr id="10" name="Picture 9" descr="A graph of different sizes and colors&#10;&#10;Description automatically generated with medium confidence">
            <a:extLst>
              <a:ext uri="{FF2B5EF4-FFF2-40B4-BE49-F238E27FC236}">
                <a16:creationId xmlns:a16="http://schemas.microsoft.com/office/drawing/2014/main" id="{C4ACB8A1-832D-85FA-B4B9-8B1E6FD02E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9057" y="4708858"/>
            <a:ext cx="8251107" cy="1834814"/>
          </a:xfrm>
          <a:prstGeom prst="rect">
            <a:avLst/>
          </a:prstGeom>
        </p:spPr>
      </p:pic>
      <p:sp>
        <p:nvSpPr>
          <p:cNvPr id="11" name="TextBox 10">
            <a:extLst>
              <a:ext uri="{FF2B5EF4-FFF2-40B4-BE49-F238E27FC236}">
                <a16:creationId xmlns:a16="http://schemas.microsoft.com/office/drawing/2014/main" id="{5221F18F-2B6F-F80C-779E-D05B0B86829A}"/>
              </a:ext>
            </a:extLst>
          </p:cNvPr>
          <p:cNvSpPr txBox="1"/>
          <p:nvPr/>
        </p:nvSpPr>
        <p:spPr>
          <a:xfrm>
            <a:off x="1065212" y="1642864"/>
            <a:ext cx="6106332" cy="369332"/>
          </a:xfrm>
          <a:prstGeom prst="rect">
            <a:avLst/>
          </a:prstGeom>
          <a:noFill/>
        </p:spPr>
        <p:txBody>
          <a:bodyPr wrap="square">
            <a:spAutoFit/>
          </a:bodyPr>
          <a:lstStyle/>
          <a:p>
            <a:pPr marL="548640" lvl="2" indent="0">
              <a:buNone/>
            </a:pPr>
            <a:r>
              <a:rPr lang="en-US" sz="1800" dirty="0">
                <a:solidFill>
                  <a:schemeClr val="bg1"/>
                </a:solidFill>
                <a:sym typeface="Wingdings" panose="05000000000000000000" pitchFamily="2" charset="2"/>
              </a:rPr>
              <a:t>Xavier initialization with </a:t>
            </a:r>
            <a:r>
              <a:rPr lang="en-US" sz="1800" dirty="0" err="1">
                <a:solidFill>
                  <a:schemeClr val="bg1"/>
                </a:solidFill>
                <a:sym typeface="Wingdings" panose="05000000000000000000" pitchFamily="2" charset="2"/>
              </a:rPr>
              <a:t>ReLU</a:t>
            </a:r>
            <a:r>
              <a:rPr lang="en-US" sz="1800" dirty="0">
                <a:solidFill>
                  <a:schemeClr val="bg1"/>
                </a:solidFill>
                <a:sym typeface="Wingdings" panose="05000000000000000000" pitchFamily="2" charset="2"/>
              </a:rPr>
              <a:t> activation. </a:t>
            </a:r>
            <a:endParaRPr lang="en-US" dirty="0">
              <a:solidFill>
                <a:schemeClr val="bg1"/>
              </a:solidFill>
            </a:endParaRPr>
          </a:p>
        </p:txBody>
      </p:sp>
    </p:spTree>
    <p:extLst>
      <p:ext uri="{BB962C8B-B14F-4D97-AF65-F5344CB8AC3E}">
        <p14:creationId xmlns:p14="http://schemas.microsoft.com/office/powerpoint/2010/main" val="94051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Overfitting</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410209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9" name="Content Placeholder 8"/>
          <p:cNvSpPr>
            <a:spLocks noGrp="1"/>
          </p:cNvSpPr>
          <p:nvPr>
            <p:ph sz="half" idx="2"/>
          </p:nvPr>
        </p:nvSpPr>
        <p:spPr>
          <a:xfrm>
            <a:off x="1473298" y="1762863"/>
            <a:ext cx="10107514" cy="4485537"/>
          </a:xfrm>
        </p:spPr>
        <p:txBody>
          <a:bodyPr>
            <a:normAutofit/>
          </a:bodyPr>
          <a:lstStyle/>
          <a:p>
            <a:pPr lvl="1"/>
            <a:r>
              <a:rPr lang="en-US" dirty="0"/>
              <a:t>Overfitting describes the process that happens when a model customizes itself too much to the data and does not generalize it</a:t>
            </a:r>
          </a:p>
          <a:p>
            <a:pPr marL="301752" lvl="1" indent="0">
              <a:buNone/>
            </a:pPr>
            <a:endParaRPr lang="ro-RO" dirty="0"/>
          </a:p>
          <a:p>
            <a:pPr lvl="1"/>
            <a:r>
              <a:rPr lang="ro-RO" dirty="0"/>
              <a:t>Which of the following models is better?</a:t>
            </a:r>
            <a:endParaRPr lang="en-US" dirty="0"/>
          </a:p>
          <a:p>
            <a:pPr lvl="1"/>
            <a:endParaRPr lang="en-US" dirty="0"/>
          </a:p>
          <a:p>
            <a:pPr marL="301752" lvl="1" indent="0">
              <a:buNone/>
            </a:pPr>
            <a:endParaRPr lang="en-US" dirty="0"/>
          </a:p>
          <a:p>
            <a:pPr lvl="1"/>
            <a:endParaRPr lang="en-US" dirty="0"/>
          </a:p>
          <a:p>
            <a:pPr lvl="1"/>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562" y="3543300"/>
            <a:ext cx="4457700" cy="334327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7212" y="3733800"/>
            <a:ext cx="4368800" cy="3276600"/>
          </a:xfrm>
          <a:prstGeom prst="rect">
            <a:avLst/>
          </a:prstGeom>
        </p:spPr>
      </p:pic>
    </p:spTree>
    <p:extLst>
      <p:ext uri="{BB962C8B-B14F-4D97-AF65-F5344CB8AC3E}">
        <p14:creationId xmlns:p14="http://schemas.microsoft.com/office/powerpoint/2010/main" val="216307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9" name="Content Placeholder 8"/>
          <p:cNvSpPr>
            <a:spLocks noGrp="1"/>
          </p:cNvSpPr>
          <p:nvPr>
            <p:ph sz="half" idx="2"/>
          </p:nvPr>
        </p:nvSpPr>
        <p:spPr>
          <a:xfrm>
            <a:off x="1473298" y="1762863"/>
            <a:ext cx="10107514" cy="4485537"/>
          </a:xfrm>
        </p:spPr>
        <p:txBody>
          <a:bodyPr>
            <a:normAutofit/>
          </a:bodyPr>
          <a:lstStyle/>
          <a:p>
            <a:pPr lvl="1"/>
            <a:r>
              <a:rPr lang="ro-RO" dirty="0"/>
              <a:t>Experiment</a:t>
            </a:r>
            <a:r>
              <a:rPr lang="en-US" dirty="0"/>
              <a:t>:</a:t>
            </a:r>
          </a:p>
          <a:p>
            <a:pPr lvl="1"/>
            <a:r>
              <a:rPr lang="en-US" dirty="0"/>
              <a:t>We will train a neural network on the MNIST dataset with the same architecture from the last course (784, 36, 10), but this time we will use a training data of 1000 images instead of 50000.</a:t>
            </a:r>
          </a:p>
          <a:p>
            <a:pPr lvl="1"/>
            <a:endParaRPr lang="en-US" dirty="0"/>
          </a:p>
          <a:p>
            <a:pPr lvl="1"/>
            <a:r>
              <a:rPr lang="en-US" dirty="0"/>
              <a:t>We will use the same learning rate (0.3), the same mini batch size (10) and we will use cross-entropy as our cost function.</a:t>
            </a:r>
          </a:p>
          <a:p>
            <a:pPr lvl="1"/>
            <a:endParaRPr lang="en-US" dirty="0"/>
          </a:p>
          <a:p>
            <a:pPr lvl="1"/>
            <a:r>
              <a:rPr lang="en-US" dirty="0"/>
              <a:t>But since we use a smaller dataset, we will train it more iterations: 500 instead of 30.</a:t>
            </a:r>
          </a:p>
          <a:p>
            <a:pPr lvl="1"/>
            <a:endParaRPr lang="en-US" dirty="0"/>
          </a:p>
          <a:p>
            <a:pPr lvl="1"/>
            <a:r>
              <a:rPr lang="en-US" sz="1400" dirty="0"/>
              <a:t>(So nothing changes in the network but the training set size and the number of iterations)</a:t>
            </a:r>
          </a:p>
          <a:p>
            <a:pPr marL="301752"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398897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D3688-686D-2CB5-149B-1CB21E6D6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C5B177-4371-0AEC-F982-DB05CD8A2A23}"/>
              </a:ext>
            </a:extLst>
          </p:cNvPr>
          <p:cNvSpPr>
            <a:spLocks noGrp="1"/>
          </p:cNvSpPr>
          <p:nvPr>
            <p:ph type="title"/>
          </p:nvPr>
        </p:nvSpPr>
        <p:spPr/>
        <p:txBody>
          <a:bodyPr/>
          <a:lstStyle/>
          <a:p>
            <a:r>
              <a:rPr lang="en-US" dirty="0"/>
              <a:t>Overfitting</a:t>
            </a:r>
          </a:p>
        </p:txBody>
      </p:sp>
      <p:sp>
        <p:nvSpPr>
          <p:cNvPr id="9" name="Content Placeholder 8">
            <a:extLst>
              <a:ext uri="{FF2B5EF4-FFF2-40B4-BE49-F238E27FC236}">
                <a16:creationId xmlns:a16="http://schemas.microsoft.com/office/drawing/2014/main" id="{5D584A5B-0A4E-B8BF-542B-6FEAF7ED483F}"/>
              </a:ext>
            </a:extLst>
          </p:cNvPr>
          <p:cNvSpPr>
            <a:spLocks noGrp="1"/>
          </p:cNvSpPr>
          <p:nvPr>
            <p:ph sz="half" idx="2"/>
          </p:nvPr>
        </p:nvSpPr>
        <p:spPr>
          <a:xfrm>
            <a:off x="1473298" y="1762863"/>
            <a:ext cx="10107514" cy="4485537"/>
          </a:xfrm>
        </p:spPr>
        <p:txBody>
          <a:bodyPr>
            <a:normAutofit/>
          </a:bodyPr>
          <a:lstStyle/>
          <a:p>
            <a:pPr marL="301752" lvl="1" indent="0">
              <a:buNone/>
            </a:pPr>
            <a:r>
              <a:rPr lang="ro-RO" dirty="0"/>
              <a:t>Experiment</a:t>
            </a:r>
            <a:r>
              <a:rPr lang="en-US" dirty="0"/>
              <a:t>:</a:t>
            </a:r>
          </a:p>
          <a:p>
            <a:pPr lvl="1"/>
            <a:r>
              <a:rPr lang="en-US" dirty="0"/>
              <a:t>We will train a neural network on the MNIST dataset with one hidden layer ( (784, 36, 10), but we will use a fraction of the data set: 1000 images instead of 50000.</a:t>
            </a:r>
          </a:p>
          <a:p>
            <a:pPr lvl="1"/>
            <a:endParaRPr lang="en-US" dirty="0"/>
          </a:p>
          <a:p>
            <a:pPr marL="301752" lvl="1" indent="0">
              <a:buNone/>
            </a:pPr>
            <a:endParaRPr lang="en-US" dirty="0"/>
          </a:p>
          <a:p>
            <a:pPr lvl="1"/>
            <a:endParaRPr lang="en-US" dirty="0"/>
          </a:p>
          <a:p>
            <a:pPr lvl="1"/>
            <a:endParaRPr lang="en-US" dirty="0"/>
          </a:p>
        </p:txBody>
      </p:sp>
      <p:sp>
        <p:nvSpPr>
          <p:cNvPr id="32" name="Arrow: Right 130">
            <a:extLst>
              <a:ext uri="{FF2B5EF4-FFF2-40B4-BE49-F238E27FC236}">
                <a16:creationId xmlns:a16="http://schemas.microsoft.com/office/drawing/2014/main" id="{CBF4FCCD-A0A6-B27F-83C0-D40F09D6FCAA}"/>
              </a:ext>
            </a:extLst>
          </p:cNvPr>
          <p:cNvSpPr/>
          <p:nvPr/>
        </p:nvSpPr>
        <p:spPr>
          <a:xfrm>
            <a:off x="7694612" y="4260942"/>
            <a:ext cx="322180" cy="12887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sp>
        <p:nvSpPr>
          <p:cNvPr id="33" name="Arrow: Right 131">
            <a:extLst>
              <a:ext uri="{FF2B5EF4-FFF2-40B4-BE49-F238E27FC236}">
                <a16:creationId xmlns:a16="http://schemas.microsoft.com/office/drawing/2014/main" id="{6BBEB98A-0572-1E11-174C-17C816ED0407}"/>
              </a:ext>
            </a:extLst>
          </p:cNvPr>
          <p:cNvSpPr/>
          <p:nvPr/>
        </p:nvSpPr>
        <p:spPr>
          <a:xfrm>
            <a:off x="9064946" y="4260942"/>
            <a:ext cx="322180" cy="12887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400"/>
          </a:p>
        </p:txBody>
      </p:sp>
      <p:grpSp>
        <p:nvGrpSpPr>
          <p:cNvPr id="35" name="Group 34">
            <a:extLst>
              <a:ext uri="{FF2B5EF4-FFF2-40B4-BE49-F238E27FC236}">
                <a16:creationId xmlns:a16="http://schemas.microsoft.com/office/drawing/2014/main" id="{B3C20C0E-01A5-5810-BC08-F887D8FA6880}"/>
              </a:ext>
            </a:extLst>
          </p:cNvPr>
          <p:cNvGrpSpPr/>
          <p:nvPr/>
        </p:nvGrpSpPr>
        <p:grpSpPr>
          <a:xfrm>
            <a:off x="8044542" y="3409627"/>
            <a:ext cx="962824" cy="1984079"/>
            <a:chOff x="8717209" y="3197521"/>
            <a:chExt cx="962824" cy="1984079"/>
          </a:xfrm>
        </p:grpSpPr>
        <p:grpSp>
          <p:nvGrpSpPr>
            <p:cNvPr id="36" name="Group 35">
              <a:extLst>
                <a:ext uri="{FF2B5EF4-FFF2-40B4-BE49-F238E27FC236}">
                  <a16:creationId xmlns:a16="http://schemas.microsoft.com/office/drawing/2014/main" id="{80031B37-5867-6082-2858-9F376A59147E}"/>
                </a:ext>
              </a:extLst>
            </p:cNvPr>
            <p:cNvGrpSpPr/>
            <p:nvPr/>
          </p:nvGrpSpPr>
          <p:grpSpPr>
            <a:xfrm>
              <a:off x="8717209" y="3410643"/>
              <a:ext cx="962824" cy="1770957"/>
              <a:chOff x="8717209" y="3410643"/>
              <a:chExt cx="962824" cy="1770957"/>
            </a:xfrm>
          </p:grpSpPr>
          <p:sp>
            <p:nvSpPr>
              <p:cNvPr id="38" name="Rectangle: Rounded Corners 134">
                <a:extLst>
                  <a:ext uri="{FF2B5EF4-FFF2-40B4-BE49-F238E27FC236}">
                    <a16:creationId xmlns:a16="http://schemas.microsoft.com/office/drawing/2014/main" id="{6C7776CB-1C50-E53D-9492-53EC9FE1909E}"/>
                  </a:ext>
                </a:extLst>
              </p:cNvPr>
              <p:cNvSpPr/>
              <p:nvPr/>
            </p:nvSpPr>
            <p:spPr>
              <a:xfrm>
                <a:off x="8717209" y="3410643"/>
                <a:ext cx="962824" cy="1770957"/>
              </a:xfrm>
              <a:prstGeom prst="roundRect">
                <a:avLst>
                  <a:gd name="adj" fmla="val 1407"/>
                </a:avLst>
              </a:prstGeom>
              <a:solidFill>
                <a:schemeClr val="accent4">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2"/>
                  </a:solidFill>
                </a:endParaRPr>
              </a:p>
            </p:txBody>
          </p:sp>
          <p:sp>
            <p:nvSpPr>
              <p:cNvPr id="39" name="Rectangle 38">
                <a:extLst>
                  <a:ext uri="{FF2B5EF4-FFF2-40B4-BE49-F238E27FC236}">
                    <a16:creationId xmlns:a16="http://schemas.microsoft.com/office/drawing/2014/main" id="{3F8FC474-DE7E-CA4C-42B7-596A8E89AECD}"/>
                  </a:ext>
                </a:extLst>
              </p:cNvPr>
              <p:cNvSpPr/>
              <p:nvPr/>
            </p:nvSpPr>
            <p:spPr>
              <a:xfrm>
                <a:off x="8960081" y="3559509"/>
                <a:ext cx="455287" cy="416321"/>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40" name="Graphic 39" descr="Branching diagram with solid fill">
                <a:extLst>
                  <a:ext uri="{FF2B5EF4-FFF2-40B4-BE49-F238E27FC236}">
                    <a16:creationId xmlns:a16="http://schemas.microsoft.com/office/drawing/2014/main" id="{E295607F-5542-FD7F-76C6-DCB3BB35B4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57692" y="3519704"/>
                <a:ext cx="489520" cy="489520"/>
              </a:xfrm>
              <a:prstGeom prst="rect">
                <a:avLst/>
              </a:prstGeom>
            </p:spPr>
          </p:pic>
          <p:sp>
            <p:nvSpPr>
              <p:cNvPr id="41" name="Rectangle 40">
                <a:extLst>
                  <a:ext uri="{FF2B5EF4-FFF2-40B4-BE49-F238E27FC236}">
                    <a16:creationId xmlns:a16="http://schemas.microsoft.com/office/drawing/2014/main" id="{180CE28B-2CBC-3D83-621B-BC7372C9ABF8}"/>
                  </a:ext>
                </a:extLst>
              </p:cNvPr>
              <p:cNvSpPr/>
              <p:nvPr/>
            </p:nvSpPr>
            <p:spPr>
              <a:xfrm>
                <a:off x="8939133" y="4595265"/>
                <a:ext cx="497182" cy="458984"/>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42" name="Graphic 41" descr="Normal Distribution with solid fill">
                <a:extLst>
                  <a:ext uri="{FF2B5EF4-FFF2-40B4-BE49-F238E27FC236}">
                    <a16:creationId xmlns:a16="http://schemas.microsoft.com/office/drawing/2014/main" id="{7D95AF4C-1A05-71DF-868A-5C293ABC2D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5904" y="4582937"/>
                <a:ext cx="483640" cy="483640"/>
              </a:xfrm>
              <a:prstGeom prst="rect">
                <a:avLst/>
              </a:prstGeom>
            </p:spPr>
          </p:pic>
          <p:cxnSp>
            <p:nvCxnSpPr>
              <p:cNvPr id="43" name="Connector: Elbow 148">
                <a:extLst>
                  <a:ext uri="{FF2B5EF4-FFF2-40B4-BE49-F238E27FC236}">
                    <a16:creationId xmlns:a16="http://schemas.microsoft.com/office/drawing/2014/main" id="{5BC388FE-5C54-7329-2C0D-59F5ECD184C3}"/>
                  </a:ext>
                </a:extLst>
              </p:cNvPr>
              <p:cNvCxnSpPr>
                <a:stCxn id="39" idx="3"/>
                <a:endCxn id="41" idx="1"/>
              </p:cNvCxnSpPr>
              <p:nvPr/>
            </p:nvCxnSpPr>
            <p:spPr>
              <a:xfrm flipH="1">
                <a:off x="8939133" y="3767670"/>
                <a:ext cx="476235" cy="1057087"/>
              </a:xfrm>
              <a:prstGeom prst="bentConnector5">
                <a:avLst>
                  <a:gd name="adj1" fmla="val -25601"/>
                  <a:gd name="adj2" fmla="val 48991"/>
                  <a:gd name="adj3" fmla="val 12720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grpSp>
        <p:sp>
          <p:nvSpPr>
            <p:cNvPr id="37" name="Rectangle 36">
              <a:extLst>
                <a:ext uri="{FF2B5EF4-FFF2-40B4-BE49-F238E27FC236}">
                  <a16:creationId xmlns:a16="http://schemas.microsoft.com/office/drawing/2014/main" id="{6D5335D7-3D6D-2D56-7E39-B2E27BABBF05}"/>
                </a:ext>
              </a:extLst>
            </p:cNvPr>
            <p:cNvSpPr/>
            <p:nvPr/>
          </p:nvSpPr>
          <p:spPr>
            <a:xfrm>
              <a:off x="8717209" y="3197521"/>
              <a:ext cx="962824" cy="207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Cambria Math" panose="02040503050406030204" pitchFamily="18" charset="0"/>
                  <a:ea typeface="Cambria Math" panose="02040503050406030204" pitchFamily="18" charset="0"/>
                  <a:sym typeface="Wingdings" panose="05000000000000000000" pitchFamily="2" charset="2"/>
                </a:rPr>
                <a:t>78436</a:t>
              </a:r>
              <a:endParaRPr lang="en-US" sz="1400" b="1" dirty="0">
                <a:solidFill>
                  <a:schemeClr val="tx2"/>
                </a:solidFill>
                <a:latin typeface="Cambria Math" panose="02040503050406030204" pitchFamily="18" charset="0"/>
                <a:ea typeface="Cambria Math" panose="02040503050406030204" pitchFamily="18" charset="0"/>
              </a:endParaRPr>
            </a:p>
          </p:txBody>
        </p:sp>
      </p:grpSp>
      <p:grpSp>
        <p:nvGrpSpPr>
          <p:cNvPr id="53" name="Group 52">
            <a:extLst>
              <a:ext uri="{FF2B5EF4-FFF2-40B4-BE49-F238E27FC236}">
                <a16:creationId xmlns:a16="http://schemas.microsoft.com/office/drawing/2014/main" id="{ACEA0D93-64C4-C637-77DC-B7B5E2ED45F0}"/>
              </a:ext>
            </a:extLst>
          </p:cNvPr>
          <p:cNvGrpSpPr/>
          <p:nvPr/>
        </p:nvGrpSpPr>
        <p:grpSpPr>
          <a:xfrm>
            <a:off x="9434200" y="3409627"/>
            <a:ext cx="962824" cy="1984079"/>
            <a:chOff x="8717209" y="3197521"/>
            <a:chExt cx="962824" cy="1984079"/>
          </a:xfrm>
        </p:grpSpPr>
        <p:grpSp>
          <p:nvGrpSpPr>
            <p:cNvPr id="54" name="Group 53">
              <a:extLst>
                <a:ext uri="{FF2B5EF4-FFF2-40B4-BE49-F238E27FC236}">
                  <a16:creationId xmlns:a16="http://schemas.microsoft.com/office/drawing/2014/main" id="{891802EA-31C4-4730-A904-4848022B34D3}"/>
                </a:ext>
              </a:extLst>
            </p:cNvPr>
            <p:cNvGrpSpPr/>
            <p:nvPr/>
          </p:nvGrpSpPr>
          <p:grpSpPr>
            <a:xfrm>
              <a:off x="8717209" y="3410643"/>
              <a:ext cx="962824" cy="1770957"/>
              <a:chOff x="8717209" y="3410643"/>
              <a:chExt cx="962824" cy="1770957"/>
            </a:xfrm>
          </p:grpSpPr>
          <p:sp>
            <p:nvSpPr>
              <p:cNvPr id="56" name="Rectangle: Rounded Corners 161">
                <a:extLst>
                  <a:ext uri="{FF2B5EF4-FFF2-40B4-BE49-F238E27FC236}">
                    <a16:creationId xmlns:a16="http://schemas.microsoft.com/office/drawing/2014/main" id="{3D40892A-709F-2A4C-85A4-8D58FA9662C0}"/>
                  </a:ext>
                </a:extLst>
              </p:cNvPr>
              <p:cNvSpPr/>
              <p:nvPr/>
            </p:nvSpPr>
            <p:spPr>
              <a:xfrm>
                <a:off x="8717209" y="3410643"/>
                <a:ext cx="962824" cy="1770957"/>
              </a:xfrm>
              <a:prstGeom prst="roundRect">
                <a:avLst>
                  <a:gd name="adj" fmla="val 1407"/>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2"/>
                  </a:solidFill>
                </a:endParaRPr>
              </a:p>
            </p:txBody>
          </p:sp>
          <p:sp>
            <p:nvSpPr>
              <p:cNvPr id="57" name="Rectangle 56">
                <a:extLst>
                  <a:ext uri="{FF2B5EF4-FFF2-40B4-BE49-F238E27FC236}">
                    <a16:creationId xmlns:a16="http://schemas.microsoft.com/office/drawing/2014/main" id="{5256A8B7-9F8B-9DC1-8B1E-A2A5C580249C}"/>
                  </a:ext>
                </a:extLst>
              </p:cNvPr>
              <p:cNvSpPr/>
              <p:nvPr/>
            </p:nvSpPr>
            <p:spPr>
              <a:xfrm>
                <a:off x="8960081" y="3559509"/>
                <a:ext cx="455287" cy="416321"/>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58" name="Graphic 57" descr="Branching diagram with solid fill">
                <a:extLst>
                  <a:ext uri="{FF2B5EF4-FFF2-40B4-BE49-F238E27FC236}">
                    <a16:creationId xmlns:a16="http://schemas.microsoft.com/office/drawing/2014/main" id="{9DA78F1E-A4BE-D5F7-7CC8-91DF97D89E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a:off x="8957692" y="3519704"/>
                <a:ext cx="489520" cy="489520"/>
              </a:xfrm>
              <a:prstGeom prst="rect">
                <a:avLst/>
              </a:prstGeom>
            </p:spPr>
          </p:pic>
          <p:sp>
            <p:nvSpPr>
              <p:cNvPr id="59" name="Rectangle 58">
                <a:extLst>
                  <a:ext uri="{FF2B5EF4-FFF2-40B4-BE49-F238E27FC236}">
                    <a16:creationId xmlns:a16="http://schemas.microsoft.com/office/drawing/2014/main" id="{86C6B5FC-582F-12E0-65E4-5BD7CFB49AED}"/>
                  </a:ext>
                </a:extLst>
              </p:cNvPr>
              <p:cNvSpPr/>
              <p:nvPr/>
            </p:nvSpPr>
            <p:spPr>
              <a:xfrm>
                <a:off x="8939133" y="4595265"/>
                <a:ext cx="497182" cy="458984"/>
              </a:xfrm>
              <a:prstGeom prst="rect">
                <a:avLst/>
              </a:prstGeom>
              <a:solidFill>
                <a:schemeClr val="accent1">
                  <a:lumMod val="20000"/>
                  <a:lumOff val="8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00"/>
              </a:p>
            </p:txBody>
          </p:sp>
          <p:pic>
            <p:nvPicPr>
              <p:cNvPr id="60" name="Graphic 59" descr="Normal Distribution with solid fill">
                <a:extLst>
                  <a:ext uri="{FF2B5EF4-FFF2-40B4-BE49-F238E27FC236}">
                    <a16:creationId xmlns:a16="http://schemas.microsoft.com/office/drawing/2014/main" id="{5D55AD98-8518-7FAC-4DA2-AA4AB2116F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5904" y="4582937"/>
                <a:ext cx="483640" cy="483640"/>
              </a:xfrm>
              <a:prstGeom prst="rect">
                <a:avLst/>
              </a:prstGeom>
            </p:spPr>
          </p:pic>
          <p:cxnSp>
            <p:nvCxnSpPr>
              <p:cNvPr id="61" name="Connector: Elbow 166">
                <a:extLst>
                  <a:ext uri="{FF2B5EF4-FFF2-40B4-BE49-F238E27FC236}">
                    <a16:creationId xmlns:a16="http://schemas.microsoft.com/office/drawing/2014/main" id="{CB95A0B2-5567-AAE1-4763-658AC93FAE7B}"/>
                  </a:ext>
                </a:extLst>
              </p:cNvPr>
              <p:cNvCxnSpPr>
                <a:stCxn id="57" idx="3"/>
                <a:endCxn id="59" idx="1"/>
              </p:cNvCxnSpPr>
              <p:nvPr/>
            </p:nvCxnSpPr>
            <p:spPr>
              <a:xfrm flipH="1">
                <a:off x="8939133" y="3767670"/>
                <a:ext cx="476235" cy="1057087"/>
              </a:xfrm>
              <a:prstGeom prst="bentConnector5">
                <a:avLst>
                  <a:gd name="adj1" fmla="val -25601"/>
                  <a:gd name="adj2" fmla="val 48991"/>
                  <a:gd name="adj3" fmla="val 127201"/>
                </a:avLst>
              </a:prstGeom>
              <a:ln>
                <a:solidFill>
                  <a:schemeClr val="tx2"/>
                </a:solidFill>
                <a:tailEnd type="triangle"/>
              </a:ln>
            </p:spPr>
            <p:style>
              <a:lnRef idx="3">
                <a:schemeClr val="dk1"/>
              </a:lnRef>
              <a:fillRef idx="0">
                <a:schemeClr val="dk1"/>
              </a:fillRef>
              <a:effectRef idx="2">
                <a:schemeClr val="dk1"/>
              </a:effectRef>
              <a:fontRef idx="minor">
                <a:schemeClr val="tx1"/>
              </a:fontRef>
            </p:style>
          </p:cxnSp>
        </p:grpSp>
        <p:sp>
          <p:nvSpPr>
            <p:cNvPr id="55" name="Rectangle 54">
              <a:extLst>
                <a:ext uri="{FF2B5EF4-FFF2-40B4-BE49-F238E27FC236}">
                  <a16:creationId xmlns:a16="http://schemas.microsoft.com/office/drawing/2014/main" id="{ECA13203-23A4-97CD-AF25-56B4E81A80FC}"/>
                </a:ext>
              </a:extLst>
            </p:cNvPr>
            <p:cNvSpPr/>
            <p:nvPr/>
          </p:nvSpPr>
          <p:spPr>
            <a:xfrm>
              <a:off x="8717209" y="3197521"/>
              <a:ext cx="962824" cy="2071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2"/>
                  </a:solidFill>
                  <a:latin typeface="Cambria Math" panose="02040503050406030204" pitchFamily="18" charset="0"/>
                  <a:ea typeface="Cambria Math" panose="02040503050406030204" pitchFamily="18" charset="0"/>
                  <a:sym typeface="Wingdings" panose="05000000000000000000" pitchFamily="2" charset="2"/>
                </a:rPr>
                <a:t>3610</a:t>
              </a:r>
              <a:endParaRPr lang="en-US" sz="1400" b="1" dirty="0">
                <a:solidFill>
                  <a:schemeClr val="tx2"/>
                </a:solidFill>
                <a:latin typeface="Cambria Math" panose="02040503050406030204" pitchFamily="18" charset="0"/>
                <a:ea typeface="Cambria Math" panose="02040503050406030204" pitchFamily="18" charset="0"/>
              </a:endParaRPr>
            </a:p>
          </p:txBody>
        </p:sp>
      </p:gr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A4EAB3C-E826-650B-861F-08A62BAC23DA}"/>
                  </a:ext>
                </a:extLst>
              </p:cNvPr>
              <p:cNvSpPr txBox="1"/>
              <p:nvPr/>
            </p:nvSpPr>
            <p:spPr>
              <a:xfrm>
                <a:off x="6833554" y="3854429"/>
                <a:ext cx="928203" cy="8228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400" b="1" i="1" smtClean="0">
                              <a:solidFill>
                                <a:schemeClr val="bg1"/>
                              </a:solidFill>
                              <a:latin typeface="Cambria Math" panose="02040503050406030204" pitchFamily="18" charset="0"/>
                            </a:rPr>
                          </m:ctrlPr>
                        </m:dPr>
                        <m:e>
                          <m:m>
                            <m:mPr>
                              <m:mcs>
                                <m:mc>
                                  <m:mcPr>
                                    <m:count m:val="1"/>
                                    <m:mcJc m:val="center"/>
                                  </m:mcPr>
                                </m:mc>
                              </m:mcs>
                              <m:ctrlPr>
                                <a:rPr lang="en-US" sz="1400" b="1" i="1">
                                  <a:solidFill>
                                    <a:schemeClr val="bg1"/>
                                  </a:solidFill>
                                  <a:latin typeface="Cambria Math" panose="02040503050406030204" pitchFamily="18" charset="0"/>
                                </a:rPr>
                              </m:ctrlPr>
                            </m:mPr>
                            <m:mr>
                              <m:e>
                                <m:sSub>
                                  <m:sSubPr>
                                    <m:ctrlPr>
                                      <a:rPr lang="en-US" sz="1400" b="1" i="1">
                                        <a:solidFill>
                                          <a:schemeClr val="bg1"/>
                                        </a:solidFill>
                                        <a:latin typeface="Cambria Math" panose="02040503050406030204" pitchFamily="18" charset="0"/>
                                      </a:rPr>
                                    </m:ctrlPr>
                                  </m:sSubPr>
                                  <m:e>
                                    <m:r>
                                      <a:rPr lang="en-US" sz="1400" b="1" i="1" smtClean="0">
                                        <a:solidFill>
                                          <a:schemeClr val="bg1"/>
                                        </a:solidFill>
                                        <a:latin typeface="Cambria Math" panose="02040503050406030204" pitchFamily="18" charset="0"/>
                                      </a:rPr>
                                      <m:t>𝒊𝒏𝒑𝒖𝒕</m:t>
                                    </m:r>
                                  </m:e>
                                  <m:sub>
                                    <m:r>
                                      <a:rPr lang="en-US" sz="1400" b="1" i="1">
                                        <a:solidFill>
                                          <a:schemeClr val="bg1"/>
                                        </a:solidFill>
                                        <a:latin typeface="Cambria Math" panose="02040503050406030204" pitchFamily="18" charset="0"/>
                                      </a:rPr>
                                      <m:t>𝟏</m:t>
                                    </m:r>
                                  </m:sub>
                                </m:sSub>
                              </m:e>
                            </m:mr>
                            <m:mr>
                              <m:e>
                                <m:sSub>
                                  <m:sSubPr>
                                    <m:ctrlPr>
                                      <a:rPr lang="en-US" sz="1400" b="1" i="1">
                                        <a:solidFill>
                                          <a:schemeClr val="bg1"/>
                                        </a:solidFill>
                                        <a:latin typeface="Cambria Math" panose="02040503050406030204" pitchFamily="18" charset="0"/>
                                      </a:rPr>
                                    </m:ctrlPr>
                                  </m:sSubPr>
                                  <m:e>
                                    <m:r>
                                      <a:rPr lang="en-US" sz="1400" b="1" i="1" smtClean="0">
                                        <a:solidFill>
                                          <a:schemeClr val="bg1"/>
                                        </a:solidFill>
                                        <a:latin typeface="Cambria Math" panose="02040503050406030204" pitchFamily="18" charset="0"/>
                                      </a:rPr>
                                      <m:t>𝒊𝒏𝒑𝒖𝒕</m:t>
                                    </m:r>
                                  </m:e>
                                  <m:sub>
                                    <m:r>
                                      <a:rPr lang="en-US" sz="1400" b="1" i="1">
                                        <a:solidFill>
                                          <a:schemeClr val="bg1"/>
                                        </a:solidFill>
                                        <a:latin typeface="Cambria Math" panose="02040503050406030204" pitchFamily="18" charset="0"/>
                                      </a:rPr>
                                      <m:t>𝟐</m:t>
                                    </m:r>
                                  </m:sub>
                                </m:sSub>
                              </m:e>
                            </m:mr>
                            <m:mr>
                              <m:e>
                                <m:eqArr>
                                  <m:eqArrPr>
                                    <m:ctrlPr>
                                      <a:rPr lang="en-US" sz="1400" b="1" i="1">
                                        <a:solidFill>
                                          <a:schemeClr val="bg1"/>
                                        </a:solidFill>
                                        <a:latin typeface="Cambria Math" panose="02040503050406030204" pitchFamily="18" charset="0"/>
                                      </a:rPr>
                                    </m:ctrlPr>
                                  </m:eqArrPr>
                                  <m:e>
                                    <m:r>
                                      <a:rPr lang="en-US" sz="1400" b="1" i="1">
                                        <a:solidFill>
                                          <a:schemeClr val="bg1"/>
                                        </a:solidFill>
                                        <a:latin typeface="Cambria Math" panose="02040503050406030204" pitchFamily="18" charset="0"/>
                                        <a:ea typeface="Cambria Math" panose="02040503050406030204" pitchFamily="18" charset="0"/>
                                      </a:rPr>
                                      <m:t>⋮</m:t>
                                    </m:r>
                                  </m:e>
                                  <m:e>
                                    <m:sSub>
                                      <m:sSubPr>
                                        <m:ctrlPr>
                                          <a:rPr lang="en-US" sz="1400" b="1" i="1">
                                            <a:solidFill>
                                              <a:schemeClr val="bg1"/>
                                            </a:solidFill>
                                            <a:latin typeface="Cambria Math" panose="02040503050406030204" pitchFamily="18" charset="0"/>
                                          </a:rPr>
                                        </m:ctrlPr>
                                      </m:sSubPr>
                                      <m:e>
                                        <m:r>
                                          <a:rPr lang="en-US" sz="1400" b="1" i="1" smtClean="0">
                                            <a:solidFill>
                                              <a:schemeClr val="bg1"/>
                                            </a:solidFill>
                                            <a:latin typeface="Cambria Math" panose="02040503050406030204" pitchFamily="18" charset="0"/>
                                          </a:rPr>
                                          <m:t>𝒊𝒏𝒑𝒖𝒕</m:t>
                                        </m:r>
                                      </m:e>
                                      <m:sub>
                                        <m:r>
                                          <a:rPr lang="en-US" sz="1400" b="1" i="1" smtClean="0">
                                            <a:solidFill>
                                              <a:schemeClr val="bg1"/>
                                            </a:solidFill>
                                            <a:latin typeface="Cambria Math" panose="02040503050406030204" pitchFamily="18" charset="0"/>
                                          </a:rPr>
                                          <m:t>𝟕𝟖𝟒</m:t>
                                        </m:r>
                                      </m:sub>
                                    </m:sSub>
                                  </m:e>
                                </m:eqArr>
                              </m:e>
                            </m:mr>
                          </m:m>
                        </m:e>
                      </m:d>
                    </m:oMath>
                  </m:oMathPara>
                </a14:m>
                <a:endParaRPr lang="en-US" sz="1400" b="1" dirty="0">
                  <a:solidFill>
                    <a:schemeClr val="bg1"/>
                  </a:solidFill>
                </a:endParaRPr>
              </a:p>
            </p:txBody>
          </p:sp>
        </mc:Choice>
        <mc:Fallback xmlns="">
          <p:sp>
            <p:nvSpPr>
              <p:cNvPr id="62" name="TextBox 61">
                <a:extLst>
                  <a:ext uri="{FF2B5EF4-FFF2-40B4-BE49-F238E27FC236}">
                    <a16:creationId xmlns:a16="http://schemas.microsoft.com/office/drawing/2014/main" id="{3A4EAB3C-E826-650B-861F-08A62BAC23DA}"/>
                  </a:ext>
                </a:extLst>
              </p:cNvPr>
              <p:cNvSpPr txBox="1">
                <a:spLocks noRot="1" noChangeAspect="1" noMove="1" noResize="1" noEditPoints="1" noAdjustHandles="1" noChangeArrowheads="1" noChangeShapeType="1" noTextEdit="1"/>
              </p:cNvSpPr>
              <p:nvPr/>
            </p:nvSpPr>
            <p:spPr>
              <a:xfrm>
                <a:off x="6833554" y="3854429"/>
                <a:ext cx="928203" cy="822854"/>
              </a:xfrm>
              <a:prstGeom prst="rect">
                <a:avLst/>
              </a:prstGeom>
              <a:blipFill>
                <a:blip r:embed="rId6"/>
                <a:stretch>
                  <a:fillRect t="-3030" b="-9091"/>
                </a:stretch>
              </a:blipFill>
            </p:spPr>
            <p:txBody>
              <a:bodyPr/>
              <a:lstStyle/>
              <a:p>
                <a:r>
                  <a:rPr lang="en-US">
                    <a:noFill/>
                  </a:rPr>
                  <a:t> </a:t>
                </a:r>
              </a:p>
            </p:txBody>
          </p:sp>
        </mc:Fallback>
      </mc:AlternateContent>
      <p:sp>
        <p:nvSpPr>
          <p:cNvPr id="63" name="Rectangle: Rounded Corners 139">
            <a:extLst>
              <a:ext uri="{FF2B5EF4-FFF2-40B4-BE49-F238E27FC236}">
                <a16:creationId xmlns:a16="http://schemas.microsoft.com/office/drawing/2014/main" id="{869306A7-27B8-33C7-BEF9-DB55D8BF5F24}"/>
              </a:ext>
            </a:extLst>
          </p:cNvPr>
          <p:cNvSpPr/>
          <p:nvPr/>
        </p:nvSpPr>
        <p:spPr>
          <a:xfrm>
            <a:off x="6728482" y="5645031"/>
            <a:ext cx="1101921" cy="3273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Arial" panose="020B0604020202020204" pitchFamily="34" charset="0"/>
                <a:cs typeface="Arial" panose="020B0604020202020204" pitchFamily="34" charset="0"/>
              </a:rPr>
              <a:t>Input Layer</a:t>
            </a:r>
          </a:p>
        </p:txBody>
      </p:sp>
      <p:sp>
        <p:nvSpPr>
          <p:cNvPr id="64" name="Rectangle: Rounded Corners 141">
            <a:extLst>
              <a:ext uri="{FF2B5EF4-FFF2-40B4-BE49-F238E27FC236}">
                <a16:creationId xmlns:a16="http://schemas.microsoft.com/office/drawing/2014/main" id="{809C2BC7-F79F-967E-B963-A2869D8FF669}"/>
              </a:ext>
            </a:extLst>
          </p:cNvPr>
          <p:cNvSpPr/>
          <p:nvPr/>
        </p:nvSpPr>
        <p:spPr>
          <a:xfrm>
            <a:off x="8044543" y="5648098"/>
            <a:ext cx="1101922" cy="35271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Arial" panose="020B0604020202020204" pitchFamily="34" charset="0"/>
                <a:cs typeface="Arial" panose="020B0604020202020204" pitchFamily="34" charset="0"/>
              </a:rPr>
              <a:t>Hidden Layer</a:t>
            </a:r>
          </a:p>
        </p:txBody>
      </p:sp>
      <p:sp>
        <p:nvSpPr>
          <p:cNvPr id="65" name="Rectangle: Rounded Corners 143">
            <a:extLst>
              <a:ext uri="{FF2B5EF4-FFF2-40B4-BE49-F238E27FC236}">
                <a16:creationId xmlns:a16="http://schemas.microsoft.com/office/drawing/2014/main" id="{7FA91487-F71B-FEA3-C32C-23A48217C91B}"/>
              </a:ext>
            </a:extLst>
          </p:cNvPr>
          <p:cNvSpPr/>
          <p:nvPr/>
        </p:nvSpPr>
        <p:spPr>
          <a:xfrm>
            <a:off x="9270188" y="5680574"/>
            <a:ext cx="1290848" cy="32730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2"/>
                </a:solidFill>
                <a:latin typeface="Arial" panose="020B0604020202020204" pitchFamily="34" charset="0"/>
                <a:cs typeface="Arial" panose="020B0604020202020204" pitchFamily="34" charset="0"/>
              </a:rPr>
              <a:t>Output Layer</a:t>
            </a:r>
          </a:p>
        </p:txBody>
      </p:sp>
      <p:sp>
        <p:nvSpPr>
          <p:cNvPr id="67" name="TextBox 66">
            <a:extLst>
              <a:ext uri="{FF2B5EF4-FFF2-40B4-BE49-F238E27FC236}">
                <a16:creationId xmlns:a16="http://schemas.microsoft.com/office/drawing/2014/main" id="{6FAAA63E-3996-50AA-E57A-7FA6EFCCE7A9}"/>
              </a:ext>
            </a:extLst>
          </p:cNvPr>
          <p:cNvSpPr txBox="1"/>
          <p:nvPr/>
        </p:nvSpPr>
        <p:spPr>
          <a:xfrm>
            <a:off x="2058452" y="3434287"/>
            <a:ext cx="4414995" cy="2585323"/>
          </a:xfrm>
          <a:prstGeom prst="rect">
            <a:avLst/>
          </a:prstGeom>
          <a:noFill/>
        </p:spPr>
        <p:txBody>
          <a:bodyPr wrap="square">
            <a:spAutoFit/>
          </a:bodyPr>
          <a:lstStyle/>
          <a:p>
            <a:r>
              <a:rPr lang="en-US" dirty="0">
                <a:solidFill>
                  <a:schemeClr val="bg1"/>
                </a:solidFill>
              </a:rPr>
              <a:t>Learning rate: 0.3</a:t>
            </a:r>
          </a:p>
          <a:p>
            <a:r>
              <a:rPr lang="en-US" dirty="0">
                <a:solidFill>
                  <a:schemeClr val="bg1"/>
                </a:solidFill>
              </a:rPr>
              <a:t>Minibatch size: 10</a:t>
            </a:r>
            <a:br>
              <a:rPr lang="en-US" dirty="0">
                <a:solidFill>
                  <a:schemeClr val="bg1"/>
                </a:solidFill>
              </a:rPr>
            </a:br>
            <a:br>
              <a:rPr lang="en-US" dirty="0">
                <a:solidFill>
                  <a:schemeClr val="bg1"/>
                </a:solidFill>
              </a:rPr>
            </a:br>
            <a:r>
              <a:rPr lang="en-US" dirty="0">
                <a:solidFill>
                  <a:schemeClr val="bg1"/>
                </a:solidFill>
              </a:rPr>
              <a:t>Nr Iterations: 500</a:t>
            </a:r>
          </a:p>
          <a:p>
            <a:endParaRPr lang="en-US" dirty="0">
              <a:solidFill>
                <a:schemeClr val="bg1"/>
              </a:solidFill>
            </a:endParaRPr>
          </a:p>
          <a:p>
            <a:endParaRPr lang="en-US" dirty="0">
              <a:solidFill>
                <a:schemeClr val="bg1"/>
              </a:solidFill>
            </a:endParaRPr>
          </a:p>
          <a:p>
            <a:r>
              <a:rPr lang="en-US" dirty="0">
                <a:solidFill>
                  <a:schemeClr val="bg1"/>
                </a:solidFill>
              </a:rPr>
              <a:t>We use a large nr of iterations to compensate for the small dataset size</a:t>
            </a:r>
          </a:p>
          <a:p>
            <a:endParaRPr lang="en-US" dirty="0"/>
          </a:p>
        </p:txBody>
      </p:sp>
    </p:spTree>
    <p:extLst>
      <p:ext uri="{BB962C8B-B14F-4D97-AF65-F5344CB8AC3E}">
        <p14:creationId xmlns:p14="http://schemas.microsoft.com/office/powerpoint/2010/main" val="265741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randombar(horizontal)">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par>
                          <p:cTn id="13" fill="hold">
                            <p:stCondLst>
                              <p:cond delay="500"/>
                            </p:stCondLst>
                            <p:childTnLst>
                              <p:par>
                                <p:cTn id="14" presetID="14" presetClass="entr" presetSubtype="10"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randombar(horizontal)">
                                      <p:cBhvr>
                                        <p:cTn id="16" dur="500"/>
                                        <p:tgtEl>
                                          <p:spTgt spid="35"/>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wipe(left)">
                                      <p:cBhvr>
                                        <p:cTn id="20" dur="500"/>
                                        <p:tgtEl>
                                          <p:spTgt spid="33"/>
                                        </p:tgtEl>
                                      </p:cBhvr>
                                    </p:animEffect>
                                  </p:childTnLst>
                                </p:cTn>
                              </p:par>
                            </p:childTnLst>
                          </p:cTn>
                        </p:par>
                        <p:par>
                          <p:cTn id="21" fill="hold">
                            <p:stCondLst>
                              <p:cond delay="1500"/>
                            </p:stCondLst>
                            <p:childTnLst>
                              <p:par>
                                <p:cTn id="22" presetID="14" presetClass="entr" presetSubtype="10" fill="hold" nodeType="after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randombar(horizontal)">
                                      <p:cBhvr>
                                        <p:cTn id="24" dur="500"/>
                                        <p:tgtEl>
                                          <p:spTgt spid="53"/>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63"/>
                                        </p:tgtEl>
                                        <p:attrNameLst>
                                          <p:attrName>style.visibility</p:attrName>
                                        </p:attrNameLst>
                                      </p:cBhvr>
                                      <p:to>
                                        <p:strVal val="visible"/>
                                      </p:to>
                                    </p:set>
                                    <p:anim calcmode="lin" valueType="num">
                                      <p:cBhvr additive="base">
                                        <p:cTn id="28" dur="500" fill="hold"/>
                                        <p:tgtEl>
                                          <p:spTgt spid="63"/>
                                        </p:tgtEl>
                                        <p:attrNameLst>
                                          <p:attrName>ppt_x</p:attrName>
                                        </p:attrNameLst>
                                      </p:cBhvr>
                                      <p:tavLst>
                                        <p:tav tm="0">
                                          <p:val>
                                            <p:strVal val="#ppt_x"/>
                                          </p:val>
                                        </p:tav>
                                        <p:tav tm="100000">
                                          <p:val>
                                            <p:strVal val="#ppt_x"/>
                                          </p:val>
                                        </p:tav>
                                      </p:tavLst>
                                    </p:anim>
                                    <p:anim calcmode="lin" valueType="num">
                                      <p:cBhvr additive="base">
                                        <p:cTn id="29" dur="500" fill="hold"/>
                                        <p:tgtEl>
                                          <p:spTgt spid="63"/>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ppt_x"/>
                                          </p:val>
                                        </p:tav>
                                        <p:tav tm="100000">
                                          <p:val>
                                            <p:strVal val="#ppt_x"/>
                                          </p:val>
                                        </p:tav>
                                      </p:tavLst>
                                    </p:anim>
                                    <p:anim calcmode="lin" valueType="num">
                                      <p:cBhvr additive="base">
                                        <p:cTn id="34" dur="500" fill="hold"/>
                                        <p:tgtEl>
                                          <p:spTgt spid="64"/>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14" presetClass="entr" presetSubtype="10" fill="hold" grpId="0" nodeType="after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randombar(horizontal)">
                                      <p:cBhvr>
                                        <p:cTn id="3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62" grpId="0"/>
      <p:bldP spid="63" grpId="0" animBg="1"/>
      <p:bldP spid="64" grpId="0" animBg="1"/>
      <p:bldP spid="6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endParaRPr lang="en-US"/>
          </a:p>
        </p:txBody>
      </p:sp>
      <p:sp>
        <p:nvSpPr>
          <p:cNvPr id="9" name="Content Placeholder 8"/>
          <p:cNvSpPr>
            <a:spLocks noGrp="1"/>
          </p:cNvSpPr>
          <p:nvPr>
            <p:ph sz="half" idx="1"/>
          </p:nvPr>
        </p:nvSpPr>
        <p:spPr/>
        <p:txBody>
          <a:bodyPr>
            <a:normAutofit/>
          </a:bodyPr>
          <a:lstStyle/>
          <a:p>
            <a:pPr marL="301752" lvl="1" indent="0">
              <a:buNone/>
            </a:pPr>
            <a:r>
              <a:rPr lang="en-US" b="1" dirty="0"/>
              <a:t>Cost of training data</a:t>
            </a:r>
          </a:p>
          <a:p>
            <a:pPr marL="301752" lvl="1" indent="0">
              <a:buNone/>
            </a:pPr>
            <a:endParaRPr lang="en-US" dirty="0"/>
          </a:p>
          <a:p>
            <a:pPr marL="301752" lvl="1" indent="0">
              <a:buNone/>
            </a:pPr>
            <a:r>
              <a:rPr lang="en-US" dirty="0"/>
              <a:t>The cost of the training data decreases as we have expected</a:t>
            </a:r>
          </a:p>
          <a:p>
            <a:pPr marL="301752" lvl="1" indent="0">
              <a:buNone/>
            </a:pPr>
            <a:endParaRPr lang="en-US" dirty="0"/>
          </a:p>
          <a:p>
            <a:pPr marL="301752" lvl="1" indent="0">
              <a:buNone/>
            </a:pPr>
            <a:r>
              <a:rPr lang="en-US" dirty="0"/>
              <a:t>At the end of the training cycle, the error is very small (0.005)</a:t>
            </a:r>
          </a:p>
          <a:p>
            <a:pPr lvl="1"/>
            <a:endParaRPr lang="en-US" dirty="0"/>
          </a:p>
        </p:txBody>
      </p:sp>
      <p:sp>
        <p:nvSpPr>
          <p:cNvPr id="2" name="Title 1"/>
          <p:cNvSpPr>
            <a:spLocks noGrp="1"/>
          </p:cNvSpPr>
          <p:nvPr>
            <p:ph type="title"/>
          </p:nvPr>
        </p:nvSpPr>
        <p:spPr/>
        <p:txBody>
          <a:bodyPr/>
          <a:lstStyle/>
          <a:p>
            <a:r>
              <a:rPr lang="en-US" dirty="0"/>
              <a:t>Overfitting</a:t>
            </a:r>
          </a:p>
        </p:txBody>
      </p:sp>
      <p:pic>
        <p:nvPicPr>
          <p:cNvPr id="4" name="Picture 3"/>
          <p:cNvPicPr>
            <a:picLocks noChangeAspect="1"/>
          </p:cNvPicPr>
          <p:nvPr/>
        </p:nvPicPr>
        <p:blipFill>
          <a:blip r:embed="rId2"/>
          <a:stretch>
            <a:fillRect/>
          </a:stretch>
        </p:blipFill>
        <p:spPr>
          <a:xfrm>
            <a:off x="6080387" y="1872148"/>
            <a:ext cx="5467350" cy="4276725"/>
          </a:xfrm>
          <a:prstGeom prst="rect">
            <a:avLst/>
          </a:prstGeom>
        </p:spPr>
      </p:pic>
    </p:spTree>
    <p:extLst>
      <p:ext uri="{BB962C8B-B14F-4D97-AF65-F5344CB8AC3E}">
        <p14:creationId xmlns:p14="http://schemas.microsoft.com/office/powerpoint/2010/main" val="166336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9" name="Google Shape;1479;p24"/>
          <p:cNvSpPr txBox="1">
            <a:spLocks noGrp="1"/>
          </p:cNvSpPr>
          <p:nvPr>
            <p:ph type="body" idx="1"/>
          </p:nvPr>
        </p:nvSpPr>
        <p:spPr>
          <a:xfrm>
            <a:off x="1522435" y="2819400"/>
            <a:ext cx="9774600" cy="3352800"/>
          </a:xfrm>
          <a:prstGeom prst="rect">
            <a:avLst/>
          </a:prstGeom>
          <a:noFill/>
          <a:ln>
            <a:noFill/>
          </a:ln>
        </p:spPr>
        <p:txBody>
          <a:bodyPr spcFirstLastPara="1" wrap="square" lIns="91425" tIns="45700" rIns="91425" bIns="45700" anchor="t" anchorCtr="0">
            <a:noAutofit/>
          </a:bodyPr>
          <a:lstStyle/>
          <a:p>
            <a:pPr marL="0" lvl="1" indent="457200" algn="l" rtl="0">
              <a:lnSpc>
                <a:spcPct val="90000"/>
              </a:lnSpc>
              <a:spcBef>
                <a:spcPts val="600"/>
              </a:spcBef>
              <a:spcAft>
                <a:spcPts val="0"/>
              </a:spcAft>
              <a:buSzPts val="2000"/>
              <a:buNone/>
            </a:pPr>
            <a:endParaRPr dirty="0"/>
          </a:p>
          <a:p>
            <a:pPr marL="0" lvl="1" indent="457200" algn="l" rtl="0">
              <a:lnSpc>
                <a:spcPct val="90000"/>
              </a:lnSpc>
              <a:spcBef>
                <a:spcPts val="600"/>
              </a:spcBef>
              <a:spcAft>
                <a:spcPts val="0"/>
              </a:spcAft>
              <a:buSzPts val="2000"/>
              <a:buNone/>
            </a:pPr>
            <a:endParaRPr b="1" dirty="0"/>
          </a:p>
          <a:p>
            <a:pPr marL="576072" lvl="1" indent="-147320" algn="l" rtl="0">
              <a:lnSpc>
                <a:spcPct val="90000"/>
              </a:lnSpc>
              <a:spcBef>
                <a:spcPts val="600"/>
              </a:spcBef>
              <a:spcAft>
                <a:spcPts val="0"/>
              </a:spcAft>
              <a:buSzPts val="2000"/>
              <a:buNone/>
            </a:pPr>
            <a:endParaRPr dirty="0"/>
          </a:p>
          <a:p>
            <a:pPr marL="576072" lvl="1" indent="-147320" algn="l" rtl="0">
              <a:lnSpc>
                <a:spcPct val="90000"/>
              </a:lnSpc>
              <a:spcBef>
                <a:spcPts val="600"/>
              </a:spcBef>
              <a:spcAft>
                <a:spcPts val="0"/>
              </a:spcAft>
              <a:buSzPts val="2000"/>
              <a:buNone/>
            </a:pPr>
            <a:endParaRPr dirty="0"/>
          </a:p>
        </p:txBody>
      </p:sp>
      <p:sp>
        <p:nvSpPr>
          <p:cNvPr id="1477" name="Google Shape;1477;p24"/>
          <p:cNvSpPr txBox="1">
            <a:spLocks noGrp="1"/>
          </p:cNvSpPr>
          <p:nvPr>
            <p:ph type="body" idx="2"/>
          </p:nvPr>
        </p:nvSpPr>
        <p:spPr>
          <a:xfrm>
            <a:off x="1500044" y="1542873"/>
            <a:ext cx="9677400" cy="83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920"/>
              <a:buNone/>
            </a:pPr>
            <a:r>
              <a:rPr lang="en-US" dirty="0"/>
              <a:t>Logistic :</a:t>
            </a:r>
            <a:endParaRPr dirty="0"/>
          </a:p>
        </p:txBody>
      </p:sp>
      <p:sp>
        <p:nvSpPr>
          <p:cNvPr id="1478" name="Google Shape;1478;p2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920"/>
              <a:buNone/>
            </a:pPr>
            <a:r>
              <a:rPr lang="en-US" dirty="0"/>
              <a:t>Activation Functions</a:t>
            </a:r>
          </a:p>
        </p:txBody>
      </p:sp>
      <mc:AlternateContent xmlns:mc="http://schemas.openxmlformats.org/markup-compatibility/2006" xmlns:a14="http://schemas.microsoft.com/office/drawing/2010/main">
        <mc:Choice Requires="a14">
          <p:sp>
            <p:nvSpPr>
              <p:cNvPr id="2" name="Google Shape;1452;p22">
                <a:extLst>
                  <a:ext uri="{FF2B5EF4-FFF2-40B4-BE49-F238E27FC236}">
                    <a16:creationId xmlns:a16="http://schemas.microsoft.com/office/drawing/2014/main" id="{A08309C6-6802-3549-2EFE-079B4985AAEC}"/>
                  </a:ext>
                </a:extLst>
              </p:cNvPr>
              <p:cNvSpPr txBox="1">
                <a:spLocks/>
              </p:cNvSpPr>
              <p:nvPr/>
            </p:nvSpPr>
            <p:spPr>
              <a:xfrm>
                <a:off x="1652466" y="2609673"/>
                <a:ext cx="5289637" cy="3352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90000"/>
                  </a:lnSpc>
                  <a:spcBef>
                    <a:spcPts val="1800"/>
                  </a:spcBef>
                  <a:spcAft>
                    <a:spcPts val="0"/>
                  </a:spcAft>
                  <a:buClr>
                    <a:schemeClr val="dk2"/>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600"/>
                  </a:spcBef>
                  <a:spcAft>
                    <a:spcPts val="0"/>
                  </a:spcAft>
                  <a:buClr>
                    <a:schemeClr val="dk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2"/>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6pPr>
                <a:lvl7pPr marL="3200400" marR="0" lvl="6"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8pPr>
                <a:lvl9pPr marL="4114800" marR="0" lvl="8"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9pPr>
              </a:lstStyle>
              <a:p>
                <a:pPr marL="101600" indent="0">
                  <a:spcBef>
                    <a:spcPts val="0"/>
                  </a:spcBef>
                  <a:buSzPts val="2000"/>
                  <a:buNone/>
                </a:pPr>
                <a:r>
                  <a:rPr lang="en-US" sz="1800" dirty="0"/>
                  <a:t>Disadvantages (cont.):</a:t>
                </a:r>
              </a:p>
              <a:p>
                <a:pPr marL="101600" indent="0">
                  <a:spcBef>
                    <a:spcPts val="0"/>
                  </a:spcBef>
                  <a:buSzPts val="2000"/>
                  <a:buNone/>
                </a:pPr>
                <a:endParaRPr lang="en-US" sz="1800" dirty="0"/>
              </a:p>
              <a:p>
                <a:pPr lvl="1">
                  <a:spcBef>
                    <a:spcPts val="0"/>
                  </a:spcBef>
                  <a:buFont typeface="Noto Sans Symbols"/>
                  <a:buChar char="●"/>
                </a:pPr>
                <a:r>
                  <a:rPr lang="en-US" sz="1800" dirty="0"/>
                  <a:t>The output is always positive:</a:t>
                </a:r>
              </a:p>
              <a:p>
                <a:pPr marL="558800" lvl="1" indent="0">
                  <a:spcBef>
                    <a:spcPts val="0"/>
                  </a:spcBef>
                  <a:buNone/>
                </a:pPr>
                <a:r>
                  <a:rPr lang="en-US" sz="1800" dirty="0"/>
                  <a:t>all the weights of a neuron will be modified based on the sign of the error (</a:t>
                </a:r>
                <a14:m>
                  <m:oMath xmlns:m="http://schemas.openxmlformats.org/officeDocument/2006/math">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𝛿</m:t>
                        </m:r>
                      </m:e>
                      <m:sub>
                        <m:r>
                          <a:rPr lang="en-US" sz="1800" b="0" i="1" smtClean="0">
                            <a:solidFill>
                              <a:schemeClr val="bg1"/>
                            </a:solidFill>
                            <a:latin typeface="Cambria Math" panose="02040503050406030204" pitchFamily="18" charset="0"/>
                          </a:rPr>
                          <m:t>𝑖</m:t>
                        </m:r>
                      </m:sub>
                      <m:sup>
                        <m:r>
                          <a:rPr lang="en-US" sz="1800" b="0" i="1" smtClean="0">
                            <a:solidFill>
                              <a:schemeClr val="bg1"/>
                            </a:solidFill>
                            <a:latin typeface="Cambria Math" panose="02040503050406030204" pitchFamily="18" charset="0"/>
                          </a:rPr>
                          <m:t>𝑙</m:t>
                        </m:r>
                      </m:sup>
                    </m:sSubSup>
                  </m:oMath>
                </a14:m>
                <a:r>
                  <a:rPr lang="en-US" sz="1800" dirty="0"/>
                  <a:t>). They either increase or decrease together</a:t>
                </a:r>
              </a:p>
              <a:p>
                <a:pPr marL="558800" lvl="1" indent="0">
                  <a:spcBef>
                    <a:spcPts val="0"/>
                  </a:spcBef>
                  <a:buNone/>
                </a:pPr>
                <a:endParaRPr lang="en-US" sz="1800" dirty="0"/>
              </a:p>
              <a:p>
                <a:pPr marL="558800" lvl="1" indent="0">
                  <a:spcBef>
                    <a:spcPts val="0"/>
                  </a:spcBef>
                  <a:buNone/>
                </a:pPr>
                <a:endParaRPr lang="en-US" sz="1800" dirty="0"/>
              </a:p>
              <a:p>
                <a:pPr lvl="1">
                  <a:spcBef>
                    <a:spcPts val="0"/>
                  </a:spcBef>
                  <a:buFont typeface="Noto Sans Symbols"/>
                  <a:buChar char="●"/>
                </a:pPr>
                <a:endParaRPr lang="en-US" sz="1800" dirty="0"/>
              </a:p>
              <a:p>
                <a:pPr marL="558800" lvl="1" indent="0">
                  <a:spcBef>
                    <a:spcPts val="0"/>
                  </a:spcBef>
                  <a:buNone/>
                </a:pPr>
                <a:endParaRPr lang="en-US" sz="1800" dirty="0"/>
              </a:p>
              <a:p>
                <a:pPr marL="558800" lvl="1" indent="0">
                  <a:spcBef>
                    <a:spcPts val="0"/>
                  </a:spcBef>
                  <a:buNone/>
                </a:pPr>
                <a:r>
                  <a:rPr lang="en-US" sz="1800" dirty="0"/>
                  <a:t>	</a:t>
                </a:r>
              </a:p>
              <a:p>
                <a:pPr marL="106680" indent="0">
                  <a:spcBef>
                    <a:spcPts val="0"/>
                  </a:spcBef>
                  <a:buNone/>
                </a:pPr>
                <a:endParaRPr lang="en-US" sz="1800" dirty="0"/>
              </a:p>
              <a:p>
                <a:pPr marL="106680" indent="0">
                  <a:spcBef>
                    <a:spcPts val="0"/>
                  </a:spcBef>
                  <a:buNone/>
                </a:pPr>
                <a:r>
                  <a:rPr lang="en-US" sz="1800" dirty="0"/>
                  <a:t>	</a:t>
                </a:r>
              </a:p>
            </p:txBody>
          </p:sp>
        </mc:Choice>
        <mc:Fallback xmlns="">
          <p:sp>
            <p:nvSpPr>
              <p:cNvPr id="2" name="Google Shape;1452;p22">
                <a:extLst>
                  <a:ext uri="{FF2B5EF4-FFF2-40B4-BE49-F238E27FC236}">
                    <a16:creationId xmlns:a16="http://schemas.microsoft.com/office/drawing/2014/main" id="{A08309C6-6802-3549-2EFE-079B4985AAEC}"/>
                  </a:ext>
                </a:extLst>
              </p:cNvPr>
              <p:cNvSpPr txBox="1">
                <a:spLocks noRot="1" noChangeAspect="1" noMove="1" noResize="1" noEditPoints="1" noAdjustHandles="1" noChangeArrowheads="1" noChangeShapeType="1" noTextEdit="1"/>
              </p:cNvSpPr>
              <p:nvPr/>
            </p:nvSpPr>
            <p:spPr>
              <a:xfrm>
                <a:off x="1652466" y="2609673"/>
                <a:ext cx="5289637" cy="3352800"/>
              </a:xfrm>
              <a:prstGeom prst="rect">
                <a:avLst/>
              </a:prstGeom>
              <a:blipFill>
                <a:blip r:embed="rId3"/>
                <a:stretch>
                  <a:fillRect t="-1887"/>
                </a:stretch>
              </a:blipFill>
              <a:ln>
                <a:noFill/>
              </a:ln>
            </p:spPr>
            <p:txBody>
              <a:bodyPr/>
              <a:lstStyle/>
              <a:p>
                <a:r>
                  <a:rPr lang="en-US">
                    <a:noFill/>
                  </a:rPr>
                  <a:t> </a:t>
                </a:r>
              </a:p>
            </p:txBody>
          </p:sp>
        </mc:Fallback>
      </mc:AlternateContent>
      <p:cxnSp>
        <p:nvCxnSpPr>
          <p:cNvPr id="5" name="Google Shape;1429;p17">
            <a:extLst>
              <a:ext uri="{FF2B5EF4-FFF2-40B4-BE49-F238E27FC236}">
                <a16:creationId xmlns:a16="http://schemas.microsoft.com/office/drawing/2014/main" id="{D7FF8628-0AFA-C115-B9C5-ABE463BAB14E}"/>
              </a:ext>
            </a:extLst>
          </p:cNvPr>
          <p:cNvCxnSpPr/>
          <p:nvPr/>
        </p:nvCxnSpPr>
        <p:spPr>
          <a:xfrm>
            <a:off x="7382934" y="4078206"/>
            <a:ext cx="4066500" cy="0"/>
          </a:xfrm>
          <a:prstGeom prst="straightConnector1">
            <a:avLst/>
          </a:prstGeom>
          <a:noFill/>
          <a:ln w="25400" cap="flat" cmpd="sng">
            <a:solidFill>
              <a:schemeClr val="dk1"/>
            </a:solidFill>
            <a:prstDash val="solid"/>
            <a:miter lim="800000"/>
            <a:headEnd type="none" w="sm" len="sm"/>
            <a:tailEnd type="triangle" w="med" len="med"/>
          </a:ln>
        </p:spPr>
      </p:cxnSp>
      <p:cxnSp>
        <p:nvCxnSpPr>
          <p:cNvPr id="6" name="Google Shape;1431;p17">
            <a:extLst>
              <a:ext uri="{FF2B5EF4-FFF2-40B4-BE49-F238E27FC236}">
                <a16:creationId xmlns:a16="http://schemas.microsoft.com/office/drawing/2014/main" id="{31900291-4DD3-2D8B-D788-402D7A910014}"/>
              </a:ext>
            </a:extLst>
          </p:cNvPr>
          <p:cNvCxnSpPr/>
          <p:nvPr/>
        </p:nvCxnSpPr>
        <p:spPr>
          <a:xfrm rot="10800000">
            <a:off x="9138012" y="2564964"/>
            <a:ext cx="0" cy="2782200"/>
          </a:xfrm>
          <a:prstGeom prst="straightConnector1">
            <a:avLst/>
          </a:prstGeom>
          <a:noFill/>
          <a:ln w="25400" cap="flat" cmpd="sng">
            <a:solidFill>
              <a:schemeClr val="dk1"/>
            </a:solidFill>
            <a:prstDash val="solid"/>
            <a:miter lim="800000"/>
            <a:headEnd type="none" w="sm" len="sm"/>
            <a:tailEnd type="triangle" w="med" len="med"/>
          </a:ln>
        </p:spPr>
      </p:cxnSp>
      <p:cxnSp>
        <p:nvCxnSpPr>
          <p:cNvPr id="7" name="Google Shape;1432;p17">
            <a:extLst>
              <a:ext uri="{FF2B5EF4-FFF2-40B4-BE49-F238E27FC236}">
                <a16:creationId xmlns:a16="http://schemas.microsoft.com/office/drawing/2014/main" id="{08B141EC-0391-06E2-AAFB-1CF5B199A692}"/>
              </a:ext>
            </a:extLst>
          </p:cNvPr>
          <p:cNvCxnSpPr/>
          <p:nvPr/>
        </p:nvCxnSpPr>
        <p:spPr>
          <a:xfrm rot="10800000" flipH="1">
            <a:off x="9138012" y="2971800"/>
            <a:ext cx="702300" cy="1106400"/>
          </a:xfrm>
          <a:prstGeom prst="straightConnector1">
            <a:avLst/>
          </a:prstGeom>
          <a:noFill/>
          <a:ln w="9525" cap="flat" cmpd="sng">
            <a:solidFill>
              <a:srgbClr val="FF0000"/>
            </a:solidFill>
            <a:prstDash val="solid"/>
            <a:round/>
            <a:headEnd type="none" w="med" len="med"/>
            <a:tailEnd type="triangle" w="med" len="med"/>
          </a:ln>
        </p:spPr>
      </p:cxnSp>
      <p:cxnSp>
        <p:nvCxnSpPr>
          <p:cNvPr id="8" name="Google Shape;1433;p17">
            <a:extLst>
              <a:ext uri="{FF2B5EF4-FFF2-40B4-BE49-F238E27FC236}">
                <a16:creationId xmlns:a16="http://schemas.microsoft.com/office/drawing/2014/main" id="{3962D521-AC04-42E4-035D-8222C3B77711}"/>
              </a:ext>
            </a:extLst>
          </p:cNvPr>
          <p:cNvCxnSpPr/>
          <p:nvPr/>
        </p:nvCxnSpPr>
        <p:spPr>
          <a:xfrm flipH="1">
            <a:off x="8889612" y="4078200"/>
            <a:ext cx="248400" cy="1230000"/>
          </a:xfrm>
          <a:prstGeom prst="straightConnector1">
            <a:avLst/>
          </a:prstGeom>
          <a:noFill/>
          <a:ln w="9525" cap="flat" cmpd="sng">
            <a:solidFill>
              <a:srgbClr val="FF0000"/>
            </a:solidFill>
            <a:prstDash val="solid"/>
            <a:round/>
            <a:headEnd type="none" w="med" len="med"/>
            <a:tailEnd type="triangle" w="med" len="med"/>
          </a:ln>
        </p:spPr>
      </p:cxnSp>
      <p:sp>
        <p:nvSpPr>
          <p:cNvPr id="9" name="TextBox 8">
            <a:extLst>
              <a:ext uri="{FF2B5EF4-FFF2-40B4-BE49-F238E27FC236}">
                <a16:creationId xmlns:a16="http://schemas.microsoft.com/office/drawing/2014/main" id="{6EA56A35-5FE3-B840-5587-7286FC83895B}"/>
              </a:ext>
            </a:extLst>
          </p:cNvPr>
          <p:cNvSpPr txBox="1"/>
          <p:nvPr/>
        </p:nvSpPr>
        <p:spPr>
          <a:xfrm>
            <a:off x="7417430" y="3091190"/>
            <a:ext cx="1348446" cy="523220"/>
          </a:xfrm>
          <a:prstGeom prst="rect">
            <a:avLst/>
          </a:prstGeom>
          <a:noFill/>
        </p:spPr>
        <p:txBody>
          <a:bodyPr wrap="none" rtlCol="0">
            <a:spAutoFit/>
          </a:bodyPr>
          <a:lstStyle/>
          <a:p>
            <a:r>
              <a:rPr lang="en-US" dirty="0"/>
              <a:t>No gradient in </a:t>
            </a:r>
          </a:p>
          <a:p>
            <a:r>
              <a:rPr lang="en-US" dirty="0"/>
              <a:t>this quadrant</a:t>
            </a:r>
          </a:p>
        </p:txBody>
      </p:sp>
      <p:sp>
        <p:nvSpPr>
          <p:cNvPr id="10" name="TextBox 9">
            <a:extLst>
              <a:ext uri="{FF2B5EF4-FFF2-40B4-BE49-F238E27FC236}">
                <a16:creationId xmlns:a16="http://schemas.microsoft.com/office/drawing/2014/main" id="{2826FBEC-C707-748A-69E4-99C481D74E5C}"/>
              </a:ext>
            </a:extLst>
          </p:cNvPr>
          <p:cNvSpPr txBox="1"/>
          <p:nvPr/>
        </p:nvSpPr>
        <p:spPr>
          <a:xfrm>
            <a:off x="9416184" y="4348523"/>
            <a:ext cx="1348446" cy="523220"/>
          </a:xfrm>
          <a:prstGeom prst="rect">
            <a:avLst/>
          </a:prstGeom>
          <a:noFill/>
        </p:spPr>
        <p:txBody>
          <a:bodyPr wrap="none" rtlCol="0">
            <a:spAutoFit/>
          </a:bodyPr>
          <a:lstStyle/>
          <a:p>
            <a:r>
              <a:rPr lang="en-US" dirty="0"/>
              <a:t>No gradient in </a:t>
            </a:r>
          </a:p>
          <a:p>
            <a:r>
              <a:rPr lang="en-US" dirty="0"/>
              <a:t>this quadrant</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65EACF6-E92D-B5D8-9AE6-54147F6AE1C6}"/>
                  </a:ext>
                </a:extLst>
              </p:cNvPr>
              <p:cNvSpPr/>
              <p:nvPr/>
            </p:nvSpPr>
            <p:spPr>
              <a:xfrm>
                <a:off x="2284412" y="4958200"/>
                <a:ext cx="1909432" cy="700000"/>
              </a:xfrm>
              <a:prstGeom prst="rect">
                <a:avLst/>
              </a:prstGeom>
              <a:ln>
                <a:solidFill>
                  <a:schemeClr val="bg1"/>
                </a:solidFill>
              </a:ln>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num>
                        <m:den>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den>
                      </m:f>
                      <m:r>
                        <a:rPr lang="en-US" i="1">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𝛿</m:t>
                          </m:r>
                        </m:e>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oMath>
                  </m:oMathPara>
                </a14:m>
                <a:endParaRPr lang="en-US" dirty="0">
                  <a:solidFill>
                    <a:schemeClr val="bg1"/>
                  </a:solidFill>
                </a:endParaRPr>
              </a:p>
            </p:txBody>
          </p:sp>
        </mc:Choice>
        <mc:Fallback xmlns="">
          <p:sp>
            <p:nvSpPr>
              <p:cNvPr id="3" name="Rectangle 2">
                <a:extLst>
                  <a:ext uri="{FF2B5EF4-FFF2-40B4-BE49-F238E27FC236}">
                    <a16:creationId xmlns:a16="http://schemas.microsoft.com/office/drawing/2014/main" id="{165EACF6-E92D-B5D8-9AE6-54147F6AE1C6}"/>
                  </a:ext>
                </a:extLst>
              </p:cNvPr>
              <p:cNvSpPr>
                <a:spLocks noRot="1" noChangeAspect="1" noMove="1" noResize="1" noEditPoints="1" noAdjustHandles="1" noChangeArrowheads="1" noChangeShapeType="1" noTextEdit="1"/>
              </p:cNvSpPr>
              <p:nvPr/>
            </p:nvSpPr>
            <p:spPr>
              <a:xfrm>
                <a:off x="2284412" y="4958200"/>
                <a:ext cx="1909432" cy="700000"/>
              </a:xfrm>
              <a:prstGeom prst="rect">
                <a:avLst/>
              </a:prstGeom>
              <a:blipFill>
                <a:blip r:embed="rId4"/>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37694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endParaRPr lang="en-US"/>
          </a:p>
        </p:txBody>
      </p:sp>
      <p:sp>
        <p:nvSpPr>
          <p:cNvPr id="9" name="Content Placeholder 8"/>
          <p:cNvSpPr>
            <a:spLocks noGrp="1"/>
          </p:cNvSpPr>
          <p:nvPr>
            <p:ph sz="half" idx="1"/>
          </p:nvPr>
        </p:nvSpPr>
        <p:spPr/>
        <p:txBody>
          <a:bodyPr>
            <a:normAutofit/>
          </a:bodyPr>
          <a:lstStyle/>
          <a:p>
            <a:pPr marL="301752" lvl="1" indent="0">
              <a:buNone/>
            </a:pPr>
            <a:r>
              <a:rPr lang="en-US" b="1" dirty="0"/>
              <a:t>Accuracy on testing data</a:t>
            </a:r>
          </a:p>
          <a:p>
            <a:pPr marL="301752" lvl="1" indent="0">
              <a:buNone/>
            </a:pPr>
            <a:endParaRPr lang="en-US" dirty="0"/>
          </a:p>
          <a:p>
            <a:pPr marL="301752" lvl="1" indent="0">
              <a:buNone/>
            </a:pPr>
            <a:r>
              <a:rPr lang="en-US" dirty="0"/>
              <a:t>As it can be seen in the graph, the best accuracy is achieved at about iteration 270. After that it just fluctuates around the same point</a:t>
            </a:r>
          </a:p>
          <a:p>
            <a:pPr marL="301752" lvl="1" indent="0">
              <a:buNone/>
            </a:pPr>
            <a:endParaRPr lang="en-US" dirty="0"/>
          </a:p>
          <a:p>
            <a:pPr marL="301752" lvl="1" indent="0">
              <a:buNone/>
            </a:pPr>
            <a:r>
              <a:rPr lang="en-US" dirty="0"/>
              <a:t>Beyond that point, the network is overtraining or overfitting</a:t>
            </a:r>
          </a:p>
          <a:p>
            <a:pPr marL="301752" lvl="1" indent="0">
              <a:buNone/>
            </a:pPr>
            <a:endParaRPr lang="en-US" dirty="0"/>
          </a:p>
          <a:p>
            <a:pPr marL="301752" lvl="1" indent="0">
              <a:buNone/>
            </a:pPr>
            <a:r>
              <a:rPr lang="en-US" dirty="0"/>
              <a:t>We should have stopped at iteration 270</a:t>
            </a:r>
          </a:p>
        </p:txBody>
      </p:sp>
      <p:sp>
        <p:nvSpPr>
          <p:cNvPr id="2" name="Title 1"/>
          <p:cNvSpPr>
            <a:spLocks noGrp="1"/>
          </p:cNvSpPr>
          <p:nvPr>
            <p:ph type="title"/>
          </p:nvPr>
        </p:nvSpPr>
        <p:spPr/>
        <p:txBody>
          <a:bodyPr/>
          <a:lstStyle/>
          <a:p>
            <a:r>
              <a:rPr lang="en-US" dirty="0"/>
              <a:t>Overfitting</a:t>
            </a:r>
          </a:p>
        </p:txBody>
      </p:sp>
      <p:pic>
        <p:nvPicPr>
          <p:cNvPr id="6" name="Picture 5"/>
          <p:cNvPicPr>
            <a:picLocks noChangeAspect="1"/>
          </p:cNvPicPr>
          <p:nvPr/>
        </p:nvPicPr>
        <p:blipFill>
          <a:blip r:embed="rId2"/>
          <a:stretch>
            <a:fillRect/>
          </a:stretch>
        </p:blipFill>
        <p:spPr>
          <a:xfrm>
            <a:off x="6125482" y="1932992"/>
            <a:ext cx="5219700" cy="4171950"/>
          </a:xfrm>
          <a:prstGeom prst="rect">
            <a:avLst/>
          </a:prstGeom>
        </p:spPr>
      </p:pic>
    </p:spTree>
    <p:extLst>
      <p:ext uri="{BB962C8B-B14F-4D97-AF65-F5344CB8AC3E}">
        <p14:creationId xmlns:p14="http://schemas.microsoft.com/office/powerpoint/2010/main" val="3967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endParaRPr lang="en-US"/>
          </a:p>
        </p:txBody>
      </p:sp>
      <p:sp>
        <p:nvSpPr>
          <p:cNvPr id="9" name="Content Placeholder 8"/>
          <p:cNvSpPr>
            <a:spLocks noGrp="1"/>
          </p:cNvSpPr>
          <p:nvPr>
            <p:ph sz="half" idx="1"/>
          </p:nvPr>
        </p:nvSpPr>
        <p:spPr/>
        <p:txBody>
          <a:bodyPr>
            <a:normAutofit/>
          </a:bodyPr>
          <a:lstStyle/>
          <a:p>
            <a:pPr marL="301752" lvl="1" indent="0">
              <a:buNone/>
            </a:pPr>
            <a:r>
              <a:rPr lang="en-US" b="1" dirty="0"/>
              <a:t>Accuracy on training data</a:t>
            </a:r>
          </a:p>
          <a:p>
            <a:pPr marL="301752" lvl="1" indent="0">
              <a:buNone/>
            </a:pPr>
            <a:endParaRPr lang="en-US" dirty="0"/>
          </a:p>
          <a:p>
            <a:pPr marL="301752" lvl="1" indent="0">
              <a:buNone/>
            </a:pPr>
            <a:r>
              <a:rPr lang="en-US" dirty="0"/>
              <a:t>And if we check the accuracy on the training data, from about iteration 42 is 1000 (100%).</a:t>
            </a:r>
          </a:p>
          <a:p>
            <a:pPr marL="301752" lvl="1" indent="0">
              <a:buNone/>
            </a:pPr>
            <a:endParaRPr lang="en-US" dirty="0"/>
          </a:p>
          <a:p>
            <a:pPr marL="301752" lvl="1" indent="0">
              <a:buNone/>
            </a:pPr>
            <a:r>
              <a:rPr lang="en-US" dirty="0"/>
              <a:t>That means we should have correctly identify all the numbers</a:t>
            </a:r>
          </a:p>
        </p:txBody>
      </p:sp>
      <p:sp>
        <p:nvSpPr>
          <p:cNvPr id="2" name="Title 1"/>
          <p:cNvSpPr>
            <a:spLocks noGrp="1"/>
          </p:cNvSpPr>
          <p:nvPr>
            <p:ph type="title"/>
          </p:nvPr>
        </p:nvSpPr>
        <p:spPr/>
        <p:txBody>
          <a:bodyPr/>
          <a:lstStyle/>
          <a:p>
            <a:r>
              <a:rPr lang="en-US" dirty="0"/>
              <a:t>Overfitting</a:t>
            </a:r>
          </a:p>
        </p:txBody>
      </p:sp>
      <p:pic>
        <p:nvPicPr>
          <p:cNvPr id="6" name="Picture 5"/>
          <p:cNvPicPr>
            <a:picLocks noChangeAspect="1"/>
          </p:cNvPicPr>
          <p:nvPr/>
        </p:nvPicPr>
        <p:blipFill>
          <a:blip r:embed="rId2"/>
          <a:stretch>
            <a:fillRect/>
          </a:stretch>
        </p:blipFill>
        <p:spPr>
          <a:xfrm>
            <a:off x="6018212" y="1883229"/>
            <a:ext cx="5410200" cy="4191000"/>
          </a:xfrm>
          <a:prstGeom prst="rect">
            <a:avLst/>
          </a:prstGeom>
        </p:spPr>
      </p:pic>
    </p:spTree>
    <p:extLst>
      <p:ext uri="{BB962C8B-B14F-4D97-AF65-F5344CB8AC3E}">
        <p14:creationId xmlns:p14="http://schemas.microsoft.com/office/powerpoint/2010/main" val="420386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normAutofit lnSpcReduction="10000"/>
          </a:bodyPr>
          <a:lstStyle/>
          <a:p>
            <a:endParaRPr lang="en-US"/>
          </a:p>
        </p:txBody>
      </p:sp>
      <p:sp>
        <p:nvSpPr>
          <p:cNvPr id="9" name="Content Placeholder 8"/>
          <p:cNvSpPr>
            <a:spLocks noGrp="1"/>
          </p:cNvSpPr>
          <p:nvPr>
            <p:ph sz="half" idx="1"/>
          </p:nvPr>
        </p:nvSpPr>
        <p:spPr/>
        <p:txBody>
          <a:bodyPr>
            <a:normAutofit lnSpcReduction="10000"/>
          </a:bodyPr>
          <a:lstStyle/>
          <a:p>
            <a:pPr marL="301752" lvl="1" indent="0">
              <a:buNone/>
            </a:pPr>
            <a:r>
              <a:rPr lang="en-US" b="1" dirty="0"/>
              <a:t>Cost of testing data</a:t>
            </a:r>
          </a:p>
          <a:p>
            <a:pPr marL="301752" lvl="1" indent="0">
              <a:buNone/>
            </a:pPr>
            <a:endParaRPr lang="en-US" dirty="0"/>
          </a:p>
          <a:p>
            <a:pPr marL="301752" lvl="1" indent="0">
              <a:buNone/>
            </a:pPr>
            <a:r>
              <a:rPr lang="en-US" dirty="0"/>
              <a:t>The cost of the testing data decreases until around iteration 20, after which it starts increasing</a:t>
            </a:r>
          </a:p>
          <a:p>
            <a:pPr marL="301752" lvl="1" indent="0">
              <a:buNone/>
            </a:pPr>
            <a:endParaRPr lang="en-US" dirty="0"/>
          </a:p>
          <a:p>
            <a:pPr marL="301752" lvl="1" indent="0">
              <a:buNone/>
            </a:pPr>
            <a:r>
              <a:rPr lang="en-US" dirty="0"/>
              <a:t>This shouldn’t have happened if the model correctly approximated the data. </a:t>
            </a:r>
          </a:p>
          <a:p>
            <a:pPr marL="301752" lvl="1" indent="0">
              <a:buNone/>
            </a:pPr>
            <a:endParaRPr lang="en-US" dirty="0"/>
          </a:p>
          <a:p>
            <a:pPr marL="301752" lvl="1" indent="0">
              <a:buNone/>
            </a:pPr>
            <a:r>
              <a:rPr lang="en-US" dirty="0"/>
              <a:t>There should have been a continuous decrease in testing cost</a:t>
            </a:r>
          </a:p>
          <a:p>
            <a:pPr marL="301752" lvl="1" indent="0">
              <a:buNone/>
            </a:pPr>
            <a:endParaRPr lang="en-US" dirty="0"/>
          </a:p>
        </p:txBody>
      </p:sp>
      <p:sp>
        <p:nvSpPr>
          <p:cNvPr id="2" name="Title 1"/>
          <p:cNvSpPr>
            <a:spLocks noGrp="1"/>
          </p:cNvSpPr>
          <p:nvPr>
            <p:ph type="title"/>
          </p:nvPr>
        </p:nvSpPr>
        <p:spPr/>
        <p:txBody>
          <a:bodyPr/>
          <a:lstStyle/>
          <a:p>
            <a:r>
              <a:rPr lang="en-US" dirty="0"/>
              <a:t>Overfitting</a:t>
            </a:r>
          </a:p>
        </p:txBody>
      </p:sp>
      <p:pic>
        <p:nvPicPr>
          <p:cNvPr id="3" name="Picture 2"/>
          <p:cNvPicPr>
            <a:picLocks noChangeAspect="1"/>
          </p:cNvPicPr>
          <p:nvPr/>
        </p:nvPicPr>
        <p:blipFill>
          <a:blip r:embed="rId2"/>
          <a:stretch>
            <a:fillRect/>
          </a:stretch>
        </p:blipFill>
        <p:spPr>
          <a:xfrm>
            <a:off x="6094413" y="1943100"/>
            <a:ext cx="5295900" cy="4191000"/>
          </a:xfrm>
          <a:prstGeom prst="rect">
            <a:avLst/>
          </a:prstGeom>
        </p:spPr>
      </p:pic>
    </p:spTree>
    <p:extLst>
      <p:ext uri="{BB962C8B-B14F-4D97-AF65-F5344CB8AC3E}">
        <p14:creationId xmlns:p14="http://schemas.microsoft.com/office/powerpoint/2010/main" val="49942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9" name="Content Placeholder 8"/>
          <p:cNvSpPr>
            <a:spLocks noGrp="1"/>
          </p:cNvSpPr>
          <p:nvPr>
            <p:ph sz="half" idx="2"/>
          </p:nvPr>
        </p:nvSpPr>
        <p:spPr>
          <a:xfrm>
            <a:off x="1473298" y="1762863"/>
            <a:ext cx="10107514" cy="4485537"/>
          </a:xfrm>
        </p:spPr>
        <p:txBody>
          <a:bodyPr>
            <a:normAutofit/>
          </a:bodyPr>
          <a:lstStyle/>
          <a:p>
            <a:pPr lvl="1"/>
            <a:r>
              <a:rPr lang="en-US" dirty="0"/>
              <a:t>This clearly shows that the ANN learns particularities of the data and does not generalize. </a:t>
            </a:r>
          </a:p>
          <a:p>
            <a:pPr lvl="1"/>
            <a:endParaRPr lang="en-US" dirty="0"/>
          </a:p>
          <a:p>
            <a:pPr lvl="1"/>
            <a:r>
              <a:rPr lang="en-US" dirty="0"/>
              <a:t>The main reason for why this happens is that the training data is to small compared to the size of the network.</a:t>
            </a:r>
          </a:p>
          <a:p>
            <a:pPr lvl="1"/>
            <a:endParaRPr lang="en-US" dirty="0"/>
          </a:p>
          <a:p>
            <a:pPr lvl="1"/>
            <a:r>
              <a:rPr lang="en-US" dirty="0"/>
              <a:t>Our network has: 784*36 + 36*10 weights and 36+10 biases. That means it has 28584 parameters that it can use in order to model 1000 elements.</a:t>
            </a:r>
          </a:p>
          <a:p>
            <a:pPr lvl="1"/>
            <a:endParaRPr lang="en-US" dirty="0"/>
          </a:p>
          <a:p>
            <a:pPr lvl="1"/>
            <a:r>
              <a:rPr lang="en-US" dirty="0"/>
              <a:t>How does the same network behave on the larger dataset (50000)</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5228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p:txBody>
          <a:bodyPr/>
          <a:lstStyle/>
          <a:p>
            <a:endParaRPr lang="en-US"/>
          </a:p>
        </p:txBody>
      </p:sp>
      <p:sp>
        <p:nvSpPr>
          <p:cNvPr id="9" name="Content Placeholder 8"/>
          <p:cNvSpPr>
            <a:spLocks noGrp="1"/>
          </p:cNvSpPr>
          <p:nvPr>
            <p:ph sz="half" idx="1"/>
          </p:nvPr>
        </p:nvSpPr>
        <p:spPr/>
        <p:txBody>
          <a:bodyPr>
            <a:normAutofit/>
          </a:bodyPr>
          <a:lstStyle/>
          <a:p>
            <a:pPr marL="301752" lvl="1" indent="0">
              <a:buNone/>
            </a:pPr>
            <a:r>
              <a:rPr lang="en-US" b="1" dirty="0"/>
              <a:t>Accuracy on test data vs training data</a:t>
            </a:r>
          </a:p>
          <a:p>
            <a:pPr marL="301752" lvl="1" indent="0">
              <a:buNone/>
            </a:pPr>
            <a:endParaRPr lang="en-US" dirty="0"/>
          </a:p>
          <a:p>
            <a:pPr marL="301752" lvl="1" indent="0">
              <a:buNone/>
            </a:pPr>
            <a:r>
              <a:rPr lang="en-US" dirty="0"/>
              <a:t>Overfitting still happens here, but to lower degree.</a:t>
            </a:r>
          </a:p>
          <a:p>
            <a:pPr marL="301752" lvl="1" indent="0">
              <a:buNone/>
            </a:pPr>
            <a:endParaRPr lang="en-US" dirty="0"/>
          </a:p>
          <a:p>
            <a:pPr marL="301752" lvl="1" indent="0">
              <a:buNone/>
            </a:pPr>
            <a:r>
              <a:rPr lang="en-US" dirty="0"/>
              <a:t>Beyond iteration 15, the network isn’t learning anymore. </a:t>
            </a:r>
          </a:p>
          <a:p>
            <a:pPr marL="301752" lvl="1" indent="0">
              <a:buNone/>
            </a:pPr>
            <a:endParaRPr lang="en-US" dirty="0"/>
          </a:p>
          <a:p>
            <a:pPr marL="301752" lvl="1" indent="0">
              <a:buNone/>
            </a:pPr>
            <a:r>
              <a:rPr lang="en-US" dirty="0"/>
              <a:t>However, the difference between the two accuracies is not that much. Only 2.42 % vs 18%</a:t>
            </a:r>
          </a:p>
        </p:txBody>
      </p:sp>
      <p:sp>
        <p:nvSpPr>
          <p:cNvPr id="2" name="Title 1"/>
          <p:cNvSpPr>
            <a:spLocks noGrp="1"/>
          </p:cNvSpPr>
          <p:nvPr>
            <p:ph type="title"/>
          </p:nvPr>
        </p:nvSpPr>
        <p:spPr/>
        <p:txBody>
          <a:bodyPr/>
          <a:lstStyle/>
          <a:p>
            <a:r>
              <a:rPr lang="en-US" dirty="0"/>
              <a:t>Overfitting</a:t>
            </a:r>
          </a:p>
        </p:txBody>
      </p:sp>
      <p:pic>
        <p:nvPicPr>
          <p:cNvPr id="6" name="Picture 5"/>
          <p:cNvPicPr>
            <a:picLocks noChangeAspect="1"/>
          </p:cNvPicPr>
          <p:nvPr/>
        </p:nvPicPr>
        <p:blipFill>
          <a:blip r:embed="rId2"/>
          <a:stretch>
            <a:fillRect/>
          </a:stretch>
        </p:blipFill>
        <p:spPr>
          <a:xfrm>
            <a:off x="6212570" y="1891004"/>
            <a:ext cx="5276850" cy="4267200"/>
          </a:xfrm>
          <a:prstGeom prst="rect">
            <a:avLst/>
          </a:prstGeom>
        </p:spPr>
      </p:pic>
    </p:spTree>
    <p:extLst>
      <p:ext uri="{BB962C8B-B14F-4D97-AF65-F5344CB8AC3E}">
        <p14:creationId xmlns:p14="http://schemas.microsoft.com/office/powerpoint/2010/main" val="304525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p:txBody>
          <a:bodyPr/>
          <a:lstStyle/>
          <a:p>
            <a:endParaRPr lang="en-US"/>
          </a:p>
        </p:txBody>
      </p:sp>
      <p:sp>
        <p:nvSpPr>
          <p:cNvPr id="7" name="Title 6"/>
          <p:cNvSpPr>
            <a:spLocks noGrp="1"/>
          </p:cNvSpPr>
          <p:nvPr>
            <p:ph type="title"/>
          </p:nvPr>
        </p:nvSpPr>
        <p:spPr/>
        <p:txBody>
          <a:bodyPr/>
          <a:lstStyle/>
          <a:p>
            <a:r>
              <a:rPr lang="en-US" dirty="0"/>
              <a:t>Solutions for Overfitting	</a:t>
            </a:r>
          </a:p>
        </p:txBody>
      </p:sp>
    </p:spTree>
    <p:extLst>
      <p:ext uri="{BB962C8B-B14F-4D97-AF65-F5344CB8AC3E}">
        <p14:creationId xmlns:p14="http://schemas.microsoft.com/office/powerpoint/2010/main" val="306800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for Overfitting	</a:t>
            </a:r>
          </a:p>
        </p:txBody>
      </p:sp>
      <p:sp>
        <p:nvSpPr>
          <p:cNvPr id="9" name="Content Placeholder 8"/>
          <p:cNvSpPr>
            <a:spLocks noGrp="1"/>
          </p:cNvSpPr>
          <p:nvPr>
            <p:ph sz="half" idx="2"/>
          </p:nvPr>
        </p:nvSpPr>
        <p:spPr>
          <a:xfrm>
            <a:off x="1473298" y="1762863"/>
            <a:ext cx="10107514" cy="4485537"/>
          </a:xfrm>
        </p:spPr>
        <p:txBody>
          <a:bodyPr>
            <a:normAutofit/>
          </a:bodyPr>
          <a:lstStyle/>
          <a:p>
            <a:pPr lvl="1"/>
            <a:r>
              <a:rPr lang="en-US" dirty="0"/>
              <a:t>A good way to detect that you are not overtraining is to compare the accuracy on training data and accuracy on test data. These should be close with the accuracy on training being slightly higher</a:t>
            </a:r>
          </a:p>
          <a:p>
            <a:pPr marL="301752" lvl="1" indent="0">
              <a:buNone/>
            </a:pPr>
            <a:endParaRPr lang="en-US" dirty="0"/>
          </a:p>
          <a:p>
            <a:pPr lvl="1"/>
            <a:r>
              <a:rPr lang="en-US" dirty="0"/>
              <a:t>So, increasing the training data does help to solve overfitting. With very large datasets, it becomes very difficult for a neural network to overfit.</a:t>
            </a:r>
          </a:p>
          <a:p>
            <a:pPr lvl="1"/>
            <a:endParaRPr lang="en-US" dirty="0"/>
          </a:p>
          <a:p>
            <a:pPr lvl="1"/>
            <a:r>
              <a:rPr lang="en-US" dirty="0"/>
              <a:t>Another obvious solution would be to reduce the network size</a:t>
            </a:r>
          </a:p>
          <a:p>
            <a:pPr lvl="1"/>
            <a:endParaRPr lang="en-US" dirty="0"/>
          </a:p>
          <a:p>
            <a:pPr lvl="1"/>
            <a:r>
              <a:rPr lang="en-US" dirty="0"/>
              <a:t>The solutions above are sometimes impractical:</a:t>
            </a:r>
          </a:p>
          <a:p>
            <a:pPr lvl="2"/>
            <a:r>
              <a:rPr lang="en-US" dirty="0"/>
              <a:t>Can not get more training data</a:t>
            </a:r>
          </a:p>
          <a:p>
            <a:pPr lvl="2"/>
            <a:r>
              <a:rPr lang="en-US" dirty="0"/>
              <a:t>It may take much too long to train on a larger data set</a:t>
            </a:r>
          </a:p>
          <a:p>
            <a:pPr lvl="2"/>
            <a:r>
              <a:rPr lang="en-US" dirty="0"/>
              <a:t>Large networks tend to be more powerful than smaller ones</a:t>
            </a:r>
          </a:p>
          <a:p>
            <a:pPr lvl="2"/>
            <a:endParaRPr lang="en-US" dirty="0"/>
          </a:p>
          <a:p>
            <a:pPr lvl="1"/>
            <a:endParaRPr lang="en-US" dirty="0"/>
          </a:p>
          <a:p>
            <a:pPr lvl="1"/>
            <a:endParaRPr lang="en-US" dirty="0"/>
          </a:p>
          <a:p>
            <a:pPr lvl="1"/>
            <a:endParaRPr lang="en-US" dirty="0"/>
          </a:p>
          <a:p>
            <a:pPr lvl="1"/>
            <a:endParaRPr lang="en-US" dirty="0"/>
          </a:p>
          <a:p>
            <a:pPr lvl="1"/>
            <a:endParaRPr lang="en-US" dirty="0"/>
          </a:p>
          <a:p>
            <a:pPr marL="301752" lvl="1" indent="0">
              <a:buNone/>
            </a:pPr>
            <a:endParaRPr lang="en-US" dirty="0"/>
          </a:p>
        </p:txBody>
      </p:sp>
    </p:spTree>
    <p:extLst>
      <p:ext uri="{BB962C8B-B14F-4D97-AF65-F5344CB8AC3E}">
        <p14:creationId xmlns:p14="http://schemas.microsoft.com/office/powerpoint/2010/main" val="23692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for Overfitting: Regularization	</a:t>
            </a:r>
          </a:p>
        </p:txBody>
      </p:sp>
      <p:sp>
        <p:nvSpPr>
          <p:cNvPr id="9" name="Content Placeholder 8"/>
          <p:cNvSpPr>
            <a:spLocks noGrp="1"/>
          </p:cNvSpPr>
          <p:nvPr>
            <p:ph sz="half" idx="2"/>
          </p:nvPr>
        </p:nvSpPr>
        <p:spPr>
          <a:xfrm>
            <a:off x="1473298" y="1762863"/>
            <a:ext cx="10107514" cy="4485537"/>
          </a:xfrm>
        </p:spPr>
        <p:txBody>
          <a:bodyPr>
            <a:normAutofit/>
          </a:bodyPr>
          <a:lstStyle/>
          <a:p>
            <a:pPr marL="301752" lvl="1" indent="0">
              <a:buNone/>
            </a:pPr>
            <a:r>
              <a:rPr lang="en-US" dirty="0"/>
              <a:t>Understanding: bias and variance</a:t>
            </a:r>
          </a:p>
          <a:p>
            <a:pPr lvl="1"/>
            <a:endParaRPr lang="en-US" dirty="0"/>
          </a:p>
          <a:p>
            <a:pPr lvl="1"/>
            <a:r>
              <a:rPr lang="en-US" b="1" dirty="0"/>
              <a:t>Bias</a:t>
            </a:r>
            <a:r>
              <a:rPr lang="en-US" dirty="0"/>
              <a:t>:</a:t>
            </a:r>
          </a:p>
          <a:p>
            <a:pPr marL="576072" lvl="2" indent="0">
              <a:buNone/>
            </a:pPr>
            <a:r>
              <a:rPr lang="en-US" dirty="0"/>
              <a:t>The bias measures how far are the estimated elements (their average) from the target</a:t>
            </a:r>
          </a:p>
          <a:p>
            <a:pPr marL="576072" lvl="2" indent="0">
              <a:buNone/>
            </a:pPr>
            <a:endParaRPr lang="en-US" dirty="0"/>
          </a:p>
          <a:p>
            <a:pPr lvl="1"/>
            <a:r>
              <a:rPr lang="en-US" b="1" dirty="0"/>
              <a:t>Variance:</a:t>
            </a:r>
          </a:p>
          <a:p>
            <a:pPr marL="576072" lvl="2" indent="0">
              <a:buNone/>
            </a:pPr>
            <a:r>
              <a:rPr lang="en-US" dirty="0"/>
              <a:t>The variance measures how spread are the estimated elements from their mean</a:t>
            </a:r>
          </a:p>
          <a:p>
            <a:pPr lvl="1"/>
            <a:endParaRPr lang="en-US" dirty="0"/>
          </a:p>
          <a:p>
            <a:pPr lvl="1"/>
            <a:endParaRPr lang="en-US" dirty="0"/>
          </a:p>
          <a:p>
            <a:pPr lvl="1"/>
            <a:endParaRPr lang="en-US" dirty="0"/>
          </a:p>
          <a:p>
            <a:pPr lvl="2"/>
            <a:endParaRPr lang="en-US" dirty="0"/>
          </a:p>
          <a:p>
            <a:pPr lvl="1"/>
            <a:endParaRPr lang="en-US" dirty="0"/>
          </a:p>
          <a:p>
            <a:pPr lvl="1"/>
            <a:endParaRPr lang="en-US" dirty="0"/>
          </a:p>
          <a:p>
            <a:pPr lvl="1"/>
            <a:endParaRPr lang="en-US" dirty="0"/>
          </a:p>
          <a:p>
            <a:pPr lvl="1"/>
            <a:endParaRPr lang="en-US" dirty="0"/>
          </a:p>
          <a:p>
            <a:pPr lvl="1"/>
            <a:endParaRPr lang="en-US" dirty="0"/>
          </a:p>
          <a:p>
            <a:pPr marL="301752" lvl="1" indent="0">
              <a:buNone/>
            </a:pPr>
            <a:endParaRPr lang="en-US" dirty="0"/>
          </a:p>
        </p:txBody>
      </p:sp>
    </p:spTree>
    <p:extLst>
      <p:ext uri="{BB962C8B-B14F-4D97-AF65-F5344CB8AC3E}">
        <p14:creationId xmlns:p14="http://schemas.microsoft.com/office/powerpoint/2010/main" val="419011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1"/>
          </p:nvPr>
        </p:nvSpPr>
        <p:spPr/>
        <p:txBody>
          <a:bodyPr>
            <a:normAutofit/>
          </a:bodyPr>
          <a:lstStyle/>
          <a:p>
            <a:pPr lvl="1"/>
            <a:r>
              <a:rPr lang="en-US" dirty="0"/>
              <a:t>Let’s suppose there are some darts players who want to hit the center of the target (approximate a point) and each players shoots many darts.</a:t>
            </a:r>
          </a:p>
          <a:p>
            <a:pPr lvl="1"/>
            <a:endParaRPr lang="en-US" dirty="0"/>
          </a:p>
          <a:p>
            <a:pPr lvl="1"/>
            <a:r>
              <a:rPr lang="en-US" dirty="0"/>
              <a:t>This is how the target would look depending on how biased are the estimated shoots from the target or how spread are they (variance).</a:t>
            </a:r>
          </a:p>
        </p:txBody>
      </p:sp>
      <p:sp>
        <p:nvSpPr>
          <p:cNvPr id="2" name="Title 1"/>
          <p:cNvSpPr>
            <a:spLocks noGrp="1"/>
          </p:cNvSpPr>
          <p:nvPr>
            <p:ph type="title"/>
          </p:nvPr>
        </p:nvSpPr>
        <p:spPr/>
        <p:txBody>
          <a:bodyPr/>
          <a:lstStyle/>
          <a:p>
            <a:r>
              <a:rPr lang="en-US" dirty="0"/>
              <a:t>Solutions for Overfitting: Regularization	</a:t>
            </a:r>
          </a:p>
        </p:txBody>
      </p:sp>
      <p:pic>
        <p:nvPicPr>
          <p:cNvPr id="2050" name="Picture 2" descr="Imagini pentru bias variance tradeo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812" y="1425677"/>
            <a:ext cx="5488780" cy="5225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40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for Overfitting: Regularization	</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10107514" cy="4485537"/>
              </a:xfrm>
            </p:spPr>
            <p:txBody>
              <a:bodyPr>
                <a:normAutofit/>
              </a:bodyPr>
              <a:lstStyle/>
              <a:p>
                <a:pPr lvl="1"/>
                <a:r>
                  <a:rPr lang="en-US" dirty="0"/>
                  <a:t>It can be shown, that the Mean Squared Error is actually making a tradeoff between variance and bias.</a:t>
                </a:r>
              </a:p>
              <a:p>
                <a:pPr lvl="1"/>
                <a:endParaRPr lang="en-US" dirty="0"/>
              </a:p>
              <a:p>
                <a:pPr lvl="1"/>
                <a:r>
                  <a:rPr lang="en-US" dirty="0"/>
                  <a:t>Let’s say we have some points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and there is a relation between </a:t>
                </a:r>
                <a14:m>
                  <m:oMath xmlns:m="http://schemas.openxmlformats.org/officeDocument/2006/math">
                    <m:r>
                      <a:rPr lang="en-US" b="0" i="1" smtClean="0">
                        <a:latin typeface="Cambria Math" panose="02040503050406030204" pitchFamily="18" charset="0"/>
                      </a:rPr>
                      <m:t>𝑥</m:t>
                    </m:r>
                  </m:oMath>
                </a14:m>
                <a:r>
                  <a:rPr lang="en-US" dirty="0"/>
                  <a:t> and </a:t>
                </a:r>
                <a14:m>
                  <m:oMath xmlns:m="http://schemas.openxmlformats.org/officeDocument/2006/math">
                    <m:r>
                      <a:rPr lang="en-US" b="0" i="1" smtClean="0">
                        <a:latin typeface="Cambria Math" panose="02040503050406030204" pitchFamily="18" charset="0"/>
                      </a:rPr>
                      <m:t>𝑦</m:t>
                    </m:r>
                  </m:oMath>
                </a14:m>
                <a:r>
                  <a:rPr lang="en-US" dirty="0"/>
                  <a:t> such that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We want to find the function </a:t>
                </a:r>
                <a14:m>
                  <m:oMath xmlns:m="http://schemas.openxmlformats.org/officeDocument/2006/math">
                    <m:r>
                      <a:rPr lang="en-US" b="0" i="1" smtClean="0">
                        <a:latin typeface="Cambria Math" panose="02040503050406030204" pitchFamily="18" charset="0"/>
                      </a:rPr>
                      <m:t>𝑓</m:t>
                    </m:r>
                  </m:oMath>
                </a14:m>
                <a:r>
                  <a:rPr lang="en-US" dirty="0"/>
                  <a:t> so we will try to approximate it, by </a:t>
                </a:r>
                <a14:m>
                  <m:oMath xmlns:m="http://schemas.openxmlformats.org/officeDocument/2006/math">
                    <m:r>
                      <m:rPr>
                        <m:sty m:val="p"/>
                      </m:rPr>
                      <a:rPr lang="en-US" b="0" i="0" smtClean="0">
                        <a:latin typeface="Cambria Math" panose="02040503050406030204" pitchFamily="18" charset="0"/>
                      </a:rPr>
                      <m:t>g</m:t>
                    </m:r>
                  </m:oMath>
                </a14:m>
                <a:r>
                  <a:rPr lang="en-US" dirty="0"/>
                  <a:t>.</a:t>
                </a:r>
              </a:p>
              <a:p>
                <a:pPr lvl="1"/>
                <a:endParaRPr lang="en-US" dirty="0"/>
              </a:p>
              <a:p>
                <a:pPr lvl="1"/>
                <a:r>
                  <a:rPr lang="en-US" dirty="0"/>
                  <a:t>In this case:</a:t>
                </a:r>
              </a:p>
              <a:p>
                <a:pPr marL="576072" lvl="2"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𝑏𝑖𝑎𝑠</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en-US" dirty="0"/>
              </a:p>
              <a:p>
                <a:pPr marL="576072" lvl="2"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𝑣𝑎𝑟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 </m:t>
                      </m:r>
                    </m:oMath>
                  </m:oMathPara>
                </a14:m>
                <a:endParaRPr lang="en-US" dirty="0"/>
              </a:p>
              <a:p>
                <a:pPr marL="576072" lvl="2" indent="0">
                  <a:buNone/>
                </a:pPr>
                <a:endParaRPr lang="en-US" b="0" i="1" dirty="0">
                  <a:latin typeface="Cambria Math" panose="02040503050406030204" pitchFamily="18" charset="0"/>
                </a:endParaRPr>
              </a:p>
              <a:p>
                <a:pPr marL="576072" lvl="2"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𝐷</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r>
                            <a:rPr lang="en-US" b="0" i="1" smtClean="0">
                              <a:latin typeface="Cambria Math" panose="02040503050406030204" pitchFamily="18" charset="0"/>
                            </a:rPr>
                            <m:t>𝑔</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en-US" dirty="0"/>
              </a:p>
              <a:p>
                <a:pPr marL="576072" lvl="2" indent="0">
                  <a:buNone/>
                </a:pPr>
                <a:endParaRPr lang="en-US" dirty="0"/>
              </a:p>
              <a:p>
                <a:pPr marL="576072" lvl="2" indent="0">
                  <a:buNone/>
                </a:pPr>
                <a:r>
                  <a:rPr lang="en-US" dirty="0"/>
                  <a:t>Where </a:t>
                </a: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𝑒𝑥𝑝𝑒𝑐𝑡𝑒𝑑</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𝑚𝑒𝑎𝑛</m:t>
                    </m:r>
                    <m:r>
                      <a:rPr lang="en-US" b="0" i="1" smtClean="0">
                        <a:latin typeface="Cambria Math" panose="02040503050406030204" pitchFamily="18" charset="0"/>
                      </a:rPr>
                      <m:t>)</m:t>
                    </m:r>
                  </m:oMath>
                </a14:m>
                <a:endParaRPr lang="en-US" dirty="0"/>
              </a:p>
              <a:p>
                <a:pPr lvl="1"/>
                <a:endParaRPr lang="en-US" dirty="0"/>
              </a:p>
              <a:p>
                <a:pPr lvl="1"/>
                <a:endParaRPr lang="en-US" dirty="0"/>
              </a:p>
              <a:p>
                <a:pPr lvl="2"/>
                <a:endParaRPr lang="en-US" dirty="0"/>
              </a:p>
              <a:p>
                <a:pPr lvl="1"/>
                <a:endParaRPr lang="en-US" dirty="0"/>
              </a:p>
              <a:p>
                <a:pPr lvl="1"/>
                <a:endParaRPr lang="en-US" dirty="0"/>
              </a:p>
              <a:p>
                <a:pPr lvl="1"/>
                <a:endParaRPr lang="en-US" dirty="0"/>
              </a:p>
              <a:p>
                <a:pPr lvl="1"/>
                <a:endParaRPr lang="en-US" dirty="0"/>
              </a:p>
              <a:p>
                <a:pPr lvl="1"/>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2"/>
                <a:stretch>
                  <a:fillRect t="-1690"/>
                </a:stretch>
              </a:blipFill>
            </p:spPr>
            <p:txBody>
              <a:bodyPr/>
              <a:lstStyle/>
              <a:p>
                <a:r>
                  <a:rPr lang="en-US">
                    <a:noFill/>
                  </a:rPr>
                  <a:t> </a:t>
                </a:r>
              </a:p>
            </p:txBody>
          </p:sp>
        </mc:Fallback>
      </mc:AlternateContent>
    </p:spTree>
    <p:extLst>
      <p:ext uri="{BB962C8B-B14F-4D97-AF65-F5344CB8AC3E}">
        <p14:creationId xmlns:p14="http://schemas.microsoft.com/office/powerpoint/2010/main" val="169559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9" name="Google Shape;1479;p24"/>
          <p:cNvSpPr txBox="1">
            <a:spLocks noGrp="1"/>
          </p:cNvSpPr>
          <p:nvPr>
            <p:ph type="body" idx="1"/>
          </p:nvPr>
        </p:nvSpPr>
        <p:spPr>
          <a:xfrm>
            <a:off x="1522435" y="2819400"/>
            <a:ext cx="9774600" cy="3352800"/>
          </a:xfrm>
          <a:prstGeom prst="rect">
            <a:avLst/>
          </a:prstGeom>
          <a:noFill/>
          <a:ln>
            <a:noFill/>
          </a:ln>
        </p:spPr>
        <p:txBody>
          <a:bodyPr spcFirstLastPara="1" wrap="square" lIns="91425" tIns="45700" rIns="91425" bIns="45700" anchor="t" anchorCtr="0">
            <a:noAutofit/>
          </a:bodyPr>
          <a:lstStyle/>
          <a:p>
            <a:pPr marL="0" lvl="1" indent="457200" algn="l" rtl="0">
              <a:lnSpc>
                <a:spcPct val="90000"/>
              </a:lnSpc>
              <a:spcBef>
                <a:spcPts val="600"/>
              </a:spcBef>
              <a:spcAft>
                <a:spcPts val="0"/>
              </a:spcAft>
              <a:buSzPts val="2000"/>
              <a:buNone/>
            </a:pPr>
            <a:endParaRPr dirty="0"/>
          </a:p>
          <a:p>
            <a:pPr marL="0" lvl="1" indent="457200" algn="l" rtl="0">
              <a:lnSpc>
                <a:spcPct val="90000"/>
              </a:lnSpc>
              <a:spcBef>
                <a:spcPts val="600"/>
              </a:spcBef>
              <a:spcAft>
                <a:spcPts val="0"/>
              </a:spcAft>
              <a:buSzPts val="2000"/>
              <a:buNone/>
            </a:pPr>
            <a:endParaRPr b="1" dirty="0"/>
          </a:p>
          <a:p>
            <a:pPr marL="576072" lvl="1" indent="-147320" algn="l" rtl="0">
              <a:lnSpc>
                <a:spcPct val="90000"/>
              </a:lnSpc>
              <a:spcBef>
                <a:spcPts val="600"/>
              </a:spcBef>
              <a:spcAft>
                <a:spcPts val="0"/>
              </a:spcAft>
              <a:buSzPts val="2000"/>
              <a:buNone/>
            </a:pPr>
            <a:endParaRPr dirty="0"/>
          </a:p>
          <a:p>
            <a:pPr marL="576072" lvl="1" indent="-147320" algn="l" rtl="0">
              <a:lnSpc>
                <a:spcPct val="90000"/>
              </a:lnSpc>
              <a:spcBef>
                <a:spcPts val="600"/>
              </a:spcBef>
              <a:spcAft>
                <a:spcPts val="0"/>
              </a:spcAft>
              <a:buSzPts val="2000"/>
              <a:buNone/>
            </a:pPr>
            <a:endParaRPr dirty="0"/>
          </a:p>
        </p:txBody>
      </p:sp>
      <p:sp>
        <p:nvSpPr>
          <p:cNvPr id="1477" name="Google Shape;1477;p24"/>
          <p:cNvSpPr txBox="1">
            <a:spLocks noGrp="1"/>
          </p:cNvSpPr>
          <p:nvPr>
            <p:ph type="body" idx="2"/>
          </p:nvPr>
        </p:nvSpPr>
        <p:spPr>
          <a:xfrm>
            <a:off x="1522414" y="1590445"/>
            <a:ext cx="9677400" cy="83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920"/>
              <a:buNone/>
            </a:pPr>
            <a:r>
              <a:rPr lang="en-US" dirty="0"/>
              <a:t>Tanh (hyperbolic tangent):</a:t>
            </a:r>
            <a:endParaRPr dirty="0"/>
          </a:p>
        </p:txBody>
      </p:sp>
      <p:sp>
        <p:nvSpPr>
          <p:cNvPr id="1478" name="Google Shape;1478;p2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920"/>
              <a:buNone/>
            </a:pPr>
            <a:r>
              <a:rPr lang="en-US" dirty="0"/>
              <a:t>Activation Functions</a:t>
            </a:r>
          </a:p>
        </p:txBody>
      </p:sp>
      <mc:AlternateContent xmlns:mc="http://schemas.openxmlformats.org/markup-compatibility/2006" xmlns:a14="http://schemas.microsoft.com/office/drawing/2010/main">
        <mc:Choice Requires="a14">
          <p:sp>
            <p:nvSpPr>
              <p:cNvPr id="2" name="Google Shape;1452;p22">
                <a:extLst>
                  <a:ext uri="{FF2B5EF4-FFF2-40B4-BE49-F238E27FC236}">
                    <a16:creationId xmlns:a16="http://schemas.microsoft.com/office/drawing/2014/main" id="{A08309C6-6802-3549-2EFE-079B4985AAEC}"/>
                  </a:ext>
                </a:extLst>
              </p:cNvPr>
              <p:cNvSpPr txBox="1">
                <a:spLocks/>
              </p:cNvSpPr>
              <p:nvPr/>
            </p:nvSpPr>
            <p:spPr>
              <a:xfrm>
                <a:off x="1674835" y="2560723"/>
                <a:ext cx="5875892" cy="3352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90000"/>
                  </a:lnSpc>
                  <a:spcBef>
                    <a:spcPts val="1800"/>
                  </a:spcBef>
                  <a:spcAft>
                    <a:spcPts val="0"/>
                  </a:spcAft>
                  <a:buClr>
                    <a:schemeClr val="dk2"/>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600"/>
                  </a:spcBef>
                  <a:spcAft>
                    <a:spcPts val="0"/>
                  </a:spcAft>
                  <a:buClr>
                    <a:schemeClr val="dk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2"/>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6pPr>
                <a:lvl7pPr marL="3200400" marR="0" lvl="6"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8pPr>
                <a:lvl9pPr marL="4114800" marR="0" lvl="8"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9pPr>
              </a:lstStyle>
              <a:p>
                <a:pPr indent="-355600">
                  <a:spcBef>
                    <a:spcPts val="0"/>
                  </a:spcBef>
                  <a:buSzPts val="2000"/>
                  <a:buFont typeface="Noto Sans Symbols"/>
                  <a:buChar char="●"/>
                </a:pPr>
                <a:r>
                  <a:rPr lang="en-US" sz="1800" dirty="0"/>
                  <a:t>tanh : </a:t>
                </a:r>
                <a14:m>
                  <m:oMath xmlns:m="http://schemas.openxmlformats.org/officeDocument/2006/math">
                    <m:r>
                      <m:rPr>
                        <m:sty m:val="p"/>
                      </m:rPr>
                      <a:rPr lang="en-US" sz="1800" b="0" i="0" smtClean="0">
                        <a:latin typeface="Cambria Math" panose="02040503050406030204" pitchFamily="18" charset="0"/>
                      </a:rPr>
                      <m:t>y</m:t>
                    </m:r>
                    <m:r>
                      <a:rPr lang="en-US" sz="1800" b="0" i="0" smtClean="0">
                        <a:latin typeface="Cambria Math" panose="02040503050406030204" pitchFamily="18" charset="0"/>
                      </a:rPr>
                      <m:t>=</m:t>
                    </m:r>
                    <m:r>
                      <m:rPr>
                        <m:sty m:val="p"/>
                      </m:rPr>
                      <a:rPr lang="en-US" sz="1800">
                        <a:latin typeface="Cambria Math" panose="02040503050406030204" pitchFamily="18" charset="0"/>
                      </a:rPr>
                      <m:t>y</m:t>
                    </m:r>
                    <m:r>
                      <a:rPr lang="en-US" sz="1800">
                        <a:latin typeface="Cambria Math" panose="02040503050406030204" pitchFamily="18" charset="0"/>
                      </a:rPr>
                      <m:t>=</m:t>
                    </m:r>
                    <m:r>
                      <a:rPr lang="en-US" sz="1800" i="1">
                        <a:latin typeface="Cambria Math" panose="02040503050406030204" pitchFamily="18" charset="0"/>
                      </a:rPr>
                      <m:t>𝑡𝑎𝑛h</m:t>
                    </m:r>
                    <m:d>
                      <m:dPr>
                        <m:ctrlPr>
                          <a:rPr lang="en-US" sz="1800" i="1">
                            <a:latin typeface="Cambria Math" panose="02040503050406030204" pitchFamily="18" charset="0"/>
                          </a:rPr>
                        </m:ctrlPr>
                      </m:dPr>
                      <m:e>
                        <m:r>
                          <a:rPr lang="en-US" sz="1800" i="1">
                            <a:latin typeface="Cambria Math" panose="02040503050406030204" pitchFamily="18" charset="0"/>
                          </a:rPr>
                          <m:t>𝑧</m:t>
                        </m:r>
                      </m:e>
                    </m:d>
                    <m:r>
                      <a:rPr lang="en-US" sz="1800" i="1">
                        <a:latin typeface="Cambria Math" panose="02040503050406030204" pitchFamily="18" charset="0"/>
                      </a:rPr>
                      <m:t>=</m:t>
                    </m:r>
                    <m:f>
                      <m:fPr>
                        <m:ctrlPr>
                          <a:rPr lang="en-US" sz="1800" i="1">
                            <a:latin typeface="Cambria Math" panose="02040503050406030204" pitchFamily="18" charset="0"/>
                          </a:rPr>
                        </m:ctrlPr>
                      </m:fPr>
                      <m:num>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𝑧</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r>
                              <a:rPr lang="en-US" sz="1800" i="1">
                                <a:latin typeface="Cambria Math" panose="02040503050406030204" pitchFamily="18" charset="0"/>
                              </a:rPr>
                              <m:t>𝑧</m:t>
                            </m:r>
                          </m:sup>
                        </m:sSup>
                      </m:num>
                      <m:den>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𝑧</m:t>
                            </m:r>
                          </m:sup>
                        </m:sSup>
                        <m:r>
                          <a:rPr lang="en-US" sz="1800" i="1">
                            <a:latin typeface="Cambria Math" panose="02040503050406030204" pitchFamily="18" charset="0"/>
                          </a:rPr>
                          <m:t>+</m:t>
                        </m:r>
                        <m:sSup>
                          <m:sSupPr>
                            <m:ctrlPr>
                              <a:rPr lang="en-US" sz="1800" i="1">
                                <a:latin typeface="Cambria Math" panose="02040503050406030204" pitchFamily="18" charset="0"/>
                              </a:rPr>
                            </m:ctrlPr>
                          </m:sSupPr>
                          <m:e>
                            <m:r>
                              <a:rPr lang="en-US" sz="1800" i="1">
                                <a:latin typeface="Cambria Math" panose="02040503050406030204" pitchFamily="18" charset="0"/>
                              </a:rPr>
                              <m:t>𝑒</m:t>
                            </m:r>
                          </m:e>
                          <m:sup>
                            <m:r>
                              <a:rPr lang="en-US" sz="1800" i="1">
                                <a:latin typeface="Cambria Math" panose="02040503050406030204" pitchFamily="18" charset="0"/>
                              </a:rPr>
                              <m:t>−</m:t>
                            </m:r>
                            <m:r>
                              <a:rPr lang="en-US" sz="1800" i="1">
                                <a:latin typeface="Cambria Math" panose="02040503050406030204" pitchFamily="18" charset="0"/>
                              </a:rPr>
                              <m:t>𝑧</m:t>
                            </m:r>
                          </m:sup>
                        </m:sSup>
                      </m:den>
                    </m:f>
                    <m:r>
                      <a:rPr lang="en-US" sz="1800" b="0" i="1" smtClean="0">
                        <a:latin typeface="Cambria Math" panose="02040503050406030204" pitchFamily="18" charset="0"/>
                      </a:rPr>
                      <m:t>=2</m:t>
                    </m:r>
                    <m:r>
                      <m:rPr>
                        <m:sty m:val="p"/>
                      </m:rPr>
                      <a:rPr lang="en-US" sz="1800" b="0" i="1" smtClean="0">
                        <a:latin typeface="Cambria Math" panose="02040503050406030204" pitchFamily="18" charset="0"/>
                      </a:rPr>
                      <m:t>σ</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2</m:t>
                        </m:r>
                        <m:r>
                          <a:rPr lang="en-US" sz="1800" b="0" i="1" smtClean="0">
                            <a:latin typeface="Cambria Math" panose="02040503050406030204" pitchFamily="18" charset="0"/>
                          </a:rPr>
                          <m:t>𝑧</m:t>
                        </m:r>
                      </m:e>
                    </m:d>
                    <m:r>
                      <a:rPr lang="en-US" sz="1800" b="0" i="1" smtClean="0">
                        <a:latin typeface="Cambria Math" panose="02040503050406030204" pitchFamily="18" charset="0"/>
                      </a:rPr>
                      <m:t>−1</m:t>
                    </m:r>
                    <m:r>
                      <m:rPr>
                        <m:nor/>
                      </m:rPr>
                      <a:rPr lang="en-US" sz="1400" dirty="0"/>
                      <m:t> </m:t>
                    </m:r>
                  </m:oMath>
                </a14:m>
                <a:endParaRPr lang="en-US" sz="1800" dirty="0"/>
              </a:p>
              <a:p>
                <a:pPr indent="-355600">
                  <a:spcBef>
                    <a:spcPts val="0"/>
                  </a:spcBef>
                  <a:buSzPts val="2000"/>
                  <a:buFont typeface="Noto Sans Symbols"/>
                  <a:buChar char="●"/>
                </a:pPr>
                <a:endParaRPr lang="en-US" sz="1800" dirty="0"/>
              </a:p>
              <a:p>
                <a:pPr indent="-355600">
                  <a:spcBef>
                    <a:spcPts val="0"/>
                  </a:spcBef>
                  <a:buSzPts val="2000"/>
                  <a:buFont typeface="Noto Sans Symbols"/>
                  <a:buChar char="●"/>
                </a:pPr>
                <a14:m>
                  <m:oMath xmlns:m="http://schemas.openxmlformats.org/officeDocument/2006/math">
                    <m:r>
                      <a:rPr lang="en-US" sz="1800" b="0" i="1" smtClean="0">
                        <a:latin typeface="Cambria Math" panose="02040503050406030204" pitchFamily="18" charset="0"/>
                      </a:rPr>
                      <m:t>𝑡𝑎𝑛</m:t>
                    </m:r>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h</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r>
                      <a:rPr lang="en-US" sz="1800" b="0" i="1" smtClean="0">
                        <a:latin typeface="Cambria Math" panose="02040503050406030204" pitchFamily="18" charset="0"/>
                      </a:rPr>
                      <m:t>𝑧</m:t>
                    </m:r>
                    <m:r>
                      <a:rPr lang="en-US" sz="1800" b="0" i="1" smtClean="0">
                        <a:latin typeface="Cambria Math" panose="02040503050406030204" pitchFamily="18" charset="0"/>
                      </a:rPr>
                      <m:t>)=1−</m:t>
                    </m:r>
                    <m:sSup>
                      <m:sSupPr>
                        <m:ctrlPr>
                          <a:rPr lang="en-US" sz="1800" b="0" i="1" smtClean="0">
                            <a:latin typeface="Cambria Math" panose="02040503050406030204" pitchFamily="18" charset="0"/>
                          </a:rPr>
                        </m:ctrlPr>
                      </m:sSupPr>
                      <m:e>
                        <m:r>
                          <m:rPr>
                            <m:sty m:val="p"/>
                          </m:rPr>
                          <a:rPr lang="en-US" sz="1800" b="0" i="0" smtClean="0">
                            <a:latin typeface="Cambria Math" panose="02040503050406030204" pitchFamily="18" charset="0"/>
                          </a:rPr>
                          <m:t>tanh</m:t>
                        </m:r>
                      </m:e>
                      <m:sup>
                        <m:r>
                          <a:rPr lang="en-US" sz="1800" b="0" i="0" smtClean="0">
                            <a:latin typeface="Cambria Math" panose="02040503050406030204" pitchFamily="18" charset="0"/>
                          </a:rPr>
                          <m:t>2</m:t>
                        </m:r>
                      </m:sup>
                    </m:sSup>
                    <m:r>
                      <a:rPr lang="en-US" sz="1800" b="0" i="1" smtClean="0">
                        <a:latin typeface="Cambria Math" panose="02040503050406030204" pitchFamily="18" charset="0"/>
                      </a:rPr>
                      <m:t>⁡(</m:t>
                    </m:r>
                    <m:r>
                      <a:rPr lang="en-US" sz="1800" b="0" i="1" smtClean="0">
                        <a:latin typeface="Cambria Math" panose="02040503050406030204" pitchFamily="18" charset="0"/>
                      </a:rPr>
                      <m:t>𝑧</m:t>
                    </m:r>
                    <m:r>
                      <a:rPr lang="en-US" sz="1800" b="0" i="1" smtClean="0">
                        <a:latin typeface="Cambria Math" panose="02040503050406030204" pitchFamily="18" charset="0"/>
                      </a:rPr>
                      <m:t>)</m:t>
                    </m:r>
                  </m:oMath>
                </a14:m>
                <a:r>
                  <a:rPr lang="en-US" sz="1400" dirty="0"/>
                  <a:t>, </a:t>
                </a:r>
              </a:p>
              <a:p>
                <a:pPr indent="-355600">
                  <a:spcBef>
                    <a:spcPts val="0"/>
                  </a:spcBef>
                  <a:buSzPts val="2000"/>
                  <a:buFont typeface="Noto Sans Symbols"/>
                  <a:buChar char="●"/>
                </a:pPr>
                <a:endParaRPr lang="en-US" sz="1800" dirty="0"/>
              </a:p>
              <a:p>
                <a:pPr lvl="1">
                  <a:spcBef>
                    <a:spcPts val="0"/>
                  </a:spcBef>
                  <a:buFont typeface="Noto Sans Symbols"/>
                  <a:buChar char="●"/>
                </a:pPr>
                <a:endParaRPr lang="en-US" sz="1800" dirty="0"/>
              </a:p>
              <a:p>
                <a:pPr marL="101600" indent="0">
                  <a:spcBef>
                    <a:spcPts val="0"/>
                  </a:spcBef>
                  <a:buSzPts val="2000"/>
                  <a:buNone/>
                </a:pPr>
                <a:r>
                  <a:rPr lang="en-US" sz="1800" dirty="0"/>
                  <a:t>Properties:</a:t>
                </a:r>
              </a:p>
              <a:p>
                <a:pPr marL="101600" indent="0">
                  <a:spcBef>
                    <a:spcPts val="0"/>
                  </a:spcBef>
                  <a:buSzPts val="2000"/>
                  <a:buNone/>
                </a:pPr>
                <a:endParaRPr lang="en-US" sz="1800" dirty="0"/>
              </a:p>
              <a:p>
                <a:pPr lvl="1">
                  <a:spcBef>
                    <a:spcPts val="0"/>
                  </a:spcBef>
                  <a:buFont typeface="Noto Sans Symbols"/>
                  <a:buChar char="●"/>
                </a:pPr>
                <a:r>
                  <a:rPr lang="en-US" sz="1800" dirty="0"/>
                  <a:t>It is zero centered</a:t>
                </a:r>
              </a:p>
              <a:p>
                <a:pPr lvl="1">
                  <a:spcBef>
                    <a:spcPts val="0"/>
                  </a:spcBef>
                  <a:buFont typeface="Noto Sans Symbols"/>
                  <a:buChar char="●"/>
                </a:pPr>
                <a:endParaRPr lang="en-US" sz="1800" dirty="0"/>
              </a:p>
              <a:p>
                <a:pPr lvl="1">
                  <a:spcBef>
                    <a:spcPts val="0"/>
                  </a:spcBef>
                  <a:buFont typeface="Noto Sans Symbols"/>
                  <a:buChar char="●"/>
                </a:pPr>
                <a:r>
                  <a:rPr lang="en-US" sz="1800" dirty="0"/>
                  <a:t>The output is in the range -1 and 1</a:t>
                </a:r>
              </a:p>
              <a:p>
                <a:pPr lvl="1">
                  <a:spcBef>
                    <a:spcPts val="0"/>
                  </a:spcBef>
                  <a:buFont typeface="Noto Sans Symbols"/>
                  <a:buChar char="●"/>
                </a:pPr>
                <a:endParaRPr lang="en-US" sz="1800" dirty="0"/>
              </a:p>
              <a:p>
                <a:pPr lvl="1">
                  <a:spcBef>
                    <a:spcPts val="0"/>
                  </a:spcBef>
                  <a:buFont typeface="Noto Sans Symbols"/>
                  <a:buChar char="●"/>
                </a:pPr>
                <a:r>
                  <a:rPr lang="en-US" sz="1800" dirty="0"/>
                  <a:t>The gradient is very small at inputs outside [-2,2] interval</a:t>
                </a:r>
              </a:p>
              <a:p>
                <a:pPr marL="106680" indent="0">
                  <a:spcBef>
                    <a:spcPts val="0"/>
                  </a:spcBef>
                  <a:buNone/>
                </a:pPr>
                <a:endParaRPr lang="en-US" sz="1800" dirty="0"/>
              </a:p>
              <a:p>
                <a:pPr marL="106680" indent="0">
                  <a:spcBef>
                    <a:spcPts val="0"/>
                  </a:spcBef>
                  <a:buNone/>
                </a:pPr>
                <a:endParaRPr lang="en-US" sz="1800" dirty="0"/>
              </a:p>
              <a:p>
                <a:pPr marL="106680" indent="0">
                  <a:spcBef>
                    <a:spcPts val="0"/>
                  </a:spcBef>
                  <a:buNone/>
                </a:pPr>
                <a:endParaRPr lang="en-US" sz="1800" dirty="0"/>
              </a:p>
              <a:p>
                <a:pPr marL="106680" indent="0">
                  <a:spcBef>
                    <a:spcPts val="0"/>
                  </a:spcBef>
                  <a:buNone/>
                </a:pPr>
                <a:endParaRPr lang="en-US" sz="1800" dirty="0"/>
              </a:p>
              <a:p>
                <a:pPr marL="106680" indent="0">
                  <a:spcBef>
                    <a:spcPts val="0"/>
                  </a:spcBef>
                  <a:buNone/>
                </a:pPr>
                <a:endParaRPr lang="en-US" sz="1800" dirty="0"/>
              </a:p>
              <a:p>
                <a:pPr marL="558800" lvl="1" indent="0">
                  <a:spcBef>
                    <a:spcPts val="0"/>
                  </a:spcBef>
                  <a:buFont typeface="Noto Sans Symbols"/>
                  <a:buNone/>
                </a:pPr>
                <a:endParaRPr lang="en-US" sz="1800" dirty="0"/>
              </a:p>
              <a:p>
                <a:pPr marL="558800" lvl="1" indent="0">
                  <a:spcBef>
                    <a:spcPts val="0"/>
                  </a:spcBef>
                  <a:buFont typeface="Noto Sans Symbols"/>
                  <a:buNone/>
                </a:pPr>
                <a:endParaRPr lang="en-US" sz="1800" dirty="0"/>
              </a:p>
              <a:p>
                <a:pPr marL="558800" lvl="1" indent="0">
                  <a:spcBef>
                    <a:spcPts val="0"/>
                  </a:spcBef>
                  <a:buFont typeface="Noto Sans Symbols"/>
                  <a:buNone/>
                </a:pPr>
                <a:endParaRPr lang="en-US" sz="1800" dirty="0"/>
              </a:p>
              <a:p>
                <a:pPr marL="558800" lvl="1" indent="0">
                  <a:spcBef>
                    <a:spcPts val="0"/>
                  </a:spcBef>
                  <a:buFont typeface="Noto Sans Symbols"/>
                  <a:buNone/>
                </a:pPr>
                <a:endParaRPr lang="en-US" sz="1800" dirty="0"/>
              </a:p>
              <a:p>
                <a:pPr marL="558800" lvl="1" indent="0">
                  <a:spcBef>
                    <a:spcPts val="0"/>
                  </a:spcBef>
                  <a:buFont typeface="Noto Sans Symbols"/>
                  <a:buNone/>
                </a:pPr>
                <a:endParaRPr lang="en-US" sz="1800" dirty="0"/>
              </a:p>
              <a:p>
                <a:pPr>
                  <a:spcBef>
                    <a:spcPts val="0"/>
                  </a:spcBef>
                  <a:buFont typeface="Noto Sans Symbols"/>
                  <a:buChar char="●"/>
                </a:pPr>
                <a:endParaRPr lang="en-US" sz="1800" dirty="0"/>
              </a:p>
            </p:txBody>
          </p:sp>
        </mc:Choice>
        <mc:Fallback xmlns="">
          <p:sp>
            <p:nvSpPr>
              <p:cNvPr id="2" name="Google Shape;1452;p22">
                <a:extLst>
                  <a:ext uri="{FF2B5EF4-FFF2-40B4-BE49-F238E27FC236}">
                    <a16:creationId xmlns:a16="http://schemas.microsoft.com/office/drawing/2014/main" id="{A08309C6-6802-3549-2EFE-079B4985AAEC}"/>
                  </a:ext>
                </a:extLst>
              </p:cNvPr>
              <p:cNvSpPr txBox="1">
                <a:spLocks noRot="1" noChangeAspect="1" noMove="1" noResize="1" noEditPoints="1" noAdjustHandles="1" noChangeArrowheads="1" noChangeShapeType="1" noTextEdit="1"/>
              </p:cNvSpPr>
              <p:nvPr/>
            </p:nvSpPr>
            <p:spPr>
              <a:xfrm>
                <a:off x="1674835" y="2560723"/>
                <a:ext cx="5875892" cy="3352800"/>
              </a:xfrm>
              <a:prstGeom prst="rect">
                <a:avLst/>
              </a:prstGeom>
              <a:blipFill>
                <a:blip r:embed="rId3"/>
                <a:stretch>
                  <a:fillRect b="-5283"/>
                </a:stretch>
              </a:blipFill>
              <a:ln>
                <a:noFill/>
              </a:ln>
            </p:spPr>
            <p:txBody>
              <a:bodyPr/>
              <a:lstStyle/>
              <a:p>
                <a:r>
                  <a:rPr lang="en-US">
                    <a:noFill/>
                  </a:rPr>
                  <a:t> </a:t>
                </a:r>
              </a:p>
            </p:txBody>
          </p:sp>
        </mc:Fallback>
      </mc:AlternateContent>
      <p:sp>
        <p:nvSpPr>
          <p:cNvPr id="4" name="Google Shape;1628;p28">
            <a:extLst>
              <a:ext uri="{FF2B5EF4-FFF2-40B4-BE49-F238E27FC236}">
                <a16:creationId xmlns:a16="http://schemas.microsoft.com/office/drawing/2014/main" id="{2D95966E-D5DE-DF10-3914-50FADAA01C38}"/>
              </a:ext>
            </a:extLst>
          </p:cNvPr>
          <p:cNvSpPr txBox="1"/>
          <p:nvPr/>
        </p:nvSpPr>
        <p:spPr>
          <a:xfrm>
            <a:off x="7466012" y="6410325"/>
            <a:ext cx="4572000" cy="424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dk1"/>
                </a:solidFill>
                <a:latin typeface="Century Gothic"/>
                <a:ea typeface="Century Gothic"/>
                <a:cs typeface="Century Gothic"/>
                <a:sym typeface="Century Gothic"/>
              </a:rPr>
              <a:t>Source: https://</a:t>
            </a:r>
            <a:r>
              <a:rPr lang="en-US" sz="1200" dirty="0" err="1">
                <a:solidFill>
                  <a:schemeClr val="dk1"/>
                </a:solidFill>
                <a:latin typeface="Century Gothic"/>
                <a:ea typeface="Century Gothic"/>
                <a:cs typeface="Century Gothic"/>
                <a:sym typeface="Century Gothic"/>
              </a:rPr>
              <a:t>medium.com</a:t>
            </a:r>
            <a:r>
              <a:rPr lang="en-US" sz="1200" dirty="0">
                <a:solidFill>
                  <a:schemeClr val="dk1"/>
                </a:solidFill>
                <a:latin typeface="Century Gothic"/>
                <a:ea typeface="Century Gothic"/>
                <a:cs typeface="Century Gothic"/>
                <a:sym typeface="Century Gothic"/>
              </a:rPr>
              <a:t>/machine-intelligence-report/how-do-neural-networks-work-57d1ab5337ce</a:t>
            </a:r>
            <a:endParaRPr sz="1200" dirty="0">
              <a:solidFill>
                <a:schemeClr val="dk1"/>
              </a:solidFill>
              <a:latin typeface="Century Gothic"/>
              <a:ea typeface="Century Gothic"/>
              <a:cs typeface="Century Gothic"/>
              <a:sym typeface="Century Gothic"/>
            </a:endParaRPr>
          </a:p>
        </p:txBody>
      </p:sp>
      <p:pic>
        <p:nvPicPr>
          <p:cNvPr id="3" name="Google Shape;1448;p18" descr="Imagini pentru hyperbolic tanh">
            <a:extLst>
              <a:ext uri="{FF2B5EF4-FFF2-40B4-BE49-F238E27FC236}">
                <a16:creationId xmlns:a16="http://schemas.microsoft.com/office/drawing/2014/main" id="{ABCE639C-7322-AA4E-4B27-6F63D1E1D7D6}"/>
              </a:ext>
            </a:extLst>
          </p:cNvPr>
          <p:cNvPicPr preferRelativeResize="0"/>
          <p:nvPr/>
        </p:nvPicPr>
        <p:blipFill rotWithShape="1">
          <a:blip r:embed="rId4">
            <a:alphaModFix/>
          </a:blip>
          <a:srcRect/>
          <a:stretch/>
        </p:blipFill>
        <p:spPr>
          <a:xfrm>
            <a:off x="7703127" y="2584049"/>
            <a:ext cx="3876286" cy="2832672"/>
          </a:xfrm>
          <a:prstGeom prst="rect">
            <a:avLst/>
          </a:prstGeom>
          <a:noFill/>
          <a:ln>
            <a:noFill/>
          </a:ln>
        </p:spPr>
      </p:pic>
    </p:spTree>
    <p:extLst>
      <p:ext uri="{BB962C8B-B14F-4D97-AF65-F5344CB8AC3E}">
        <p14:creationId xmlns:p14="http://schemas.microsoft.com/office/powerpoint/2010/main" val="290427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for Overfitting: Regularization	</a:t>
            </a:r>
          </a:p>
        </p:txBody>
      </p:sp>
      <mc:AlternateContent xmlns:mc="http://schemas.openxmlformats.org/markup-compatibility/2006">
        <mc:Choice xmlns:a14="http://schemas.microsoft.com/office/drawing/2010/main" Requires="a14">
          <p:sp>
            <p:nvSpPr>
              <p:cNvPr id="9" name="Content Placeholder 8"/>
              <p:cNvSpPr>
                <a:spLocks noGrp="1"/>
              </p:cNvSpPr>
              <p:nvPr>
                <p:ph sz="half" idx="2"/>
              </p:nvPr>
            </p:nvSpPr>
            <p:spPr>
              <a:xfrm>
                <a:off x="1473298" y="1762863"/>
                <a:ext cx="10107514" cy="4485537"/>
              </a:xfrm>
            </p:spPr>
            <p:txBody>
              <a:bodyPr>
                <a:normAutofit/>
              </a:bodyPr>
              <a:lstStyle/>
              <a:p>
                <a:pPr lvl="1"/>
                <a:r>
                  <a:rPr lang="en-US" dirty="0"/>
                  <a:t>We will use the following </a:t>
                </a:r>
                <a:r>
                  <a:rPr lang="en-US" dirty="0" err="1"/>
                  <a:t>lema</a:t>
                </a:r>
                <a:r>
                  <a:rPr lang="en-US" dirty="0"/>
                  <a:t>:</a:t>
                </a:r>
              </a:p>
              <a:p>
                <a:pPr marL="301752" lvl="1" indent="0">
                  <a:buNone/>
                </a:pPr>
                <a:r>
                  <a:rPr lang="en-US" dirty="0">
                    <a:latin typeface="Cambria Math" panose="02040503050406030204" pitchFamily="18" charset="0"/>
                  </a:rPr>
                  <a:t>	</a:t>
                </a:r>
                <a14:m>
                  <m:oMath xmlns:m="http://schemas.openxmlformats.org/officeDocument/2006/math">
                    <m:r>
                      <m:rPr>
                        <m:sty m:val="p"/>
                      </m:rPr>
                      <a:rPr lang="en-US">
                        <a:latin typeface="Cambria Math" panose="02040503050406030204" pitchFamily="18" charset="0"/>
                      </a:rPr>
                      <m:t>E</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m:rPr>
                                <m:sty m:val="p"/>
                              </m:rPr>
                              <a:rPr lang="en-US">
                                <a:latin typeface="Cambria Math" panose="02040503050406030204" pitchFamily="18" charset="0"/>
                              </a:rPr>
                              <m:t>X</m:t>
                            </m:r>
                          </m:e>
                          <m:sup>
                            <m:r>
                              <a:rPr lang="en-US">
                                <a:latin typeface="Cambria Math" panose="02040503050406030204" pitchFamily="18" charset="0"/>
                              </a:rPr>
                              <m:t>2</m:t>
                            </m:r>
                          </m:sup>
                        </m:sSup>
                      </m:e>
                    </m:d>
                    <m:r>
                      <a:rPr lang="en-US">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e>
                            </m:d>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𝐸</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e>
                      <m:sup>
                        <m:r>
                          <a:rPr lang="en-US" i="1">
                            <a:latin typeface="Cambria Math" panose="02040503050406030204" pitchFamily="18" charset="0"/>
                          </a:rPr>
                          <m:t>2</m:t>
                        </m:r>
                      </m:sup>
                    </m:sSup>
                  </m:oMath>
                </a14:m>
                <a:endParaRPr lang="en-US" dirty="0"/>
              </a:p>
              <a:p>
                <a:pPr marL="301752" lvl="1" indent="0">
                  <a:buNone/>
                </a:pPr>
                <a:endParaRPr lang="en-US" dirty="0"/>
              </a:p>
              <a:p>
                <a:pPr lvl="1"/>
                <a:r>
                  <a:rPr lang="en-US" dirty="0"/>
                  <a:t>Proof:</a:t>
                </a:r>
              </a:p>
              <a:p>
                <a:pPr marL="576072" lvl="2" indent="0">
                  <a:buNone/>
                </a:pPr>
                <a:r>
                  <a:rPr lang="en-US" dirty="0"/>
                  <a: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𝑋𝐸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e>
                          <m:sup>
                            <m:r>
                              <a:rPr lang="en-US" b="0" i="1" smtClean="0">
                                <a:latin typeface="Cambria Math" panose="02040503050406030204" pitchFamily="18" charset="0"/>
                              </a:rPr>
                              <m:t>2</m:t>
                            </m:r>
                          </m:sup>
                        </m:sSup>
                      </m:e>
                    </m:d>
                    <m:r>
                      <a:rPr lang="en-US" b="0" i="1" smtClean="0">
                        <a:latin typeface="Cambria Math" panose="02040503050406030204" pitchFamily="18" charset="0"/>
                      </a:rPr>
                      <m:t>−2</m:t>
                    </m:r>
                    <m:r>
                      <a:rPr lang="en-US" b="0" i="1" smtClean="0">
                        <a:latin typeface="Cambria Math" panose="02040503050406030204" pitchFamily="18" charset="0"/>
                      </a:rPr>
                      <m:t>𝐸</m:t>
                    </m:r>
                    <m:r>
                      <a:rPr lang="en-US" b="0" i="1" smtClean="0">
                        <a:latin typeface="Cambria Math" panose="02040503050406030204" pitchFamily="18" charset="0"/>
                      </a:rPr>
                      <m:t>[</m:t>
                    </m:r>
                    <m:r>
                      <a:rPr lang="en-US" b="0" i="1" smtClean="0">
                        <a:latin typeface="Cambria Math" panose="02040503050406030204" pitchFamily="18" charset="0"/>
                      </a:rPr>
                      <m:t>𝑋𝐸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oMath>
                </a14:m>
                <a:endParaRPr lang="en-US" b="0" i="1" dirty="0">
                  <a:latin typeface="Cambria Math" panose="02040503050406030204" pitchFamily="18" charset="0"/>
                </a:endParaRPr>
              </a:p>
              <a:p>
                <a:pPr marL="576072" lvl="2" indent="0">
                  <a:buNone/>
                </a:pPr>
                <a:r>
                  <a:rPr lang="en-US" dirty="0"/>
                  <a:t>		          </a:t>
                </a:r>
                <a:r>
                  <a:rPr lang="en-US" b="0" dirty="0"/>
                  <a:t>= </a:t>
                </a:r>
                <a14:m>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e>
                      <m:sup>
                        <m:r>
                          <a:rPr lang="en-US" b="0" i="1" smtClean="0">
                            <a:latin typeface="Cambria Math" panose="02040503050406030204" pitchFamily="18" charset="0"/>
                          </a:rPr>
                          <m:t>2</m:t>
                        </m:r>
                      </m:sup>
                    </m:sSup>
                  </m:oMath>
                </a14:m>
                <a:endParaRPr lang="en-US" dirty="0"/>
              </a:p>
              <a:p>
                <a:pPr marL="301752" lvl="1" indent="0">
                  <a:buNone/>
                </a:pPr>
                <a:r>
                  <a:rPr lang="en-US" dirty="0"/>
                  <a:t>	</a:t>
                </a:r>
              </a:p>
              <a:p>
                <a:pPr marL="301752" lvl="1" indent="0">
                  <a:buNone/>
                </a:pPr>
                <a:r>
                  <a:rPr lang="en-US" dirty="0"/>
                  <a:t>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e>
                            </m:d>
                          </m:e>
                          <m:sup>
                            <m:r>
                              <a:rPr lang="en-US" i="1">
                                <a:latin typeface="Cambria Math" panose="02040503050406030204" pitchFamily="18" charset="0"/>
                              </a:rPr>
                              <m:t>2</m:t>
                            </m:r>
                          </m:sup>
                        </m:sSup>
                      </m:e>
                    </m:d>
                    <m:r>
                      <a:rPr lang="en-US" i="1">
                        <a:latin typeface="Cambria Math" panose="02040503050406030204" pitchFamily="18" charset="0"/>
                      </a:rPr>
                      <m:t> </m:t>
                    </m:r>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𝐸</m:t>
                    </m:r>
                    <m:sSup>
                      <m:sSupPr>
                        <m:ctrlPr>
                          <a:rPr lang="en-US" b="0" i="1" smtClean="0">
                            <a:solidFill>
                              <a:schemeClr val="tx1"/>
                            </a:solidFill>
                            <a:latin typeface="Cambria Math" panose="02040503050406030204" pitchFamily="18" charset="0"/>
                          </a:rPr>
                        </m:ctrlPr>
                      </m:sSupPr>
                      <m:e>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𝑋</m:t>
                            </m:r>
                          </m:e>
                        </m:d>
                      </m:e>
                      <m:sup>
                        <m:r>
                          <a:rPr lang="en-US" b="0" i="1" smtClean="0">
                            <a:solidFill>
                              <a:schemeClr val="tx1"/>
                            </a:solidFill>
                            <a:latin typeface="Cambria Math" panose="02040503050406030204" pitchFamily="18" charset="0"/>
                          </a:rPr>
                          <m:t>2</m:t>
                        </m:r>
                      </m:sup>
                    </m:sSup>
                  </m:oMath>
                </a14:m>
                <a:r>
                  <a:rPr lang="en-US" dirty="0"/>
                  <a:t> =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e>
                    </m:d>
                    <m:r>
                      <a:rPr lang="en-US" i="1">
                        <a:latin typeface="Cambria Math" panose="02040503050406030204" pitchFamily="18" charset="0"/>
                      </a:rPr>
                      <m:t>+</m:t>
                    </m:r>
                    <m:r>
                      <a:rPr lang="en-US" i="1">
                        <a:latin typeface="Cambria Math" panose="02040503050406030204" pitchFamily="18" charset="0"/>
                      </a:rPr>
                      <m:t>𝐸</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e>
                      <m:sup>
                        <m:r>
                          <a:rPr lang="en-US" i="1">
                            <a:latin typeface="Cambria Math" panose="02040503050406030204" pitchFamily="18" charset="0"/>
                          </a:rPr>
                          <m:t>2</m:t>
                        </m:r>
                      </m:sup>
                    </m:sSup>
                    <m:r>
                      <a:rPr lang="en-US" i="1">
                        <a:latin typeface="Cambria Math" panose="02040503050406030204" pitchFamily="18" charset="0"/>
                      </a:rPr>
                      <m:t>−2</m:t>
                    </m:r>
                    <m:r>
                      <a:rPr lang="en-US" i="1">
                        <a:latin typeface="Cambria Math" panose="02040503050406030204" pitchFamily="18" charset="0"/>
                      </a:rPr>
                      <m:t>𝐸</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𝑋</m:t>
                            </m:r>
                          </m:e>
                        </m:d>
                      </m:e>
                      <m:sup>
                        <m:r>
                          <a:rPr lang="en-US" i="1">
                            <a:latin typeface="Cambria Math" panose="02040503050406030204" pitchFamily="18" charset="0"/>
                          </a:rPr>
                          <m:t>2</m:t>
                        </m:r>
                      </m:sup>
                    </m:sSup>
                  </m:oMath>
                </a14:m>
                <a:r>
                  <a:rPr lang="en-US" dirty="0"/>
                  <a:t> + </a:t>
                </a:r>
                <a14:m>
                  <m:oMath xmlns:m="http://schemas.openxmlformats.org/officeDocument/2006/math">
                    <m:r>
                      <a:rPr lang="en-US" i="1" smtClean="0">
                        <a:solidFill>
                          <a:srgbClr val="000000"/>
                        </a:solidFill>
                        <a:latin typeface="Cambria Math" panose="02040503050406030204" pitchFamily="18" charset="0"/>
                      </a:rPr>
                      <m:t>𝐸</m:t>
                    </m:r>
                    <m:sSup>
                      <m:sSupPr>
                        <m:ctrlPr>
                          <a:rPr lang="en-US" i="1">
                            <a:solidFill>
                              <a:srgbClr val="000000"/>
                            </a:solidFill>
                            <a:latin typeface="Cambria Math" panose="02040503050406030204" pitchFamily="18" charset="0"/>
                          </a:rPr>
                        </m:ctrlPr>
                      </m:sSupPr>
                      <m:e>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𝑋</m:t>
                            </m:r>
                          </m:e>
                        </m:d>
                      </m:e>
                      <m:sup>
                        <m:r>
                          <a:rPr lang="en-US" i="1">
                            <a:solidFill>
                              <a:srgbClr val="000000"/>
                            </a:solidFill>
                            <a:latin typeface="Cambria Math" panose="02040503050406030204" pitchFamily="18" charset="0"/>
                          </a:rPr>
                          <m:t>2</m:t>
                        </m:r>
                      </m:sup>
                    </m:sSup>
                  </m:oMath>
                </a14:m>
                <a:r>
                  <a:rPr lang="en-US" dirty="0"/>
                  <a:t> =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2</m:t>
                            </m:r>
                          </m:sup>
                        </m:sSup>
                      </m:e>
                    </m:d>
                  </m:oMath>
                </a14:m>
                <a:endParaRPr lang="en-US" dirty="0"/>
              </a:p>
              <a:p>
                <a:pPr marL="301752" lvl="1" indent="0">
                  <a:buNone/>
                </a:pPr>
                <a:endParaRPr lang="en-US" b="0" dirty="0"/>
              </a:p>
              <a:p>
                <a:pPr marL="301752" lvl="1" indent="0">
                  <a:buNone/>
                </a:pPr>
                <a:endParaRPr lang="en-US" dirty="0"/>
              </a:p>
              <a:p>
                <a:pPr lvl="1"/>
                <a:endParaRPr lang="en-US" dirty="0"/>
              </a:p>
              <a:p>
                <a:pPr lvl="1"/>
                <a:endParaRPr lang="en-US" dirty="0"/>
              </a:p>
              <a:p>
                <a:pPr lvl="2"/>
                <a:endParaRPr lang="en-US" dirty="0"/>
              </a:p>
              <a:p>
                <a:pPr lvl="1"/>
                <a:endParaRPr lang="en-US" dirty="0"/>
              </a:p>
              <a:p>
                <a:pPr lvl="1"/>
                <a:endParaRPr lang="en-US" dirty="0"/>
              </a:p>
              <a:p>
                <a:pPr lvl="1"/>
                <a:endParaRPr lang="en-US" dirty="0"/>
              </a:p>
              <a:p>
                <a:pPr lvl="1"/>
                <a:endParaRPr lang="en-US" dirty="0"/>
              </a:p>
              <a:p>
                <a:pPr lvl="1"/>
                <a:endParaRPr lang="en-US" dirty="0"/>
              </a:p>
              <a:p>
                <a:pPr marL="301752" lvl="1" indent="0">
                  <a:buNone/>
                </a:pPr>
                <a:endParaRPr lang="en-US" dirty="0"/>
              </a:p>
            </p:txBody>
          </p:sp>
        </mc:Choice>
        <mc:Fallback>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2"/>
                <a:stretch>
                  <a:fillRect t="-1690"/>
                </a:stretch>
              </a:blipFill>
            </p:spPr>
            <p:txBody>
              <a:bodyPr/>
              <a:lstStyle/>
              <a:p>
                <a:r>
                  <a:rPr lang="en-US">
                    <a:noFill/>
                  </a:rPr>
                  <a:t> </a:t>
                </a:r>
              </a:p>
            </p:txBody>
          </p:sp>
        </mc:Fallback>
      </mc:AlternateContent>
    </p:spTree>
    <p:extLst>
      <p:ext uri="{BB962C8B-B14F-4D97-AF65-F5344CB8AC3E}">
        <p14:creationId xmlns:p14="http://schemas.microsoft.com/office/powerpoint/2010/main" val="418010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for Overfitting: Regularization	</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912812" y="1762863"/>
                <a:ext cx="10972800" cy="4485537"/>
              </a:xfrm>
            </p:spPr>
            <p:txBody>
              <a:bodyPr>
                <a:normAutofit/>
              </a:bodyPr>
              <a:lstStyle/>
              <a:p>
                <a:pPr marL="301752" lvl="1" indent="0">
                  <a:buNone/>
                </a:pPr>
                <a:r>
                  <a:rPr lang="en-US" dirty="0"/>
                  <a:t>	</a:t>
                </a:r>
              </a:p>
              <a:p>
                <a:pPr marL="301752" lvl="1" indent="0">
                  <a:lnSpc>
                    <a:spcPct val="160000"/>
                  </a:lnSpc>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e>
                              </m:d>
                            </m:e>
                            <m:sup>
                              <m:r>
                                <a:rPr lang="en-US" i="1">
                                  <a:latin typeface="Cambria Math" panose="02040503050406030204" pitchFamily="18" charset="0"/>
                                </a:rPr>
                                <m:t>2</m:t>
                              </m:r>
                            </m:sup>
                          </m:sSup>
                        </m:e>
                      </m:d>
                      <m:r>
                        <a:rPr lang="en-US" b="0" i="1" smtClean="0">
                          <a:latin typeface="Cambria Math" panose="02040503050406030204" pitchFamily="18" charset="0"/>
                        </a:rPr>
                        <m:t>=</m:t>
                      </m:r>
                    </m:oMath>
                  </m:oMathPara>
                </a14:m>
                <a:endParaRPr lang="en-US" b="0" i="1" dirty="0">
                  <a:latin typeface="Cambria Math" panose="02040503050406030204" pitchFamily="18" charset="0"/>
                </a:endParaRPr>
              </a:p>
              <a:p>
                <a:pPr marL="301752" lvl="1" indent="0">
                  <a:lnSpc>
                    <a:spcPct val="160000"/>
                  </a:lnSpc>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𝑔</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sup>
                              <m:r>
                                <a:rPr lang="en-US" b="0" i="1" smtClean="0">
                                  <a:latin typeface="Cambria Math" panose="02040503050406030204" pitchFamily="18" charset="0"/>
                                </a:rPr>
                                <m:t>2</m:t>
                              </m:r>
                            </m:sup>
                          </m:sSup>
                        </m:e>
                      </m:d>
                    </m:oMath>
                  </m:oMathPara>
                </a14:m>
                <a:endParaRPr lang="en-US" b="0" i="1" dirty="0">
                  <a:latin typeface="Cambria Math" panose="02040503050406030204" pitchFamily="18" charset="0"/>
                </a:endParaRPr>
              </a:p>
              <a:p>
                <a:pPr marL="301752" lvl="1" indent="0">
                  <a:lnSpc>
                    <a:spcPct val="160000"/>
                  </a:lnSpc>
                  <a:buNone/>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𝑔</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e>
                              </m:d>
                            </m:e>
                            <m:sup>
                              <m:r>
                                <a:rPr lang="en-US" i="1">
                                  <a:latin typeface="Cambria Math" panose="02040503050406030204" pitchFamily="18" charset="0"/>
                                </a:rPr>
                                <m:t>2</m:t>
                              </m:r>
                            </m:sup>
                          </m:sSup>
                        </m:e>
                      </m:d>
                      <m:r>
                        <a:rPr lang="en-US" i="1">
                          <a:latin typeface="Cambria Math" panose="02040503050406030204" pitchFamily="18" charset="0"/>
                        </a:rPr>
                        <m:t>−2</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𝑓</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e>
                                  </m:d>
                                </m:e>
                                <m:sup>
                                  <m:r>
                                    <a:rPr lang="en-US" i="1">
                                      <a:latin typeface="Cambria Math" panose="02040503050406030204" pitchFamily="18" charset="0"/>
                                    </a:rPr>
                                    <m:t>2</m:t>
                                  </m:r>
                                </m:sup>
                              </m:sSup>
                            </m:e>
                          </m:d>
                        </m:e>
                      </m:d>
                    </m:oMath>
                  </m:oMathPara>
                </a14:m>
                <a:endParaRPr lang="en-US" i="1" dirty="0">
                  <a:latin typeface="Cambria Math" panose="02040503050406030204" pitchFamily="18" charset="0"/>
                </a:endParaRPr>
              </a:p>
              <a:p>
                <a:pPr marL="301752" lvl="1" indent="0">
                  <a:lnSpc>
                    <a:spcPct val="160000"/>
                  </a:lnSpc>
                  <a:buNone/>
                </a:pPr>
                <a:r>
                  <a:rPr lang="en-US" i="1" dirty="0">
                    <a:latin typeface="Cambria Math" panose="02040503050406030204" pitchFamily="18" charset="0"/>
                  </a:rPr>
                  <a:t>Using </a:t>
                </a:r>
                <a14:m>
                  <m:oMath xmlns:m="http://schemas.openxmlformats.org/officeDocument/2006/math">
                    <m:r>
                      <m:rPr>
                        <m:sty m:val="p"/>
                      </m:rPr>
                      <a:rPr lang="en-US" smtClean="0">
                        <a:solidFill>
                          <a:schemeClr val="tx1"/>
                        </a:solidFill>
                        <a:latin typeface="Cambria Math" panose="02040503050406030204" pitchFamily="18" charset="0"/>
                      </a:rPr>
                      <m:t>E</m:t>
                    </m:r>
                    <m:d>
                      <m:dPr>
                        <m:begChr m:val="["/>
                        <m:endChr m:val="]"/>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r>
                              <m:rPr>
                                <m:sty m:val="p"/>
                              </m:rPr>
                              <a:rPr lang="en-US">
                                <a:solidFill>
                                  <a:schemeClr val="tx1"/>
                                </a:solidFill>
                                <a:latin typeface="Cambria Math" panose="02040503050406030204" pitchFamily="18" charset="0"/>
                              </a:rPr>
                              <m:t>X</m:t>
                            </m:r>
                          </m:e>
                          <m:sup>
                            <m:r>
                              <a:rPr lang="en-US">
                                <a:solidFill>
                                  <a:schemeClr val="tx1"/>
                                </a:solidFill>
                                <a:latin typeface="Cambria Math" panose="02040503050406030204" pitchFamily="18" charset="0"/>
                              </a:rPr>
                              <m:t>2</m:t>
                            </m:r>
                          </m:sup>
                        </m:sSup>
                      </m:e>
                    </m:d>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𝐸</m:t>
                    </m:r>
                    <m:d>
                      <m:dPr>
                        <m:begChr m:val="["/>
                        <m:endChr m:val="]"/>
                        <m:ctrlPr>
                          <a:rPr lang="en-US" i="1">
                            <a:solidFill>
                              <a:schemeClr val="tx1"/>
                            </a:solidFill>
                            <a:latin typeface="Cambria Math" panose="02040503050406030204" pitchFamily="18" charset="0"/>
                          </a:rPr>
                        </m:ctrlPr>
                      </m:dPr>
                      <m:e>
                        <m:sSup>
                          <m:sSupPr>
                            <m:ctrlPr>
                              <a:rPr lang="en-US" i="1">
                                <a:solidFill>
                                  <a:schemeClr val="tx1"/>
                                </a:solidFill>
                                <a:latin typeface="Cambria Math" panose="02040503050406030204" pitchFamily="18" charset="0"/>
                              </a:rPr>
                            </m:ctrlPr>
                          </m:sSupPr>
                          <m:e>
                            <m:d>
                              <m:dPr>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𝑋</m:t>
                                </m:r>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𝐸</m:t>
                                </m:r>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𝑋</m:t>
                                    </m:r>
                                  </m:e>
                                </m:d>
                              </m:e>
                            </m:d>
                          </m:e>
                          <m:sup>
                            <m:r>
                              <a:rPr lang="en-US" i="1">
                                <a:solidFill>
                                  <a:schemeClr val="tx1"/>
                                </a:solidFill>
                                <a:latin typeface="Cambria Math" panose="02040503050406030204" pitchFamily="18" charset="0"/>
                              </a:rPr>
                              <m:t>2</m:t>
                            </m:r>
                          </m:sup>
                        </m:sSup>
                      </m:e>
                    </m:d>
                    <m:r>
                      <a:rPr lang="en-US"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𝐸</m:t>
                    </m:r>
                    <m:sSup>
                      <m:sSupPr>
                        <m:ctrlPr>
                          <a:rPr lang="en-US" i="1">
                            <a:solidFill>
                              <a:schemeClr val="tx1"/>
                            </a:solidFill>
                            <a:latin typeface="Cambria Math" panose="02040503050406030204" pitchFamily="18" charset="0"/>
                          </a:rPr>
                        </m:ctrlPr>
                      </m:sSupPr>
                      <m:e>
                        <m:d>
                          <m:dPr>
                            <m:begChr m:val="["/>
                            <m:end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𝑋</m:t>
                            </m:r>
                          </m:e>
                        </m:d>
                      </m:e>
                      <m:sup>
                        <m:r>
                          <a:rPr lang="en-US" i="1">
                            <a:solidFill>
                              <a:schemeClr val="tx1"/>
                            </a:solidFill>
                            <a:latin typeface="Cambria Math" panose="02040503050406030204" pitchFamily="18" charset="0"/>
                          </a:rPr>
                          <m:t>2</m:t>
                        </m:r>
                      </m:sup>
                    </m:sSup>
                  </m:oMath>
                </a14:m>
                <a:r>
                  <a:rPr lang="en-US" i="1" dirty="0">
                    <a:latin typeface="Cambria Math" panose="02040503050406030204" pitchFamily="18" charset="0"/>
                  </a:rPr>
                  <a:t> for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i="1">
                            <a:latin typeface="Cambria Math" panose="02040503050406030204" pitchFamily="18" charset="0"/>
                          </a:rPr>
                          <m:t>𝑔</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e>
                            </m:d>
                          </m:e>
                          <m:sup>
                            <m:r>
                              <a:rPr lang="en-US" i="1">
                                <a:latin typeface="Cambria Math" panose="02040503050406030204" pitchFamily="18" charset="0"/>
                              </a:rPr>
                              <m:t>2</m:t>
                            </m:r>
                          </m:sup>
                        </m:sSup>
                      </m:e>
                    </m:d>
                    <m:r>
                      <a:rPr lang="en-US" i="1">
                        <a:latin typeface="Cambria Math" panose="02040503050406030204" pitchFamily="18" charset="0"/>
                      </a:rPr>
                      <m:t> </m:t>
                    </m:r>
                  </m:oMath>
                </a14:m>
                <a:r>
                  <a:rPr lang="en-US" i="1" dirty="0">
                    <a:latin typeface="Cambria Math" panose="02040503050406030204" pitchFamily="18" charset="0"/>
                  </a:rPr>
                  <a:t>and</a:t>
                </a:r>
                <a:r>
                  <a:rPr lang="en-US" dirty="0"/>
                  <a:t> </a:t>
                </a:r>
                <a14:m>
                  <m:oMath xmlns:m="http://schemas.openxmlformats.org/officeDocument/2006/math">
                    <m:r>
                      <a:rPr lang="en-US" i="1">
                        <a:latin typeface="Cambria Math" panose="02040503050406030204" pitchFamily="18" charset="0"/>
                      </a:rPr>
                      <m:t>𝐸</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𝑓</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𝑥</m:t>
                                </m:r>
                              </m:e>
                            </m:d>
                          </m:e>
                          <m:sup>
                            <m:r>
                              <a:rPr lang="en-US" i="1">
                                <a:latin typeface="Cambria Math" panose="02040503050406030204" pitchFamily="18" charset="0"/>
                              </a:rPr>
                              <m:t>2</m:t>
                            </m:r>
                          </m:sup>
                        </m:sSup>
                      </m:e>
                    </m:d>
                  </m:oMath>
                </a14:m>
                <a:endParaRPr lang="en-US" i="1" dirty="0">
                  <a:latin typeface="Cambria Math" panose="02040503050406030204" pitchFamily="18" charset="0"/>
                </a:endParaRPr>
              </a:p>
              <a:p>
                <a:pPr marL="301752" lvl="1" indent="0">
                  <a:lnSpc>
                    <a:spcPct val="160000"/>
                  </a:lnSpc>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r>
                        <a:rPr lang="en-US" b="0" i="1" smtClean="0">
                          <a:latin typeface="Cambria Math" panose="02040503050406030204" pitchFamily="18" charset="0"/>
                        </a:rPr>
                        <m:t>−2</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d>
                            </m:e>
                            <m:sup>
                              <m:r>
                                <a:rPr lang="en-US" b="0" i="1" smtClean="0">
                                  <a:latin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𝐸</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r>
                        <a:rPr lang="en-US" b="0" i="1" smtClean="0">
                          <a:latin typeface="Cambria Math" panose="02040503050406030204" pitchFamily="18" charset="0"/>
                        </a:rPr>
                        <m:t>=</m:t>
                      </m:r>
                    </m:oMath>
                  </m:oMathPara>
                </a14:m>
                <a:endParaRPr lang="en-US" b="0" dirty="0"/>
              </a:p>
              <a:p>
                <a:pPr marL="301752" lvl="1" indent="0">
                  <a:lnSpc>
                    <a:spcPct val="160000"/>
                  </a:lnSpc>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𝐸</m:t>
                      </m:r>
                      <m:d>
                        <m:dPr>
                          <m:begChr m:val="["/>
                          <m:endChr m:val="]"/>
                          <m:ctrlPr>
                            <a:rPr lang="en-US" b="0" i="1" smtClean="0">
                              <a:solidFill>
                                <a:schemeClr val="tx1"/>
                              </a:solidFill>
                              <a:latin typeface="Cambria Math" panose="02040503050406030204" pitchFamily="18" charset="0"/>
                            </a:rPr>
                          </m:ctrlPr>
                        </m:dPr>
                        <m:e>
                          <m:sSup>
                            <m:sSupPr>
                              <m:ctrlPr>
                                <a:rPr lang="en-US" b="0" i="1" smtClean="0">
                                  <a:solidFill>
                                    <a:schemeClr val="tx1"/>
                                  </a:solidFill>
                                  <a:latin typeface="Cambria Math" panose="02040503050406030204" pitchFamily="18" charset="0"/>
                                </a:rPr>
                              </m:ctrlPr>
                            </m:sSupPr>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𝐸</m:t>
                                  </m:r>
                                  <m:d>
                                    <m:dPr>
                                      <m:begChr m:val="["/>
                                      <m:endChr m:val="]"/>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𝑔</m:t>
                                      </m:r>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𝑥</m:t>
                                          </m:r>
                                        </m:e>
                                      </m:d>
                                    </m:e>
                                  </m:d>
                                </m:e>
                              </m:d>
                            </m:e>
                            <m:sup>
                              <m:r>
                                <a:rPr lang="en-US" b="0" i="1" smtClean="0">
                                  <a:solidFill>
                                    <a:schemeClr val="tx1"/>
                                  </a:solidFill>
                                  <a:latin typeface="Cambria Math" panose="02040503050406030204" pitchFamily="18" charset="0"/>
                                </a:rPr>
                                <m:t>2</m:t>
                              </m:r>
                            </m:sup>
                          </m:sSup>
                        </m:e>
                      </m:d>
                      <m:r>
                        <a:rPr lang="en-US" b="0" i="1" smtClean="0">
                          <a:latin typeface="Cambria Math" panose="02040503050406030204" pitchFamily="18" charset="0"/>
                        </a:rPr>
                        <m:t>+</m:t>
                      </m:r>
                      <m:sSup>
                        <m:sSupPr>
                          <m:ctrlPr>
                            <a:rPr lang="en-US" b="0" i="1" smtClean="0">
                              <a:solidFill>
                                <a:srgbClr val="FF0000"/>
                              </a:solidFill>
                              <a:latin typeface="Cambria Math" panose="02040503050406030204" pitchFamily="18" charset="0"/>
                            </a:rPr>
                          </m:ctrlPr>
                        </m:sSupPr>
                        <m:e>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𝐸</m:t>
                              </m:r>
                              <m:d>
                                <m:dPr>
                                  <m:begChr m:val="["/>
                                  <m:endChr m:val="]"/>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𝑔</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e>
                              </m:d>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e>
                          </m:d>
                        </m:e>
                        <m:sup>
                          <m:r>
                            <a:rPr lang="en-US" b="0" i="1" smtClean="0">
                              <a:solidFill>
                                <a:srgbClr val="FF0000"/>
                              </a:solidFill>
                              <a:latin typeface="Cambria Math" panose="02040503050406030204" pitchFamily="18" charset="0"/>
                            </a:rPr>
                            <m:t>2</m:t>
                          </m:r>
                        </m:sup>
                      </m:sSup>
                      <m:r>
                        <a:rPr lang="en-US" b="0" i="1" smtClean="0">
                          <a:latin typeface="Cambria Math" panose="02040503050406030204" pitchFamily="18" charset="0"/>
                        </a:rPr>
                        <m:t>+</m:t>
                      </m:r>
                      <m:r>
                        <a:rPr lang="en-US" b="0" i="1" smtClean="0">
                          <a:solidFill>
                            <a:schemeClr val="accent3"/>
                          </a:solidFill>
                          <a:latin typeface="Cambria Math" panose="02040503050406030204" pitchFamily="18" charset="0"/>
                        </a:rPr>
                        <m:t>𝐸</m:t>
                      </m:r>
                      <m:r>
                        <a:rPr lang="en-US" b="0" i="1" smtClean="0">
                          <a:solidFill>
                            <a:schemeClr val="accent3"/>
                          </a:solidFill>
                          <a:latin typeface="Cambria Math" panose="02040503050406030204" pitchFamily="18" charset="0"/>
                        </a:rPr>
                        <m:t>[</m:t>
                      </m:r>
                      <m:sSup>
                        <m:sSupPr>
                          <m:ctrlPr>
                            <a:rPr lang="en-US" b="0" i="1" smtClean="0">
                              <a:solidFill>
                                <a:schemeClr val="accent3"/>
                              </a:solidFill>
                              <a:latin typeface="Cambria Math" panose="02040503050406030204" pitchFamily="18" charset="0"/>
                            </a:rPr>
                          </m:ctrlPr>
                        </m:sSupPr>
                        <m:e>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𝑓</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𝑥</m:t>
                                  </m:r>
                                </m:e>
                              </m:d>
                              <m:r>
                                <a:rPr lang="en-US" b="0" i="1"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𝐸</m:t>
                              </m:r>
                              <m:d>
                                <m:dPr>
                                  <m:begChr m:val="["/>
                                  <m:endChr m:val="]"/>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𝑓</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𝑥</m:t>
                                      </m:r>
                                    </m:e>
                                  </m:d>
                                </m:e>
                              </m:d>
                            </m:e>
                          </m:d>
                        </m:e>
                        <m:sup>
                          <m:r>
                            <a:rPr lang="en-US" b="0" i="1" smtClean="0">
                              <a:solidFill>
                                <a:schemeClr val="accent3"/>
                              </a:solidFill>
                              <a:latin typeface="Cambria Math" panose="02040503050406030204" pitchFamily="18" charset="0"/>
                            </a:rPr>
                            <m:t>2</m:t>
                          </m:r>
                        </m:sup>
                      </m:sSup>
                      <m:r>
                        <a:rPr lang="en-US" b="0" i="1" smtClean="0">
                          <a:solidFill>
                            <a:schemeClr val="accent3"/>
                          </a:solidFill>
                          <a:latin typeface="Cambria Math" panose="02040503050406030204" pitchFamily="18" charset="0"/>
                        </a:rPr>
                        <m:t>]</m:t>
                      </m:r>
                      <m:r>
                        <a:rPr lang="en-US" b="0" i="0" smtClean="0">
                          <a:solidFill>
                            <a:schemeClr val="bg1"/>
                          </a:solidFill>
                          <a:latin typeface="Cambria Math" panose="02040503050406030204" pitchFamily="18" charset="0"/>
                        </a:rPr>
                        <m:t>=</m:t>
                      </m:r>
                    </m:oMath>
                  </m:oMathPara>
                </a14:m>
                <a:endParaRPr lang="en-US" b="0" dirty="0"/>
              </a:p>
              <a:p>
                <a:pPr marL="301752" lvl="1" indent="0">
                  <a:lnSpc>
                    <a:spcPct val="160000"/>
                  </a:lnSpc>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solidFill>
                            <a:schemeClr val="tx1"/>
                          </a:solidFill>
                          <a:latin typeface="Cambria Math" panose="02040503050406030204" pitchFamily="18" charset="0"/>
                        </a:rPr>
                        <m:t>𝑣𝑎𝑟𝑖𝑎𝑛𝑐𝑒</m:t>
                      </m:r>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𝑏𝑖𝑎</m:t>
                      </m:r>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𝑠</m:t>
                          </m:r>
                        </m:e>
                        <m:sup>
                          <m:r>
                            <a:rPr lang="en-US" b="0" i="1" smtClean="0">
                              <a:solidFill>
                                <a:srgbClr val="FF0000"/>
                              </a:solidFill>
                              <a:latin typeface="Cambria Math" panose="02040503050406030204" pitchFamily="18" charset="0"/>
                            </a:rPr>
                            <m:t>2</m:t>
                          </m:r>
                        </m:sup>
                      </m:sSup>
                      <m:r>
                        <a:rPr lang="en-US" b="0" i="1" smtClean="0">
                          <a:latin typeface="Cambria Math" panose="02040503050406030204" pitchFamily="18" charset="0"/>
                        </a:rPr>
                        <m:t>+</m:t>
                      </m:r>
                      <m:sSup>
                        <m:sSupPr>
                          <m:ctrlPr>
                            <a:rPr lang="en-US" i="1">
                              <a:solidFill>
                                <a:schemeClr val="accent3"/>
                              </a:solidFill>
                              <a:latin typeface="Cambria Math" panose="02040503050406030204" pitchFamily="18" charset="0"/>
                            </a:rPr>
                          </m:ctrlPr>
                        </m:sSupPr>
                        <m:e>
                          <m:r>
                            <a:rPr lang="en-US" i="1">
                              <a:solidFill>
                                <a:schemeClr val="accent3"/>
                              </a:solidFill>
                              <a:latin typeface="Cambria Math" panose="02040503050406030204" pitchFamily="18" charset="0"/>
                            </a:rPr>
                            <m:t>𝜎</m:t>
                          </m:r>
                        </m:e>
                        <m:sup>
                          <m:r>
                            <a:rPr lang="en-US" i="1">
                              <a:solidFill>
                                <a:schemeClr val="accent3"/>
                              </a:solidFill>
                              <a:latin typeface="Cambria Math" panose="02040503050406030204" pitchFamily="18" charset="0"/>
                            </a:rPr>
                            <m:t>2</m:t>
                          </m:r>
                        </m:sup>
                      </m:sSup>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𝑛𝑜𝑖𝑠𝑒</m:t>
                          </m:r>
                        </m:e>
                      </m:d>
                    </m:oMath>
                  </m:oMathPara>
                </a14:m>
                <a:endParaRPr lang="en-US" b="0" dirty="0"/>
              </a:p>
              <a:p>
                <a:pPr marL="301752" lvl="1" indent="0">
                  <a:buNone/>
                </a:pPr>
                <a:endParaRPr lang="en-US" dirty="0"/>
              </a:p>
              <a:p>
                <a:pPr marL="301752" lvl="1" indent="0">
                  <a:buNone/>
                </a:pPr>
                <a:endParaRPr lang="en-US" dirty="0"/>
              </a:p>
              <a:p>
                <a:pPr marL="301752" lvl="1" indent="0">
                  <a:buNone/>
                </a:pPr>
                <a:endParaRPr lang="en-US" dirty="0"/>
              </a:p>
              <a:p>
                <a:pPr lvl="2"/>
                <a:endParaRPr lang="en-US" dirty="0"/>
              </a:p>
              <a:p>
                <a:pPr lvl="1"/>
                <a:endParaRPr lang="en-US" dirty="0"/>
              </a:p>
              <a:p>
                <a:pPr lvl="1"/>
                <a:endParaRPr lang="en-US" dirty="0"/>
              </a:p>
              <a:p>
                <a:pPr lvl="1"/>
                <a:endParaRPr lang="en-US" dirty="0"/>
              </a:p>
              <a:p>
                <a:pPr lvl="1"/>
                <a:endParaRPr lang="en-US" dirty="0"/>
              </a:p>
              <a:p>
                <a:pPr lvl="1"/>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912812" y="1762863"/>
                <a:ext cx="10972800" cy="4485537"/>
              </a:xfrm>
              <a:blipFill>
                <a:blip r:embed="rId3"/>
                <a:stretch>
                  <a:fillRect/>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E1C0E310-0B2E-2C5D-64EC-67ED41FA41C8}"/>
              </a:ext>
            </a:extLst>
          </p:cNvPr>
          <p:cNvCxnSpPr/>
          <p:nvPr/>
        </p:nvCxnSpPr>
        <p:spPr>
          <a:xfrm>
            <a:off x="1522414" y="4953000"/>
            <a:ext cx="2438398"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DE399536-431B-BBC1-DE65-297AE6F25BF2}"/>
              </a:ext>
            </a:extLst>
          </p:cNvPr>
          <p:cNvCxnSpPr>
            <a:cxnSpLocks/>
          </p:cNvCxnSpPr>
          <p:nvPr/>
        </p:nvCxnSpPr>
        <p:spPr>
          <a:xfrm>
            <a:off x="4265612" y="4953000"/>
            <a:ext cx="2819400" cy="0"/>
          </a:xfrm>
          <a:prstGeom prst="line">
            <a:avLst/>
          </a:prstGeom>
          <a:ln w="25400">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06DB7A2-7437-E808-8C61-4DBFC7C706B8}"/>
              </a:ext>
            </a:extLst>
          </p:cNvPr>
          <p:cNvCxnSpPr>
            <a:cxnSpLocks/>
          </p:cNvCxnSpPr>
          <p:nvPr/>
        </p:nvCxnSpPr>
        <p:spPr>
          <a:xfrm>
            <a:off x="9980612" y="4953000"/>
            <a:ext cx="1219200" cy="0"/>
          </a:xfrm>
          <a:prstGeom prst="line">
            <a:avLst/>
          </a:prstGeom>
          <a:ln w="25400">
            <a:solidFill>
              <a:srgbClr val="FF000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E2C6AC4-296D-DD0B-8D7C-8D4CE3E5FA48}"/>
              </a:ext>
            </a:extLst>
          </p:cNvPr>
          <p:cNvCxnSpPr>
            <a:cxnSpLocks/>
          </p:cNvCxnSpPr>
          <p:nvPr/>
        </p:nvCxnSpPr>
        <p:spPr>
          <a:xfrm>
            <a:off x="7389812" y="4953000"/>
            <a:ext cx="2286000" cy="0"/>
          </a:xfrm>
          <a:prstGeom prst="line">
            <a:avLst/>
          </a:prstGeom>
          <a:ln w="25400">
            <a:solidFill>
              <a:schemeClr val="accent3"/>
            </a:solidFill>
            <a:miter lim="8000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096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for Overfitting: Regularization	</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836612" y="1762863"/>
                <a:ext cx="10744200" cy="4485537"/>
              </a:xfrm>
            </p:spPr>
            <p:txBody>
              <a:bodyPr>
                <a:normAutofit/>
              </a:bodyPr>
              <a:lstStyle/>
              <a:p>
                <a:pPr marL="301752" lvl="1" indent="0">
                  <a:buNone/>
                </a:pPr>
                <a:endParaRPr lang="en-US" dirty="0"/>
              </a:p>
              <a:p>
                <a:pPr lvl="1"/>
                <a14:m>
                  <m:oMath xmlns:m="http://schemas.openxmlformats.org/officeDocument/2006/math">
                    <m:r>
                      <a:rPr lang="en-US" b="0" i="1" smtClean="0">
                        <a:latin typeface="Cambria Math" panose="02040503050406030204" pitchFamily="18" charset="0"/>
                      </a:rPr>
                      <m:t>𝑀𝑆𝐸</m:t>
                    </m:r>
                    <m:d>
                      <m:dPr>
                        <m:ctrlPr>
                          <a:rPr lang="en-US" b="0" i="1" smtClean="0">
                            <a:latin typeface="Cambria Math" panose="02040503050406030204" pitchFamily="18" charset="0"/>
                          </a:rPr>
                        </m:ctrlPr>
                      </m:d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𝑔</m:t>
                        </m:r>
                      </m:e>
                    </m:d>
                    <m:r>
                      <a:rPr lang="en-US" b="0" i="1" smtClean="0">
                        <a:latin typeface="Cambria Math" panose="02040503050406030204" pitchFamily="18" charset="0"/>
                      </a:rPr>
                      <m:t>=</m:t>
                    </m:r>
                    <m:r>
                      <a:rPr lang="en-US" b="0" i="1" smtClean="0">
                        <a:latin typeface="Cambria Math" panose="02040503050406030204" pitchFamily="18" charset="0"/>
                      </a:rPr>
                      <m:t>𝑏𝑖𝑎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𝑣𝑎𝑟𝑖𝑎𝑛𝑐𝑒</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𝑛𝑜𝑖𝑠𝑒</m:t>
                    </m:r>
                    <m:r>
                      <a:rPr lang="en-US" b="0" i="1" smtClean="0">
                        <a:latin typeface="Cambria Math" panose="02040503050406030204" pitchFamily="18" charset="0"/>
                      </a:rPr>
                      <m:t>)</m:t>
                    </m:r>
                  </m:oMath>
                </a14:m>
                <a:endParaRPr lang="en-US" dirty="0"/>
              </a:p>
              <a:p>
                <a:pPr marL="301752" lvl="1" indent="0">
                  <a:buNone/>
                </a:pPr>
                <a:endParaRPr lang="en-US" dirty="0"/>
              </a:p>
              <a:p>
                <a:pPr lvl="1"/>
                <a:r>
                  <a:rPr lang="en-US" dirty="0"/>
                  <a:t>What this tells us is that for a value of the error we have to tradeoff between variance and bias (since the noise doesn’t depend on the estimator)</a:t>
                </a:r>
              </a:p>
              <a:p>
                <a:pPr lvl="1"/>
                <a:endParaRPr lang="en-US" dirty="0"/>
              </a:p>
              <a:p>
                <a:pPr lvl="1"/>
                <a:r>
                  <a:rPr lang="en-US" dirty="0"/>
                  <a:t>Both high bias and high variance are negative properties for the model. A model with high bias, tends to </a:t>
                </a:r>
                <a:r>
                  <a:rPr lang="en-US" dirty="0" err="1"/>
                  <a:t>underfit</a:t>
                </a:r>
                <a:r>
                  <a:rPr lang="en-US" dirty="0"/>
                  <a:t> the data while a model with high variance tends to </a:t>
                </a:r>
                <a:r>
                  <a:rPr lang="en-US" dirty="0" err="1"/>
                  <a:t>overfit</a:t>
                </a:r>
                <a:endParaRPr lang="en-US" dirty="0"/>
              </a:p>
              <a:p>
                <a:pPr lvl="1"/>
                <a:endParaRPr lang="en-US" dirty="0"/>
              </a:p>
              <a:p>
                <a:pPr lvl="1"/>
                <a:r>
                  <a:rPr lang="en-US" dirty="0"/>
                  <a:t>The purpose is to find an equilibrium of those two.</a:t>
                </a:r>
              </a:p>
              <a:p>
                <a:pPr lvl="2"/>
                <a:endParaRPr lang="en-US" dirty="0"/>
              </a:p>
              <a:p>
                <a:pPr lvl="1"/>
                <a:endParaRPr lang="en-US" dirty="0"/>
              </a:p>
              <a:p>
                <a:pPr lvl="1"/>
                <a:endParaRPr lang="en-US" dirty="0"/>
              </a:p>
              <a:p>
                <a:pPr lvl="1"/>
                <a:endParaRPr lang="en-US" dirty="0"/>
              </a:p>
              <a:p>
                <a:pPr lvl="1"/>
                <a:endParaRPr lang="en-US" dirty="0"/>
              </a:p>
              <a:p>
                <a:pPr lvl="1"/>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836612" y="1762863"/>
                <a:ext cx="10744200" cy="4485537"/>
              </a:xfrm>
              <a:blipFill>
                <a:blip r:embed="rId3"/>
                <a:stretch>
                  <a:fillRect r="-943"/>
                </a:stretch>
              </a:blipFill>
            </p:spPr>
            <p:txBody>
              <a:bodyPr/>
              <a:lstStyle/>
              <a:p>
                <a:r>
                  <a:rPr lang="en-US">
                    <a:noFill/>
                  </a:rPr>
                  <a:t> </a:t>
                </a:r>
              </a:p>
            </p:txBody>
          </p:sp>
        </mc:Fallback>
      </mc:AlternateContent>
    </p:spTree>
    <p:extLst>
      <p:ext uri="{BB962C8B-B14F-4D97-AF65-F5344CB8AC3E}">
        <p14:creationId xmlns:p14="http://schemas.microsoft.com/office/powerpoint/2010/main" val="410124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for Overfitting: Regularization	</a:t>
            </a:r>
          </a:p>
        </p:txBody>
      </p:sp>
      <p:sp>
        <p:nvSpPr>
          <p:cNvPr id="9" name="Content Placeholder 8"/>
          <p:cNvSpPr>
            <a:spLocks noGrp="1"/>
          </p:cNvSpPr>
          <p:nvPr>
            <p:ph sz="half" idx="2"/>
          </p:nvPr>
        </p:nvSpPr>
        <p:spPr>
          <a:xfrm>
            <a:off x="1141412" y="1828800"/>
            <a:ext cx="10744200" cy="4621805"/>
          </a:xfrm>
        </p:spPr>
        <p:txBody>
          <a:bodyPr>
            <a:normAutofit fontScale="85000" lnSpcReduction="20000"/>
          </a:bodyPr>
          <a:lstStyle/>
          <a:p>
            <a:pPr marL="301752" lvl="1" indent="0">
              <a:buNone/>
            </a:pPr>
            <a:endParaRPr lang="en-US" dirty="0"/>
          </a:p>
          <a:p>
            <a:pPr lvl="2"/>
            <a:endParaRPr lang="en-US" dirty="0"/>
          </a:p>
          <a:p>
            <a:pPr lvl="1"/>
            <a:endParaRPr lang="en-US" dirty="0"/>
          </a:p>
          <a:p>
            <a:pPr lvl="1"/>
            <a:endParaRPr lang="en-US" dirty="0"/>
          </a:p>
          <a:p>
            <a:pPr lvl="1"/>
            <a:endParaRPr lang="en-US" dirty="0"/>
          </a:p>
          <a:p>
            <a:pPr lvl="1"/>
            <a:endParaRPr lang="en-US" dirty="0"/>
          </a:p>
          <a:p>
            <a:pPr lvl="1"/>
            <a:endParaRPr lang="en-US" dirty="0"/>
          </a:p>
          <a:p>
            <a:pPr marL="342900" indent="-342900">
              <a:buFont typeface="Arial" panose="020B0604020202020204" pitchFamily="34" charset="0"/>
              <a:buChar char="•"/>
            </a:pPr>
            <a:endParaRPr lang="en-US" sz="2000" dirty="0"/>
          </a:p>
          <a:p>
            <a:r>
              <a:rPr lang="en-US" dirty="0"/>
              <a:t>The model on the left </a:t>
            </a:r>
            <a:r>
              <a:rPr lang="en-US" dirty="0" err="1"/>
              <a:t>underfits</a:t>
            </a:r>
            <a:r>
              <a:rPr lang="en-US" dirty="0"/>
              <a:t> the data. It has high bias (big distance from the targets), but low variance. If we move one point, the line would probably not change very much</a:t>
            </a:r>
          </a:p>
          <a:p>
            <a:r>
              <a:rPr lang="en-US" dirty="0"/>
              <a:t>The model in the right, </a:t>
            </a:r>
            <a:r>
              <a:rPr lang="en-US" dirty="0" err="1"/>
              <a:t>overfits</a:t>
            </a:r>
            <a:r>
              <a:rPr lang="en-US" dirty="0"/>
              <a:t> the data. It has low bias (there is almost an exact match of the target points) but it has high variance. If we move one point there will probably be a big change in the model</a:t>
            </a:r>
          </a:p>
          <a:p>
            <a:r>
              <a:rPr lang="en-US" dirty="0"/>
              <a:t>The model in the center is the right one since it has lower bias than the one on the left and a lower variance from the one from the right</a:t>
            </a:r>
          </a:p>
          <a:p>
            <a:endParaRPr lang="en-US" dirty="0"/>
          </a:p>
          <a:p>
            <a:pPr marL="301752" lvl="1" indent="0">
              <a:buNone/>
            </a:pP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6098" y="1648932"/>
            <a:ext cx="2997200" cy="2247900"/>
          </a:xfrm>
          <a:prstGeom prst="rect">
            <a:avLst/>
          </a:prstGeom>
          <a:ln w="28575">
            <a:solidFill>
              <a:schemeClr val="tx1"/>
            </a:solidFill>
          </a:ln>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20455" y="1648932"/>
            <a:ext cx="2997200" cy="2247900"/>
          </a:xfrm>
          <a:prstGeom prst="rect">
            <a:avLst/>
          </a:prstGeom>
          <a:ln w="28575">
            <a:solidFill>
              <a:schemeClr val="tx1"/>
            </a:solid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4812" y="1648932"/>
            <a:ext cx="2997200" cy="2247900"/>
          </a:xfrm>
          <a:prstGeom prst="rect">
            <a:avLst/>
          </a:prstGeom>
          <a:ln w="28575">
            <a:solidFill>
              <a:schemeClr val="tx1"/>
            </a:solidFill>
          </a:ln>
          <a:effectLst>
            <a:softEdge rad="0"/>
          </a:effectLst>
        </p:spPr>
      </p:pic>
    </p:spTree>
    <p:extLst>
      <p:ext uri="{BB962C8B-B14F-4D97-AF65-F5344CB8AC3E}">
        <p14:creationId xmlns:p14="http://schemas.microsoft.com/office/powerpoint/2010/main" val="152758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for Overfitting: Regularization</a:t>
            </a:r>
          </a:p>
        </p:txBody>
      </p:sp>
      <mc:AlternateContent xmlns:mc="http://schemas.openxmlformats.org/markup-compatibility/2006">
        <mc:Choice xmlns:a14="http://schemas.microsoft.com/office/drawing/2010/main" Requires="a14">
          <p:sp>
            <p:nvSpPr>
              <p:cNvPr id="9" name="Content Placeholder 8"/>
              <p:cNvSpPr>
                <a:spLocks noGrp="1"/>
              </p:cNvSpPr>
              <p:nvPr>
                <p:ph sz="half" idx="2"/>
              </p:nvPr>
            </p:nvSpPr>
            <p:spPr>
              <a:xfrm>
                <a:off x="1473298" y="1762863"/>
                <a:ext cx="10107514" cy="4485537"/>
              </a:xfrm>
            </p:spPr>
            <p:txBody>
              <a:bodyPr>
                <a:normAutofit/>
              </a:bodyPr>
              <a:lstStyle/>
              <a:p>
                <a:pPr lvl="1"/>
                <a:r>
                  <a:rPr lang="en-US" dirty="0"/>
                  <a:t>In order for a model to have high variance, it needs two things:</a:t>
                </a:r>
              </a:p>
              <a:p>
                <a:pPr lvl="2"/>
                <a:r>
                  <a:rPr lang="en-US" sz="1800" dirty="0"/>
                  <a:t>A large number of weights (for example, the line in the first image has less weights then the polynomial in the right image)</a:t>
                </a:r>
              </a:p>
              <a:p>
                <a:pPr lvl="2"/>
                <a:r>
                  <a:rPr lang="en-US" dirty="0"/>
                  <a:t>Large values for the weights. This is needed to be able to make rapid shifts. Think of a parabola (</a:t>
                </a:r>
                <a14:m>
                  <m:oMath xmlns:m="http://schemas.openxmlformats.org/officeDocument/2006/math">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r>
                      <a:rPr lang="en-US" b="0" i="0" smtClean="0">
                        <a:latin typeface="Cambria Math" panose="02040503050406030204" pitchFamily="18" charset="0"/>
                      </a:rPr>
                      <m:t> </m:t>
                    </m:r>
                  </m:oMath>
                </a14:m>
                <a:r>
                  <a:rPr lang="en-US" sz="1800" dirty="0"/>
                  <a:t> The greater a is, the more narrow the parabola will be</a:t>
                </a:r>
              </a:p>
              <a:p>
                <a:pPr marL="576072" lvl="2" indent="0">
                  <a:buNone/>
                </a:pPr>
                <a:endParaRPr lang="en-US" sz="1800" dirty="0"/>
              </a:p>
              <a:p>
                <a:pPr lvl="1"/>
                <a:endParaRPr lang="en-US" dirty="0"/>
              </a:p>
              <a:p>
                <a:pPr lvl="1"/>
                <a:endParaRPr lang="en-US" dirty="0"/>
              </a:p>
              <a:p>
                <a:pPr lvl="1"/>
                <a:endParaRPr lang="en-US" dirty="0"/>
              </a:p>
              <a:p>
                <a:pPr lvl="1"/>
                <a:endParaRPr lang="en-US" dirty="0"/>
              </a:p>
              <a:p>
                <a:pPr lvl="1"/>
                <a:endParaRPr lang="en-US" dirty="0"/>
              </a:p>
              <a:p>
                <a:pPr marL="301752" lvl="1" indent="0">
                  <a:buNone/>
                </a:pPr>
                <a:endParaRPr lang="en-US" dirty="0"/>
              </a:p>
            </p:txBody>
          </p:sp>
        </mc:Choice>
        <mc:Fallback>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2"/>
                <a:stretch>
                  <a:fillRect t="-169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284412" y="3581400"/>
            <a:ext cx="3945434" cy="2295525"/>
          </a:xfrm>
          <a:prstGeom prst="rect">
            <a:avLst/>
          </a:prstGeom>
        </p:spPr>
      </p:pic>
      <p:pic>
        <p:nvPicPr>
          <p:cNvPr id="5" name="Picture 4"/>
          <p:cNvPicPr>
            <a:picLocks noChangeAspect="1"/>
          </p:cNvPicPr>
          <p:nvPr/>
        </p:nvPicPr>
        <p:blipFill>
          <a:blip r:embed="rId4"/>
          <a:stretch>
            <a:fillRect/>
          </a:stretch>
        </p:blipFill>
        <p:spPr>
          <a:xfrm>
            <a:off x="6966242" y="3581400"/>
            <a:ext cx="3913098" cy="229552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3222262" y="6036034"/>
                <a:ext cx="160685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0.5</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𝑥</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+1</m:t>
                      </m:r>
                    </m:oMath>
                  </m:oMathPara>
                </a14:m>
                <a:endParaRPr lang="en-US" dirty="0">
                  <a:solidFill>
                    <a:schemeClr val="bg1"/>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222262" y="6036034"/>
                <a:ext cx="1606850" cy="3416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8151812" y="6036034"/>
                <a:ext cx="1430520" cy="3416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5</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𝑥</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+1</m:t>
                      </m:r>
                    </m:oMath>
                  </m:oMathPara>
                </a14:m>
                <a:endParaRPr lang="en-US"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51812" y="6036034"/>
                <a:ext cx="1430520" cy="341632"/>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5526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 for Overfitting: Regularization	</a:t>
            </a:r>
          </a:p>
        </p:txBody>
      </p:sp>
      <mc:AlternateContent xmlns:mc="http://schemas.openxmlformats.org/markup-compatibility/2006" xmlns:a14="http://schemas.microsoft.com/office/drawing/2010/main">
        <mc:Choice Requires="a14">
          <p:sp>
            <p:nvSpPr>
              <p:cNvPr id="9" name="Content Placeholder 8"/>
              <p:cNvSpPr>
                <a:spLocks noGrp="1"/>
              </p:cNvSpPr>
              <p:nvPr>
                <p:ph sz="half" idx="2"/>
              </p:nvPr>
            </p:nvSpPr>
            <p:spPr>
              <a:xfrm>
                <a:off x="1473298" y="1762863"/>
                <a:ext cx="10107514" cy="4485537"/>
              </a:xfrm>
            </p:spPr>
            <p:txBody>
              <a:bodyPr>
                <a:normAutofit/>
              </a:bodyPr>
              <a:lstStyle/>
              <a:p>
                <a:pPr marL="301752" lvl="1" indent="0">
                  <a:buNone/>
                </a:pPr>
                <a:r>
                  <a:rPr lang="en-US" dirty="0"/>
                  <a:t>So, in order to make the function smooth (low variance) we need to have low weights (even zero).</a:t>
                </a:r>
              </a:p>
              <a:p>
                <a:pPr lvl="1"/>
                <a:endParaRPr lang="en-US" dirty="0"/>
              </a:p>
              <a:p>
                <a:pPr marL="301752" lvl="1" indent="0">
                  <a:buNone/>
                </a:pPr>
                <a:r>
                  <a:rPr lang="en-US" dirty="0"/>
                  <a:t>We modify the cost function by introducing an element that penalizes large weights.</a:t>
                </a:r>
              </a:p>
              <a:p>
                <a:pPr marL="576072"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𝑜𝑟𝑖𝑔𝑖𝑛𝑎𝑙</m:t>
                      </m:r>
                      <m:r>
                        <a:rPr lang="en-US" b="0" i="1" smtClean="0">
                          <a:latin typeface="Cambria Math" panose="02040503050406030204" pitchFamily="18" charset="0"/>
                        </a:rPr>
                        <m:t> </m:t>
                      </m:r>
                      <m:r>
                        <a:rPr lang="en-US" b="0" i="1" smtClean="0">
                          <a:latin typeface="Cambria Math" panose="02040503050406030204" pitchFamily="18" charset="0"/>
                        </a:rPr>
                        <m:t>𝑐𝑜𝑠𝑡𝑓𝑢𝑛𝑐𝑡𝑖𝑜𝑛</m:t>
                      </m:r>
                    </m:oMath>
                  </m:oMathPara>
                </a14:m>
                <a:br>
                  <a:rPr lang="en-US" b="0" dirty="0"/>
                </a:br>
                <a:r>
                  <a:rPr lang="en-US" dirty="0"/>
                  <a:t>              </a:t>
                </a:r>
              </a:p>
              <a:p>
                <a:pPr marL="576072" lvl="2" indent="0">
                  <a:buNone/>
                </a:pPr>
                <a:r>
                  <a:rPr lang="en-US" dirty="0"/>
                  <a:t>So, for the cross entropy will look like this:</a:t>
                </a:r>
              </a:p>
              <a:p>
                <a:pPr marL="576072" lvl="2" indent="0">
                  <a:buNone/>
                </a:pP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m:rPr>
                            <m:brk m:alnAt="23"/>
                          </m:rPr>
                          <a:rPr lang="en-US" b="0" i="1" smtClean="0">
                            <a:latin typeface="Cambria Math" panose="02040503050406030204" pitchFamily="18" charset="0"/>
                          </a:rPr>
                          <m:t>𝑥</m:t>
                        </m:r>
                      </m:sub>
                      <m:sup/>
                      <m:e>
                        <m:nary>
                          <m:naryPr>
                            <m:chr m:val="∑"/>
                            <m:supHide m:val="on"/>
                            <m:ctrlPr>
                              <a:rPr lang="en-US" i="1">
                                <a:latin typeface="Cambria Math" panose="02040503050406030204" pitchFamily="18" charset="0"/>
                              </a:rPr>
                            </m:ctrlPr>
                          </m:naryPr>
                          <m:sub>
                            <m:r>
                              <m:rPr>
                                <m:brk m:alnAt="23"/>
                              </m:rPr>
                              <a:rPr lang="en-US" i="1">
                                <a:latin typeface="Cambria Math" panose="02040503050406030204" pitchFamily="18" charset="0"/>
                              </a:rPr>
                              <m:t>𝑗</m:t>
                            </m:r>
                          </m:sub>
                          <m:sup/>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𝑖𝑗</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ln</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𝑖𝑗</m:t>
                                        </m:r>
                                      </m:sub>
                                    </m:sSub>
                                  </m:e>
                                </m:d>
                              </m:e>
                            </m:func>
                          </m:e>
                        </m:nary>
                      </m:e>
                    </m:nary>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2</m:t>
                            </m:r>
                          </m:sup>
                        </m:sSup>
                      </m:e>
                    </m:nary>
                  </m:oMath>
                </a14:m>
                <a:endParaRPr lang="en-US" dirty="0"/>
              </a:p>
              <a:p>
                <a:pPr marL="576072" lvl="2" indent="0">
                  <a:buNone/>
                </a:pPr>
                <a:endParaRPr lang="en-US" dirty="0"/>
              </a:p>
              <a:p>
                <a:pPr marL="576072" lvl="2" indent="0">
                  <a:buNone/>
                </a:pPr>
                <a:r>
                  <a:rPr lang="en-US" dirty="0"/>
                  <a:t>And the Mean Square Error (Quadratic cost):</a:t>
                </a:r>
              </a:p>
              <a:p>
                <a:pPr marL="576072" lvl="2" indent="0">
                  <a:buNone/>
                </a:pPr>
                <a:r>
                  <a:rPr lang="en-US" dirty="0"/>
                  <a:t>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sub>
                      <m:sup/>
                      <m:e>
                        <m:nary>
                          <m:naryPr>
                            <m:chr m:val="∑"/>
                            <m:supHide m:val="on"/>
                            <m:ctrlPr>
                              <a:rPr lang="en-US" i="1">
                                <a:latin typeface="Cambria Math" panose="02040503050406030204" pitchFamily="18" charset="0"/>
                              </a:rPr>
                            </m:ctrlPr>
                          </m:naryPr>
                          <m:sub>
                            <m:r>
                              <m:rPr>
                                <m:brk m:alnAt="23"/>
                              </m:rPr>
                              <a:rPr lang="en-US" i="1">
                                <a:latin typeface="Cambria Math" panose="02040503050406030204" pitchFamily="18" charset="0"/>
                              </a:rPr>
                              <m:t>𝑗</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𝑗</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𝑗</m:t>
                                        </m:r>
                                      </m:sub>
                                      <m:sup>
                                        <m:r>
                                          <a:rPr lang="en-US" i="1">
                                            <a:latin typeface="Cambria Math" panose="02040503050406030204" pitchFamily="18" charset="0"/>
                                          </a:rPr>
                                          <m:t>𝐿</m:t>
                                        </m:r>
                                      </m:sup>
                                    </m:sSubSup>
                                  </m:e>
                                </m:d>
                              </m:e>
                              <m:sup>
                                <m:r>
                                  <a:rPr lang="en-US" i="1">
                                    <a:latin typeface="Cambria Math" panose="02040503050406030204" pitchFamily="18" charset="0"/>
                                  </a:rPr>
                                  <m:t>2</m:t>
                                </m:r>
                              </m:sup>
                            </m:sSup>
                          </m:e>
                        </m:nary>
                      </m:e>
                    </m:nary>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2</m:t>
                        </m:r>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𝑤</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e>
                    </m:nary>
                  </m:oMath>
                </a14:m>
                <a:endParaRPr lang="en-US" dirty="0"/>
              </a:p>
              <a:p>
                <a:pPr marL="576072" lvl="2" indent="0">
                  <a:buNone/>
                </a:pPr>
                <a:endParaRPr lang="en-US" dirty="0"/>
              </a:p>
              <a:p>
                <a:pPr lvl="1"/>
                <a:endParaRPr lang="en-US" dirty="0"/>
              </a:p>
              <a:p>
                <a:pPr lvl="1"/>
                <a:endParaRPr lang="en-US" dirty="0"/>
              </a:p>
              <a:p>
                <a:pPr lvl="1"/>
                <a:endParaRPr lang="en-US" dirty="0"/>
              </a:p>
              <a:p>
                <a:pPr lvl="2"/>
                <a:endParaRPr lang="en-US" dirty="0"/>
              </a:p>
              <a:p>
                <a:pPr lvl="1"/>
                <a:endParaRPr lang="en-US" dirty="0"/>
              </a:p>
              <a:p>
                <a:pPr lvl="1"/>
                <a:endParaRPr lang="en-US" dirty="0"/>
              </a:p>
              <a:p>
                <a:pPr lvl="1"/>
                <a:endParaRPr lang="en-US" dirty="0"/>
              </a:p>
              <a:p>
                <a:pPr lvl="1"/>
                <a:endParaRPr lang="en-US" dirty="0"/>
              </a:p>
              <a:p>
                <a:pPr lvl="1"/>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2"/>
              </p:nvPr>
            </p:nvSpPr>
            <p:spPr>
              <a:xfrm>
                <a:off x="1473298" y="1762863"/>
                <a:ext cx="10107514" cy="4485537"/>
              </a:xfrm>
              <a:blipFill>
                <a:blip r:embed="rId2"/>
                <a:stretch>
                  <a:fillRect t="-1690" r="-627" b="-10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57836C-CE61-0B11-7890-4A4166DE8D83}"/>
                  </a:ext>
                </a:extLst>
              </p:cNvPr>
              <p:cNvSpPr txBox="1"/>
              <p:nvPr/>
            </p:nvSpPr>
            <p:spPr>
              <a:xfrm>
                <a:off x="5103812" y="3636299"/>
                <a:ext cx="6104238" cy="369332"/>
              </a:xfrm>
              <a:prstGeom prst="rect">
                <a:avLst/>
              </a:prstGeom>
              <a:noFill/>
            </p:spPr>
            <p:txBody>
              <a:bodyPr wrap="square">
                <a:spAutoFit/>
              </a:bodyPr>
              <a:lstStyle/>
              <a:p>
                <a:pPr marL="576072" lvl="2"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𝑎𝑛𝑑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𝜆</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𝑖𝑠</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𝑐𝑎𝑙𝑙𝑒𝑑</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𝑡h𝑒</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𝑟𝑒𝑔𝑢𝑙𝑎𝑟𝑖𝑧𝑎𝑡𝑖𝑜𝑛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𝑝𝑎𝑟𝑎𝑚𝑒𝑡𝑒𝑟</m:t>
                      </m:r>
                    </m:oMath>
                  </m:oMathPara>
                </a14:m>
                <a:endParaRPr lang="en-US" dirty="0">
                  <a:solidFill>
                    <a:schemeClr val="bg1"/>
                  </a:solidFill>
                </a:endParaRPr>
              </a:p>
            </p:txBody>
          </p:sp>
        </mc:Choice>
        <mc:Fallback xmlns="">
          <p:sp>
            <p:nvSpPr>
              <p:cNvPr id="4" name="TextBox 3">
                <a:extLst>
                  <a:ext uri="{FF2B5EF4-FFF2-40B4-BE49-F238E27FC236}">
                    <a16:creationId xmlns:a16="http://schemas.microsoft.com/office/drawing/2014/main" id="{1357836C-CE61-0B11-7890-4A4166DE8D83}"/>
                  </a:ext>
                </a:extLst>
              </p:cNvPr>
              <p:cNvSpPr txBox="1">
                <a:spLocks noRot="1" noChangeAspect="1" noMove="1" noResize="1" noEditPoints="1" noAdjustHandles="1" noChangeArrowheads="1" noChangeShapeType="1" noTextEdit="1"/>
              </p:cNvSpPr>
              <p:nvPr/>
            </p:nvSpPr>
            <p:spPr>
              <a:xfrm>
                <a:off x="5103812" y="3636299"/>
                <a:ext cx="6104238" cy="369332"/>
              </a:xfrm>
              <a:prstGeom prst="rect">
                <a:avLst/>
              </a:prstGeom>
              <a:blipFill>
                <a:blip r:embed="rId3"/>
                <a:stretch>
                  <a:fillRect b="-20000"/>
                </a:stretch>
              </a:blipFill>
            </p:spPr>
            <p:txBody>
              <a:bodyPr/>
              <a:lstStyle/>
              <a:p>
                <a:r>
                  <a:rPr lang="en-US">
                    <a:noFill/>
                  </a:rPr>
                  <a:t> </a:t>
                </a:r>
              </a:p>
            </p:txBody>
          </p:sp>
        </mc:Fallback>
      </mc:AlternateContent>
    </p:spTree>
    <p:extLst>
      <p:ext uri="{BB962C8B-B14F-4D97-AF65-F5344CB8AC3E}">
        <p14:creationId xmlns:p14="http://schemas.microsoft.com/office/powerpoint/2010/main" val="333862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p:txBody>
              <a:bodyPr>
                <a:normAutofit/>
              </a:bodyPr>
              <a:lstStyle/>
              <a:p>
                <a:pPr marL="274320" lvl="1" indent="0">
                  <a:buNone/>
                </a:pPr>
                <a:r>
                  <a:rPr lang="en-US" dirty="0"/>
                  <a:t>The </a:t>
                </a:r>
                <a14:m>
                  <m:oMath xmlns:m="http://schemas.openxmlformats.org/officeDocument/2006/math">
                    <m:r>
                      <a:rPr lang="en-US" b="0" i="1" smtClean="0">
                        <a:latin typeface="Cambria Math" panose="02040503050406030204" pitchFamily="18" charset="0"/>
                      </a:rPr>
                      <m:t>𝜆</m:t>
                    </m:r>
                  </m:oMath>
                </a14:m>
                <a:r>
                  <a:rPr lang="en-US" dirty="0"/>
                  <a:t> (regularization parameter) in </a:t>
                </a:r>
                <a14:m>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2</m:t>
                            </m:r>
                          </m:sup>
                        </m:sSup>
                      </m:e>
                    </m:nary>
                  </m:oMath>
                </a14:m>
                <a:r>
                  <a:rPr lang="en-US" dirty="0"/>
                  <a:t> controls how much bias vs variance we want.</a:t>
                </a:r>
              </a:p>
              <a:p>
                <a:pPr lvl="2">
                  <a:buFont typeface="Arial" panose="020B0604020202020204" pitchFamily="34" charset="0"/>
                  <a:buChar char="•"/>
                </a:pPr>
                <a:r>
                  <a:rPr lang="en-US" dirty="0"/>
                  <a:t>If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=0</m:t>
                    </m:r>
                  </m:oMath>
                </a14:m>
                <a:r>
                  <a:rPr lang="en-US" dirty="0"/>
                  <a:t>, then we have the standard Cost Function</a:t>
                </a:r>
              </a:p>
              <a:p>
                <a:pPr lvl="2"/>
                <a:endParaRPr lang="en-US" dirty="0"/>
              </a:p>
              <a:p>
                <a:pPr lvl="2">
                  <a:buFont typeface="Arial" panose="020B0604020202020204" pitchFamily="34" charset="0"/>
                  <a:buChar char="•"/>
                </a:pPr>
                <a:r>
                  <a:rPr lang="en-US" dirty="0"/>
                  <a:t>The bigger </a:t>
                </a:r>
                <a14:m>
                  <m:oMath xmlns:m="http://schemas.openxmlformats.org/officeDocument/2006/math">
                    <m:r>
                      <a:rPr lang="en-US" b="0" i="1" smtClean="0">
                        <a:latin typeface="Cambria Math" panose="02040503050406030204" pitchFamily="18" charset="0"/>
                      </a:rPr>
                      <m:t>𝜆</m:t>
                    </m:r>
                  </m:oMath>
                </a14:m>
                <a:r>
                  <a:rPr lang="en-US" dirty="0"/>
                  <a:t> is, the more bias (and less variance) we want. If </a:t>
                </a:r>
                <a14:m>
                  <m:oMath xmlns:m="http://schemas.openxmlformats.org/officeDocument/2006/math">
                    <m:r>
                      <a:rPr lang="en-US" b="0" i="1" smtClean="0">
                        <a:latin typeface="Cambria Math" panose="02040503050406030204" pitchFamily="18" charset="0"/>
                      </a:rPr>
                      <m:t>𝜆</m:t>
                    </m:r>
                  </m:oMath>
                </a14:m>
                <a:r>
                  <a:rPr lang="en-US" dirty="0"/>
                  <a:t> is too big, we can go into under fitting</a:t>
                </a:r>
              </a:p>
              <a:p>
                <a:pPr lvl="2"/>
                <a:endParaRPr lang="en-US" dirty="0"/>
              </a:p>
              <a:p>
                <a:pPr lvl="2">
                  <a:buFont typeface="Arial" panose="020B0604020202020204" pitchFamily="34" charset="0"/>
                  <a:buChar char="•"/>
                </a:pPr>
                <a:r>
                  <a:rPr lang="en-US" dirty="0"/>
                  <a:t>This is called L2 regularization</a:t>
                </a:r>
              </a:p>
              <a:p>
                <a:pPr lvl="1"/>
                <a:endParaRPr lang="en-US" dirty="0"/>
              </a:p>
              <a:p>
                <a:pPr marL="301752" lvl="1" indent="0">
                  <a:buNone/>
                </a:pPr>
                <a:r>
                  <a:rPr lang="en-US" dirty="0"/>
                  <a:t>In most of </a:t>
                </a:r>
                <a:r>
                  <a:rPr lang="en-US" dirty="0" err="1"/>
                  <a:t>nn</a:t>
                </a:r>
                <a:r>
                  <a:rPr lang="en-US" dirty="0"/>
                  <a:t> libraries, the Cost function is not modified. Only the gradients.</a:t>
                </a:r>
              </a:p>
              <a:p>
                <a:pPr marL="301752" lvl="1" indent="0">
                  <a:buNone/>
                </a:pPr>
                <a:endParaRPr lang="en-US" dirty="0"/>
              </a:p>
              <a:p>
                <a:pPr lvl="1"/>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blipFill>
                <a:blip r:embed="rId2"/>
                <a:stretch>
                  <a:fillRect t="-1038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Solutions for Overfitting: Regularization	</a:t>
            </a:r>
          </a:p>
        </p:txBody>
      </p:sp>
    </p:spTree>
    <p:extLst>
      <p:ext uri="{BB962C8B-B14F-4D97-AF65-F5344CB8AC3E}">
        <p14:creationId xmlns:p14="http://schemas.microsoft.com/office/powerpoint/2010/main" val="343481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9144000" cy="4419600"/>
              </a:xfrm>
            </p:spPr>
            <p:txBody>
              <a:bodyPr>
                <a:normAutofit lnSpcReduction="10000"/>
              </a:bodyPr>
              <a:lstStyle/>
              <a:p>
                <a:pPr marL="274320" lvl="1" indent="0">
                  <a:buNone/>
                </a:pPr>
                <a:r>
                  <a:rPr lang="en-US" dirty="0"/>
                  <a:t>The easiest way to introduce regularization into backpropagation is to adjust how the cost varies in respect to the weights: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r>
                          <a:rPr lang="en-US" b="0" i="1" smtClean="0">
                            <a:latin typeface="Cambria Math" panose="02040503050406030204" pitchFamily="18" charset="0"/>
                          </a:rPr>
                          <m:t>𝑤</m:t>
                        </m:r>
                      </m:den>
                    </m:f>
                  </m:oMath>
                </a14:m>
                <a:r>
                  <a:rPr lang="en-US" dirty="0"/>
                  <a:t> (since the weights are the only ones affected)</a:t>
                </a:r>
              </a:p>
              <a:p>
                <a:pPr marL="301752" lvl="1" indent="0">
                  <a:buNone/>
                </a:pPr>
                <a:endParaRPr lang="en-US" dirty="0"/>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𝑛</m:t>
                        </m:r>
                      </m:den>
                    </m:f>
                    <m:r>
                      <a:rPr lang="en-US" b="0" i="1" smtClean="0">
                        <a:latin typeface="Cambria Math" panose="02040503050406030204" pitchFamily="18" charset="0"/>
                      </a:rPr>
                      <m:t>𝑤</m:t>
                    </m:r>
                  </m:oMath>
                </a14:m>
                <a:r>
                  <a:rPr lang="en-US" b="0" i="1" dirty="0">
                    <a:latin typeface="Cambria Math" panose="02040503050406030204" pitchFamily="18" charset="0"/>
                  </a:rPr>
                  <a:t>                                              </a:t>
                </a:r>
                <a:r>
                  <a:rPr lang="en-US" dirty="0"/>
                  <a:t>(L2 regularization)</a:t>
                </a:r>
                <a:endParaRPr lang="en-US" b="0" i="1" dirty="0">
                  <a:latin typeface="Cambria Math" panose="02040503050406030204" pitchFamily="18" charset="0"/>
                </a:endParaRPr>
              </a:p>
              <a:p>
                <a:pPr lvl="1"/>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i="1">
                            <a:latin typeface="Cambria Math" panose="02040503050406030204" pitchFamily="18" charset="0"/>
                          </a:rPr>
                          <m:t>𝑤</m:t>
                        </m:r>
                      </m:den>
                    </m:f>
                    <m:r>
                      <a:rPr lang="en-US" i="1">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𝑛</m:t>
                        </m:r>
                      </m:den>
                    </m:f>
                    <m:r>
                      <a:rPr lang="en-US" i="1">
                        <a:latin typeface="Cambria Math" panose="02040503050406030204" pitchFamily="18" charset="0"/>
                      </a:rPr>
                      <m:t>𝑤</m:t>
                    </m:r>
                  </m:oMath>
                </a14:m>
                <a:r>
                  <a:rPr lang="en-US" dirty="0"/>
                  <a:t>                          (weight decay)</a:t>
                </a:r>
              </a:p>
              <a:p>
                <a:pPr marL="274320" lvl="1" indent="0">
                  <a:buNone/>
                </a:pPr>
                <a:endParaRPr lang="en-US" dirty="0"/>
              </a:p>
              <a:p>
                <a:pPr lvl="1"/>
                <a:r>
                  <a:rPr lang="en-US" dirty="0"/>
                  <a:t>Since we’ll most likely use SGD, the equation will use is:</a:t>
                </a:r>
              </a:p>
              <a:p>
                <a:pPr marL="274320" lvl="1" indent="0">
                  <a:buNone/>
                </a:pPr>
                <a:endParaRPr lang="en-US" dirty="0"/>
              </a:p>
              <a:p>
                <a:pPr marL="301752"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𝜂</m:t>
                          </m:r>
                        </m:num>
                        <m:den>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sub>
                        <m:sup/>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b="0" i="1" smtClean="0">
                                      <a:latin typeface="Cambria Math" panose="02040503050406030204" pitchFamily="18" charset="0"/>
                                    </a:rPr>
                                    <m:t>𝑥</m:t>
                                  </m:r>
                                </m:sub>
                              </m:sSub>
                            </m:num>
                            <m:den>
                              <m:r>
                                <a:rPr lang="en-US" i="1">
                                  <a:latin typeface="Cambria Math" panose="02040503050406030204" pitchFamily="18" charset="0"/>
                                </a:rPr>
                                <m:t>𝜕</m:t>
                              </m:r>
                              <m:r>
                                <a:rPr lang="en-US" i="1">
                                  <a:latin typeface="Cambria Math" panose="02040503050406030204" pitchFamily="18" charset="0"/>
                                </a:rPr>
                                <m:t>𝑤</m:t>
                              </m:r>
                            </m:den>
                          </m:f>
                        </m:e>
                      </m:nary>
                      <m:r>
                        <a:rPr lang="en-US" b="0" i="1" smtClean="0">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𝑛</m:t>
                          </m:r>
                        </m:den>
                      </m:f>
                      <m:r>
                        <a:rPr lang="en-US" i="1">
                          <a:latin typeface="Cambria Math" panose="02040503050406030204" pitchFamily="18" charset="0"/>
                        </a:rPr>
                        <m:t>𝑤</m:t>
                      </m:r>
                    </m:oMath>
                  </m:oMathPara>
                </a14:m>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9144000" cy="4419600"/>
              </a:xfrm>
              <a:blipFill>
                <a:blip r:embed="rId3"/>
                <a:stretch>
                  <a:fillRect t="-2292" r="-277" b="-25788"/>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Solutions for Overfitting: Regularization	</a:t>
            </a:r>
          </a:p>
        </p:txBody>
      </p:sp>
    </p:spTree>
    <p:extLst>
      <p:ext uri="{BB962C8B-B14F-4D97-AF65-F5344CB8AC3E}">
        <p14:creationId xmlns:p14="http://schemas.microsoft.com/office/powerpoint/2010/main" val="136390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endParaRPr lang="en-US"/>
          </a:p>
        </p:txBody>
      </p:sp>
      <mc:AlternateContent xmlns:mc="http://schemas.openxmlformats.org/markup-compatibility/2006" xmlns:a14="http://schemas.microsoft.com/office/drawing/2010/main">
        <mc:Choice Requires="a14">
          <p:sp>
            <p:nvSpPr>
              <p:cNvPr id="9" name="Content Placeholder 8"/>
              <p:cNvSpPr>
                <a:spLocks noGrp="1"/>
              </p:cNvSpPr>
              <p:nvPr>
                <p:ph sz="half" idx="1"/>
              </p:nvPr>
            </p:nvSpPr>
            <p:spPr/>
            <p:txBody>
              <a:bodyPr>
                <a:normAutofit/>
              </a:bodyPr>
              <a:lstStyle/>
              <a:p>
                <a:pPr lvl="1"/>
                <a:r>
                  <a:rPr lang="en-US" dirty="0"/>
                  <a:t>Let’s train the ANN again on the 1000 training set, but this time with regularization. </a:t>
                </a:r>
                <a14:m>
                  <m:oMath xmlns:m="http://schemas.openxmlformats.org/officeDocument/2006/math">
                    <m:r>
                      <a:rPr lang="en-US" i="1">
                        <a:latin typeface="Cambria Math" panose="02040503050406030204" pitchFamily="18" charset="0"/>
                      </a:rPr>
                      <m:t>𝜆</m:t>
                    </m:r>
                    <m:r>
                      <a:rPr lang="en-US" i="1">
                        <a:latin typeface="Cambria Math" panose="02040503050406030204" pitchFamily="18" charset="0"/>
                      </a:rPr>
                      <m:t>=0.1</m:t>
                    </m:r>
                  </m:oMath>
                </a14:m>
                <a:endParaRPr lang="en-US" dirty="0"/>
              </a:p>
              <a:p>
                <a:pPr lvl="1"/>
                <a:endParaRPr lang="en-US" dirty="0"/>
              </a:p>
              <a:p>
                <a:pPr lvl="1"/>
                <a:r>
                  <a:rPr lang="en-US" dirty="0"/>
                  <a:t>As it can be seen, the test accuracy continues to increase (even after iteration 300).</a:t>
                </a:r>
              </a:p>
              <a:p>
                <a:pPr lvl="1"/>
                <a:endParaRPr lang="en-US" dirty="0"/>
              </a:p>
              <a:p>
                <a:pPr lvl="1"/>
                <a:r>
                  <a:rPr lang="en-US" dirty="0"/>
                  <a:t>We have also achieved a greater accuracy than before 87.5 vs  82.6</a:t>
                </a:r>
              </a:p>
              <a:p>
                <a:pPr marL="301752" lvl="1" indent="0">
                  <a:buNone/>
                </a:pPr>
                <a:endParaRPr lang="en-US" dirty="0"/>
              </a:p>
              <a:p>
                <a:pPr marL="274320" lvl="1" indent="0">
                  <a:buNone/>
                </a:pPr>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blipFill rotWithShape="0">
                <a:blip r:embed="rId2"/>
                <a:stretch>
                  <a:fillRect t="-1571" r="-828"/>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Solutions for Overfitting: Regularization	</a:t>
            </a:r>
          </a:p>
        </p:txBody>
      </p:sp>
      <p:pic>
        <p:nvPicPr>
          <p:cNvPr id="7" name="Picture 6"/>
          <p:cNvPicPr>
            <a:picLocks noChangeAspect="1"/>
          </p:cNvPicPr>
          <p:nvPr/>
        </p:nvPicPr>
        <p:blipFill>
          <a:blip r:embed="rId3"/>
          <a:stretch>
            <a:fillRect/>
          </a:stretch>
        </p:blipFill>
        <p:spPr>
          <a:xfrm>
            <a:off x="6246815" y="1981200"/>
            <a:ext cx="5334000" cy="4191000"/>
          </a:xfrm>
          <a:prstGeom prst="rect">
            <a:avLst/>
          </a:prstGeom>
        </p:spPr>
      </p:pic>
    </p:spTree>
    <p:extLst>
      <p:ext uri="{BB962C8B-B14F-4D97-AF65-F5344CB8AC3E}">
        <p14:creationId xmlns:p14="http://schemas.microsoft.com/office/powerpoint/2010/main" val="240142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endParaRPr lang="en-US"/>
          </a:p>
        </p:txBody>
      </p:sp>
      <mc:AlternateContent xmlns:mc="http://schemas.openxmlformats.org/markup-compatibility/2006" xmlns:a14="http://schemas.microsoft.com/office/drawing/2010/main">
        <mc:Choice Requires="a14">
          <p:sp>
            <p:nvSpPr>
              <p:cNvPr id="9" name="Content Placeholder 8"/>
              <p:cNvSpPr>
                <a:spLocks noGrp="1"/>
              </p:cNvSpPr>
              <p:nvPr>
                <p:ph sz="half" idx="1"/>
              </p:nvPr>
            </p:nvSpPr>
            <p:spPr/>
            <p:txBody>
              <a:bodyPr>
                <a:normAutofit/>
              </a:bodyPr>
              <a:lstStyle/>
              <a:p>
                <a:pPr lvl="1"/>
                <a:r>
                  <a:rPr lang="en-US" dirty="0"/>
                  <a:t>The same experiment, but this time using the entire data set, but using </a:t>
                </a:r>
                <a14:m>
                  <m:oMath xmlns:m="http://schemas.openxmlformats.org/officeDocument/2006/math">
                    <m:r>
                      <a:rPr lang="en-US" b="0" i="1" smtClean="0">
                        <a:latin typeface="Cambria Math" panose="02040503050406030204" pitchFamily="18" charset="0"/>
                      </a:rPr>
                      <m:t>𝜆</m:t>
                    </m:r>
                    <m:r>
                      <a:rPr lang="en-US" b="0" i="1" smtClean="0">
                        <a:latin typeface="Cambria Math" panose="02040503050406030204" pitchFamily="18" charset="0"/>
                      </a:rPr>
                      <m:t>=5</m:t>
                    </m:r>
                  </m:oMath>
                </a14:m>
                <a:endParaRPr lang="en-US" dirty="0"/>
              </a:p>
              <a:p>
                <a:pPr lvl="1"/>
                <a:endParaRPr lang="en-US" dirty="0"/>
              </a:p>
              <a:p>
                <a:pPr lvl="1"/>
                <a:r>
                  <a:rPr lang="en-US" dirty="0"/>
                  <a:t>The difference between the test accuracy and training accuracy is also smaller (1.13%)</a:t>
                </a:r>
              </a:p>
              <a:p>
                <a:pPr lvl="1"/>
                <a:endParaRPr lang="en-US" dirty="0"/>
              </a:p>
              <a:p>
                <a:pPr lvl="1"/>
                <a:r>
                  <a:rPr lang="en-US" dirty="0"/>
                  <a:t>The overall accuracy is greater than before (96.34% vs 94.86%</a:t>
                </a:r>
              </a:p>
              <a:p>
                <a:pPr marL="301752" lvl="1" indent="0">
                  <a:buNone/>
                </a:pPr>
                <a:endParaRPr lang="en-US" dirty="0"/>
              </a:p>
              <a:p>
                <a:pPr marL="274320" lvl="1" indent="0">
                  <a:buNone/>
                </a:pPr>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sz="half" idx="1"/>
              </p:nvPr>
            </p:nvSpPr>
            <p:spPr>
              <a:blipFill rotWithShape="0">
                <a:blip r:embed="rId2"/>
                <a:stretch>
                  <a:fillRect t="-1571" r="-2759"/>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Solutions for Overfitting: Regularization	</a:t>
            </a:r>
          </a:p>
        </p:txBody>
      </p:sp>
      <p:pic>
        <p:nvPicPr>
          <p:cNvPr id="6" name="Picture 5"/>
          <p:cNvPicPr>
            <a:picLocks noChangeAspect="1"/>
          </p:cNvPicPr>
          <p:nvPr/>
        </p:nvPicPr>
        <p:blipFill>
          <a:blip r:embed="rId3"/>
          <a:stretch>
            <a:fillRect/>
          </a:stretch>
        </p:blipFill>
        <p:spPr>
          <a:xfrm>
            <a:off x="6170612" y="1828800"/>
            <a:ext cx="5324475" cy="4114800"/>
          </a:xfrm>
          <a:prstGeom prst="rect">
            <a:avLst/>
          </a:prstGeom>
        </p:spPr>
      </p:pic>
    </p:spTree>
    <p:extLst>
      <p:ext uri="{BB962C8B-B14F-4D97-AF65-F5344CB8AC3E}">
        <p14:creationId xmlns:p14="http://schemas.microsoft.com/office/powerpoint/2010/main" val="128210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24"/>
          <p:cNvSpPr txBox="1">
            <a:spLocks noGrp="1"/>
          </p:cNvSpPr>
          <p:nvPr>
            <p:ph type="body" idx="2"/>
          </p:nvPr>
        </p:nvSpPr>
        <p:spPr>
          <a:xfrm>
            <a:off x="1522414" y="1600200"/>
            <a:ext cx="9677400" cy="838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920"/>
              <a:buNone/>
            </a:pPr>
            <a:r>
              <a:rPr lang="en-US" dirty="0"/>
              <a:t>tanh :</a:t>
            </a:r>
            <a:endParaRPr dirty="0"/>
          </a:p>
        </p:txBody>
      </p:sp>
      <p:sp>
        <p:nvSpPr>
          <p:cNvPr id="1478" name="Google Shape;1478;p2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1920"/>
              <a:buNone/>
            </a:pPr>
            <a:r>
              <a:rPr lang="en-US" dirty="0"/>
              <a:t>Activation Functions</a:t>
            </a:r>
          </a:p>
        </p:txBody>
      </p:sp>
      <p:sp>
        <p:nvSpPr>
          <p:cNvPr id="2" name="Google Shape;1452;p22">
            <a:extLst>
              <a:ext uri="{FF2B5EF4-FFF2-40B4-BE49-F238E27FC236}">
                <a16:creationId xmlns:a16="http://schemas.microsoft.com/office/drawing/2014/main" id="{A08309C6-6802-3549-2EFE-079B4985AAEC}"/>
              </a:ext>
            </a:extLst>
          </p:cNvPr>
          <p:cNvSpPr txBox="1">
            <a:spLocks/>
          </p:cNvSpPr>
          <p:nvPr/>
        </p:nvSpPr>
        <p:spPr>
          <a:xfrm>
            <a:off x="1649784" y="2438400"/>
            <a:ext cx="10076442" cy="33528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0520" algn="l" rtl="0">
              <a:lnSpc>
                <a:spcPct val="90000"/>
              </a:lnSpc>
              <a:spcBef>
                <a:spcPts val="1800"/>
              </a:spcBef>
              <a:spcAft>
                <a:spcPts val="0"/>
              </a:spcAft>
              <a:buClr>
                <a:schemeClr val="dk2"/>
              </a:buClr>
              <a:buSzPts val="1920"/>
              <a:buFont typeface="Noto Sans Symbols"/>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600"/>
              </a:spcBef>
              <a:spcAft>
                <a:spcPts val="0"/>
              </a:spcAft>
              <a:buClr>
                <a:schemeClr val="dk2"/>
              </a:buClr>
              <a:buSzPts val="2000"/>
              <a:buFont typeface="Noto Sans Symbols"/>
              <a:buChar char="►"/>
              <a:defRPr sz="2000" b="0" i="0" u="none" strike="noStrike" cap="none">
                <a:solidFill>
                  <a:schemeClr val="lt1"/>
                </a:solidFill>
                <a:latin typeface="Century Gothic"/>
                <a:ea typeface="Century Gothic"/>
                <a:cs typeface="Century Gothic"/>
                <a:sym typeface="Century Gothic"/>
              </a:defRPr>
            </a:lvl2pPr>
            <a:lvl3pPr marL="1371600" marR="0" lvl="2" indent="-320039" algn="l" rtl="0">
              <a:lnSpc>
                <a:spcPct val="90000"/>
              </a:lnSpc>
              <a:spcBef>
                <a:spcPts val="600"/>
              </a:spcBef>
              <a:spcAft>
                <a:spcPts val="0"/>
              </a:spcAft>
              <a:buClr>
                <a:schemeClr val="dk2"/>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6pPr>
            <a:lvl7pPr marL="3200400" marR="0" lvl="6"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600"/>
              </a:spcBef>
              <a:spcAft>
                <a:spcPts val="0"/>
              </a:spcAft>
              <a:buClr>
                <a:schemeClr val="dk2"/>
              </a:buClr>
              <a:buSzPts val="1600"/>
              <a:buFont typeface="Noto Sans Symbols"/>
              <a:buChar char="►"/>
              <a:defRPr sz="1600" b="0" i="0" u="none" strike="noStrike" cap="none">
                <a:solidFill>
                  <a:schemeClr val="lt1"/>
                </a:solidFill>
                <a:latin typeface="Century Gothic"/>
                <a:ea typeface="Century Gothic"/>
                <a:cs typeface="Century Gothic"/>
                <a:sym typeface="Century Gothic"/>
              </a:defRPr>
            </a:lvl8pPr>
            <a:lvl9pPr marL="4114800" marR="0" lvl="8" indent="-309879" algn="l" rtl="0">
              <a:lnSpc>
                <a:spcPct val="90000"/>
              </a:lnSpc>
              <a:spcBef>
                <a:spcPts val="600"/>
              </a:spcBef>
              <a:spcAft>
                <a:spcPts val="0"/>
              </a:spcAft>
              <a:buClr>
                <a:schemeClr val="dk2"/>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9pPr>
          </a:lstStyle>
          <a:p>
            <a:pPr marL="101600" indent="0">
              <a:spcBef>
                <a:spcPts val="0"/>
              </a:spcBef>
              <a:buSzPts val="2000"/>
              <a:buNone/>
            </a:pPr>
            <a:r>
              <a:rPr lang="en-US" sz="1800" dirty="0"/>
              <a:t>Advantages:</a:t>
            </a:r>
          </a:p>
          <a:p>
            <a:pPr marL="101600" indent="0">
              <a:spcBef>
                <a:spcPts val="0"/>
              </a:spcBef>
              <a:buSzPts val="2000"/>
              <a:buNone/>
            </a:pPr>
            <a:endParaRPr lang="en-US" sz="1800" dirty="0"/>
          </a:p>
          <a:p>
            <a:pPr lvl="1">
              <a:spcBef>
                <a:spcPts val="0"/>
              </a:spcBef>
              <a:buFont typeface="Noto Sans Symbols"/>
              <a:buChar char="●"/>
            </a:pPr>
            <a:r>
              <a:rPr lang="en-US" sz="1800" dirty="0"/>
              <a:t>Has steeper gradients in the interval [-1, 1]. This can make learning faster</a:t>
            </a:r>
          </a:p>
          <a:p>
            <a:pPr lvl="1">
              <a:spcBef>
                <a:spcPts val="0"/>
              </a:spcBef>
              <a:buFont typeface="Noto Sans Symbols"/>
              <a:buChar char="●"/>
            </a:pPr>
            <a:endParaRPr lang="en-US" sz="1800" dirty="0"/>
          </a:p>
          <a:p>
            <a:pPr lvl="1">
              <a:spcBef>
                <a:spcPts val="0"/>
              </a:spcBef>
              <a:buFont typeface="Noto Sans Symbols"/>
              <a:buChar char="●"/>
            </a:pPr>
            <a:r>
              <a:rPr lang="en-US" sz="1800" dirty="0"/>
              <a:t>It outputs both positives and negatives value. During backpropagation the sign of gradient of each weight can be different.</a:t>
            </a:r>
          </a:p>
          <a:p>
            <a:pPr lvl="1">
              <a:spcBef>
                <a:spcPts val="0"/>
              </a:spcBef>
              <a:buFont typeface="Noto Sans Symbols"/>
              <a:buChar char="●"/>
            </a:pPr>
            <a:endParaRPr lang="en-US" sz="1800" dirty="0"/>
          </a:p>
          <a:p>
            <a:pPr lvl="1">
              <a:spcBef>
                <a:spcPts val="0"/>
              </a:spcBef>
              <a:buFont typeface="Noto Sans Symbols"/>
              <a:buChar char="●"/>
            </a:pPr>
            <a:r>
              <a:rPr lang="en-US" sz="1800" dirty="0"/>
              <a:t>Used in weighting information</a:t>
            </a:r>
          </a:p>
          <a:p>
            <a:pPr lvl="1">
              <a:spcBef>
                <a:spcPts val="0"/>
              </a:spcBef>
              <a:buFont typeface="Noto Sans Symbols"/>
              <a:buChar char="●"/>
            </a:pPr>
            <a:endParaRPr lang="en-US" sz="1800" dirty="0"/>
          </a:p>
          <a:p>
            <a:pPr marL="106680" indent="0">
              <a:spcBef>
                <a:spcPts val="0"/>
              </a:spcBef>
              <a:buNone/>
            </a:pPr>
            <a:r>
              <a:rPr lang="en-US" sz="1800" dirty="0"/>
              <a:t>Disadvantages:</a:t>
            </a:r>
          </a:p>
          <a:p>
            <a:pPr marL="106680" indent="0">
              <a:spcBef>
                <a:spcPts val="0"/>
              </a:spcBef>
              <a:buNone/>
            </a:pPr>
            <a:endParaRPr lang="en-US" sz="1800" dirty="0"/>
          </a:p>
          <a:p>
            <a:pPr marL="558800" lvl="1" indent="0">
              <a:spcBef>
                <a:spcPts val="0"/>
              </a:spcBef>
              <a:buNone/>
            </a:pPr>
            <a:endParaRPr lang="en-US" sz="1800" dirty="0"/>
          </a:p>
          <a:p>
            <a:pPr lvl="1">
              <a:spcBef>
                <a:spcPts val="0"/>
              </a:spcBef>
              <a:buFont typeface="Noto Sans Symbols"/>
              <a:buChar char="●"/>
            </a:pPr>
            <a:r>
              <a:rPr lang="en-US" sz="1800" dirty="0"/>
              <a:t>Computation during inference and training is more expensive.</a:t>
            </a:r>
          </a:p>
          <a:p>
            <a:pPr lvl="1">
              <a:spcBef>
                <a:spcPts val="0"/>
              </a:spcBef>
              <a:buFont typeface="Noto Sans Symbols"/>
              <a:buChar char="●"/>
            </a:pPr>
            <a:endParaRPr lang="en-US" sz="1800" dirty="0"/>
          </a:p>
          <a:p>
            <a:pPr marL="558800" lvl="1" indent="0">
              <a:spcBef>
                <a:spcPts val="0"/>
              </a:spcBef>
              <a:buNone/>
            </a:pPr>
            <a:endParaRPr lang="en-US" sz="1800" dirty="0"/>
          </a:p>
          <a:p>
            <a:pPr marL="558800" lvl="1" indent="0">
              <a:spcBef>
                <a:spcPts val="0"/>
              </a:spcBef>
              <a:buNone/>
            </a:pPr>
            <a:r>
              <a:rPr lang="en-US" sz="1800" dirty="0"/>
              <a:t>	</a:t>
            </a:r>
          </a:p>
          <a:p>
            <a:pPr marL="106680" indent="0">
              <a:spcBef>
                <a:spcPts val="0"/>
              </a:spcBef>
              <a:buNone/>
            </a:pPr>
            <a:endParaRPr lang="en-US" sz="1800" dirty="0"/>
          </a:p>
          <a:p>
            <a:pPr marL="106680" indent="0">
              <a:spcBef>
                <a:spcPts val="0"/>
              </a:spcBef>
              <a:buNone/>
            </a:pPr>
            <a:r>
              <a:rPr lang="en-US" sz="1800" dirty="0"/>
              <a:t>	</a:t>
            </a:r>
          </a:p>
        </p:txBody>
      </p:sp>
    </p:spTree>
    <p:extLst>
      <p:ext uri="{BB962C8B-B14F-4D97-AF65-F5344CB8AC3E}">
        <p14:creationId xmlns:p14="http://schemas.microsoft.com/office/powerpoint/2010/main" val="204210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9144000" cy="4419600"/>
              </a:xfrm>
            </p:spPr>
            <p:txBody>
              <a:bodyPr>
                <a:normAutofit fontScale="92500" lnSpcReduction="10000"/>
              </a:bodyPr>
              <a:lstStyle/>
              <a:p>
                <a:pPr lvl="1"/>
                <a:r>
                  <a:rPr lang="en-US" dirty="0"/>
                  <a:t>Another variant of regularization is L1 where instead of using squares of the weights, we’re using absolute values</a:t>
                </a:r>
              </a:p>
              <a:p>
                <a:pPr marL="27432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𝐶</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𝑛</m:t>
                          </m:r>
                        </m:den>
                      </m:f>
                      <m:nary>
                        <m:naryPr>
                          <m:chr m:val="∑"/>
                          <m:supHide m:val="on"/>
                          <m:ctrlPr>
                            <a:rPr lang="en-US" i="1">
                              <a:latin typeface="Cambria Math" panose="02040503050406030204" pitchFamily="18" charset="0"/>
                            </a:rPr>
                          </m:ctrlPr>
                        </m:naryPr>
                        <m:sub>
                          <m:r>
                            <a:rPr lang="en-US" i="1">
                              <a:latin typeface="Cambria Math" panose="02040503050406030204" pitchFamily="18" charset="0"/>
                            </a:rPr>
                            <m:t>𝑤</m:t>
                          </m:r>
                        </m:sub>
                        <m:sup/>
                        <m:e>
                          <m:sSup>
                            <m:sSupPr>
                              <m:ctrlPr>
                                <a:rPr lang="en-US" i="1">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𝑤</m:t>
                                  </m:r>
                                </m:e>
                              </m:d>
                            </m:e>
                            <m:sup/>
                          </m:sSup>
                        </m:e>
                      </m:nary>
                    </m:oMath>
                  </m:oMathPara>
                </a14:m>
                <a:endParaRPr lang="en-US" dirty="0"/>
              </a:p>
              <a:p>
                <a:pPr marL="274320" lvl="1" indent="0">
                  <a:buNone/>
                </a:pPr>
                <a:r>
                  <a:rPr lang="en-US" dirty="0"/>
                  <a:t>In order to use this in our backpropagation algorithm, we must first discover how to adjust the cost</a:t>
                </a:r>
              </a:p>
              <a:p>
                <a:pPr marL="274320" lvl="1" indent="0">
                  <a:buNone/>
                </a:pPr>
                <a:endParaRPr lang="en-US" dirty="0"/>
              </a:p>
              <a:p>
                <a:pPr marL="274320" lvl="1"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𝐶</m:t>
                          </m:r>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num>
                        <m:den>
                          <m:r>
                            <a:rPr lang="en-US" b="0" i="1" smtClean="0">
                              <a:latin typeface="Cambria Math" panose="02040503050406030204" pitchFamily="18" charset="0"/>
                            </a:rPr>
                            <m:t>𝜕</m:t>
                          </m:r>
                          <m:r>
                            <a:rPr lang="en-US" b="0" i="1" smtClean="0">
                              <a:latin typeface="Cambria Math" panose="02040503050406030204" pitchFamily="18" charset="0"/>
                            </a:rPr>
                            <m:t>𝑤</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a:rPr lang="en-US" b="0" i="1" smtClean="0">
                              <a:latin typeface="Cambria Math" panose="02040503050406030204" pitchFamily="18" charset="0"/>
                            </a:rPr>
                            <m:t>𝑛</m:t>
                          </m:r>
                        </m:den>
                      </m:f>
                      <m:r>
                        <a:rPr lang="en-US" b="0" i="1" smtClean="0">
                          <a:latin typeface="Cambria Math" panose="02040503050406030204" pitchFamily="18" charset="0"/>
                        </a:rPr>
                        <m:t>𝑠𝑔𝑛</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                      </m:t>
                      </m:r>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𝑠𝑔𝑛</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𝑠𝑖𝑔𝑛</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𝑤</m:t>
                      </m:r>
                    </m:oMath>
                  </m:oMathPara>
                </a14:m>
                <a:endParaRPr lang="en-US" b="0" dirty="0"/>
              </a:p>
              <a:p>
                <a:pPr marL="274320" lvl="1" indent="0">
                  <a:buNone/>
                </a:pPr>
                <a:endParaRPr lang="en-US" i="1" dirty="0">
                  <a:latin typeface="Cambria Math" panose="02040503050406030204" pitchFamily="18" charset="0"/>
                </a:endParaRPr>
              </a:p>
              <a:p>
                <a:pPr marL="27432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𝜂</m:t>
                      </m:r>
                      <m:f>
                        <m:fPr>
                          <m:ctrlPr>
                            <a:rPr lang="en-US" b="0" i="1" smtClean="0">
                              <a:latin typeface="Cambria Math" panose="02040503050406030204" pitchFamily="18" charset="0"/>
                            </a:rPr>
                          </m:ctrlPr>
                        </m:fPr>
                        <m:num>
                          <m:r>
                            <a:rPr lang="en-US" b="0" i="1" smtClean="0">
                              <a:latin typeface="Cambria Math" panose="02040503050406030204" pitchFamily="18" charset="0"/>
                            </a:rPr>
                            <m:t>𝜆</m:t>
                          </m:r>
                        </m:num>
                        <m:den>
                          <m:r>
                            <m:rPr>
                              <m:sty m:val="p"/>
                            </m:rPr>
                            <a:rPr lang="en-US" b="0" i="1" smtClean="0">
                              <a:latin typeface="Cambria Math" panose="02040503050406030204" pitchFamily="18" charset="0"/>
                            </a:rPr>
                            <m:t>n</m:t>
                          </m:r>
                        </m:den>
                      </m:f>
                      <m:r>
                        <a:rPr lang="en-US" b="0" i="1" smtClean="0">
                          <a:latin typeface="Cambria Math" panose="02040503050406030204" pitchFamily="18" charset="0"/>
                        </a:rPr>
                        <m:t>𝑠𝑔𝑛</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𝜂</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0</m:t>
                              </m:r>
                            </m:sub>
                          </m:sSub>
                        </m:num>
                        <m:den>
                          <m:r>
                            <a:rPr lang="en-US" b="0" i="1" smtClean="0">
                              <a:latin typeface="Cambria Math" panose="02040503050406030204" pitchFamily="18" charset="0"/>
                            </a:rPr>
                            <m:t>𝜕</m:t>
                          </m:r>
                          <m:r>
                            <a:rPr lang="en-US" b="0" i="1" smtClean="0">
                              <a:latin typeface="Cambria Math" panose="02040503050406030204" pitchFamily="18" charset="0"/>
                            </a:rPr>
                            <m:t>𝑤</m:t>
                          </m:r>
                        </m:den>
                      </m:f>
                    </m:oMath>
                  </m:oMathPara>
                </a14:m>
                <a:endParaRPr lang="en-US" b="0" dirty="0"/>
              </a:p>
              <a:p>
                <a:pPr marL="274320" lvl="1" indent="0">
                  <a:buNone/>
                </a:pPr>
                <a:r>
                  <a:rPr lang="en-US" b="0" dirty="0"/>
                  <a:t>Or, if we use SGD:</a:t>
                </a:r>
              </a:p>
              <a:p>
                <a:pPr marL="274320" lvl="1"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𝜆</m:t>
                          </m:r>
                        </m:num>
                        <m:den>
                          <m:r>
                            <m:rPr>
                              <m:sty m:val="p"/>
                            </m:rPr>
                            <a:rPr lang="en-US" i="1">
                              <a:latin typeface="Cambria Math" panose="02040503050406030204" pitchFamily="18" charset="0"/>
                            </a:rPr>
                            <m:t>n</m:t>
                          </m:r>
                        </m:den>
                      </m:f>
                      <m:r>
                        <a:rPr lang="en-US" i="1">
                          <a:latin typeface="Cambria Math" panose="02040503050406030204" pitchFamily="18" charset="0"/>
                        </a:rPr>
                        <m:t>𝑠𝑔𝑛</m:t>
                      </m:r>
                      <m:d>
                        <m:dPr>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𝜂</m:t>
                          </m:r>
                        </m:num>
                        <m:den>
                          <m:r>
                            <a:rPr lang="en-US" b="0" i="1" smtClean="0">
                              <a:latin typeface="Cambria Math" panose="02040503050406030204" pitchFamily="18" charset="0"/>
                            </a:rPr>
                            <m:t>𝑚</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𝑥</m:t>
                          </m:r>
                        </m:sub>
                        <m:sup/>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i="1">
                                  <a:latin typeface="Cambria Math" panose="02040503050406030204" pitchFamily="18" charset="0"/>
                                </a:rPr>
                                <m:t>𝑤</m:t>
                              </m:r>
                            </m:den>
                          </m:f>
                          <m:r>
                            <m:rPr>
                              <m:nor/>
                            </m:rPr>
                            <a:rPr lang="en-US" dirty="0"/>
                            <m:t> </m:t>
                          </m:r>
                        </m:e>
                      </m:nary>
                    </m:oMath>
                  </m:oMathPara>
                </a14:m>
                <a:endParaRPr lang="en-US" b="0" dirty="0"/>
              </a:p>
              <a:p>
                <a:pPr marL="274320" lvl="1" indent="0">
                  <a:buNone/>
                </a:pPr>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9144000" cy="4419600"/>
              </a:xfrm>
              <a:blipFill rotWithShape="0">
                <a:blip r:embed="rId2"/>
                <a:stretch>
                  <a:fillRect t="-2069"/>
                </a:stretch>
              </a:blipFill>
            </p:spPr>
            <p:txBody>
              <a:bodyPr/>
              <a:lstStyle/>
              <a:p>
                <a:r>
                  <a:rPr lang="ro-RO">
                    <a:noFill/>
                  </a:rPr>
                  <a:t> </a:t>
                </a:r>
              </a:p>
            </p:txBody>
          </p:sp>
        </mc:Fallback>
      </mc:AlternateContent>
      <p:sp>
        <p:nvSpPr>
          <p:cNvPr id="2" name="Title 1"/>
          <p:cNvSpPr>
            <a:spLocks noGrp="1"/>
          </p:cNvSpPr>
          <p:nvPr>
            <p:ph type="title"/>
          </p:nvPr>
        </p:nvSpPr>
        <p:spPr/>
        <p:txBody>
          <a:bodyPr/>
          <a:lstStyle/>
          <a:p>
            <a:r>
              <a:rPr lang="en-US" dirty="0"/>
              <a:t>Solutions for Overfitting: Regularization	</a:t>
            </a:r>
          </a:p>
        </p:txBody>
      </p:sp>
    </p:spTree>
    <p:extLst>
      <p:ext uri="{BB962C8B-B14F-4D97-AF65-F5344CB8AC3E}">
        <p14:creationId xmlns:p14="http://schemas.microsoft.com/office/powerpoint/2010/main" val="215979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9144000" cy="4419600"/>
              </a:xfrm>
            </p:spPr>
            <p:txBody>
              <a:bodyPr>
                <a:normAutofit fontScale="92500" lnSpcReduction="10000"/>
              </a:bodyPr>
              <a:lstStyle/>
              <a:p>
                <a:pPr lvl="1"/>
                <a:r>
                  <a:rPr lang="en-US" dirty="0"/>
                  <a:t>So, how is L1 different from L2?</a:t>
                </a:r>
              </a:p>
              <a:p>
                <a:pPr lvl="2"/>
                <a:r>
                  <a:rPr lang="en-US" b="0" dirty="0"/>
                  <a:t>L1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𝜆</m:t>
                        </m:r>
                      </m:num>
                      <m:den>
                        <m:r>
                          <m:rPr>
                            <m:sty m:val="p"/>
                          </m:rPr>
                          <a:rPr lang="en-US" i="1">
                            <a:latin typeface="Cambria Math" panose="02040503050406030204" pitchFamily="18" charset="0"/>
                          </a:rPr>
                          <m:t>n</m:t>
                        </m:r>
                      </m:den>
                    </m:f>
                    <m:r>
                      <a:rPr lang="en-US" i="1">
                        <a:latin typeface="Cambria Math" panose="02040503050406030204" pitchFamily="18" charset="0"/>
                      </a:rPr>
                      <m:t>𝑠𝑔𝑛</m:t>
                    </m:r>
                    <m:d>
                      <m:dPr>
                        <m:ctrlPr>
                          <a:rPr lang="en-US" i="1">
                            <a:latin typeface="Cambria Math" panose="02040503050406030204" pitchFamily="18" charset="0"/>
                          </a:rPr>
                        </m:ctrlPr>
                      </m:dPr>
                      <m:e>
                        <m:r>
                          <a:rPr lang="en-US" i="1">
                            <a:latin typeface="Cambria Math" panose="02040503050406030204" pitchFamily="18" charset="0"/>
                          </a:rPr>
                          <m:t>𝑤</m:t>
                        </m:r>
                      </m:e>
                    </m:d>
                    <m:r>
                      <a:rPr lang="en-US" i="1">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i="1">
                            <a:latin typeface="Cambria Math" panose="02040503050406030204" pitchFamily="18" charset="0"/>
                          </a:rPr>
                          <m:t>𝑤</m:t>
                        </m:r>
                      </m:den>
                    </m:f>
                  </m:oMath>
                </a14:m>
                <a:endParaRPr lang="en-US" dirty="0"/>
              </a:p>
              <a:p>
                <a:pPr lvl="2"/>
                <a:r>
                  <a:rPr lang="en-US" dirty="0"/>
                  <a:t>L2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𝜆</m:t>
                            </m:r>
                          </m:num>
                          <m:den>
                            <m:r>
                              <a:rPr lang="en-US" i="1">
                                <a:latin typeface="Cambria Math" panose="02040503050406030204" pitchFamily="18" charset="0"/>
                              </a:rPr>
                              <m:t>𝑛</m:t>
                            </m:r>
                          </m:den>
                        </m:f>
                      </m:e>
                    </m:d>
                    <m:r>
                      <a:rPr lang="en-US" i="1">
                        <a:latin typeface="Cambria Math" panose="02040503050406030204" pitchFamily="18" charset="0"/>
                      </a:rPr>
                      <m:t>𝑤</m:t>
                    </m:r>
                    <m:r>
                      <a:rPr lang="en-US" i="1">
                        <a:latin typeface="Cambria Math" panose="02040503050406030204" pitchFamily="18" charset="0"/>
                      </a:rPr>
                      <m:t>−</m:t>
                    </m:r>
                    <m:r>
                      <a:rPr lang="en-US" i="1">
                        <a:latin typeface="Cambria Math" panose="02040503050406030204" pitchFamily="18" charset="0"/>
                      </a:rPr>
                      <m:t>𝜂</m:t>
                    </m:r>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0</m:t>
                            </m:r>
                          </m:sub>
                        </m:sSub>
                      </m:num>
                      <m:den>
                        <m:r>
                          <a:rPr lang="en-US" i="1">
                            <a:latin typeface="Cambria Math" panose="02040503050406030204" pitchFamily="18" charset="0"/>
                          </a:rPr>
                          <m:t>𝜕</m:t>
                        </m:r>
                        <m:r>
                          <a:rPr lang="en-US" i="1">
                            <a:latin typeface="Cambria Math" panose="02040503050406030204" pitchFamily="18" charset="0"/>
                          </a:rPr>
                          <m:t>𝑤</m:t>
                        </m:r>
                      </m:den>
                    </m:f>
                  </m:oMath>
                </a14:m>
                <a:endParaRPr lang="en-US" dirty="0"/>
              </a:p>
              <a:p>
                <a:pPr lvl="2"/>
                <a:endParaRPr lang="en-US" dirty="0"/>
              </a:p>
              <a:p>
                <a:pPr marL="548640" lvl="2" indent="0">
                  <a:buNone/>
                </a:pPr>
                <a:r>
                  <a:rPr lang="en-US" dirty="0"/>
                  <a:t>L1 drives the weights down by a constant amount:</a:t>
                </a:r>
              </a:p>
              <a:p>
                <a:pPr marL="548640" lvl="2" indent="0">
                  <a:buNone/>
                </a:pPr>
                <a:r>
                  <a:rPr lang="en-US" dirty="0"/>
                  <a:t>	- that means if some weights are very big, they won’t be reduced too much</a:t>
                </a:r>
              </a:p>
              <a:p>
                <a:pPr marL="548640" lvl="2" indent="0">
                  <a:buNone/>
                </a:pPr>
                <a:r>
                  <a:rPr lang="en-US" dirty="0"/>
                  <a:t>	- if some weights are small, they will probably be driven to zero</a:t>
                </a:r>
              </a:p>
              <a:p>
                <a:pPr marL="548640" lvl="2" indent="0">
                  <a:buNone/>
                </a:pPr>
                <a:endParaRPr lang="en-US" dirty="0"/>
              </a:p>
              <a:p>
                <a:pPr marL="548640" lvl="2" indent="0">
                  <a:buNone/>
                </a:pPr>
                <a:r>
                  <a:rPr lang="en-US" dirty="0"/>
                  <a:t>L2 drives the weights down by an amount that depends on the value of w:</a:t>
                </a:r>
              </a:p>
              <a:p>
                <a:pPr marL="548640" lvl="2" indent="0">
                  <a:buNone/>
                </a:pPr>
                <a:r>
                  <a:rPr lang="en-US" dirty="0"/>
                  <a:t>	- for large weights, this means large amount of decrease</a:t>
                </a:r>
              </a:p>
              <a:p>
                <a:pPr marL="548640" lvl="2" indent="0">
                  <a:buNone/>
                </a:pPr>
                <a:r>
                  <a:rPr lang="en-US" dirty="0"/>
                  <a:t>	- for small weights, this means a small mount of decrease</a:t>
                </a:r>
              </a:p>
              <a:p>
                <a:pPr lvl="2"/>
                <a:endParaRPr lang="en-US" b="0" dirty="0"/>
              </a:p>
              <a:p>
                <a:pPr marL="548640" lvl="2" indent="0">
                  <a:buNone/>
                </a:pPr>
                <a:r>
                  <a:rPr lang="en-US" dirty="0"/>
                  <a:t>L1 tends to build the model on certain weights while L2 uses more weights but with smaller values</a:t>
                </a:r>
                <a:endParaRPr lang="en-US" b="0" dirty="0"/>
              </a:p>
              <a:p>
                <a:pPr marL="274320" lvl="1" indent="0">
                  <a:buNone/>
                </a:pPr>
                <a:endParaRPr lang="en-US" dirty="0"/>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9144000" cy="4419600"/>
              </a:xfrm>
              <a:blipFill>
                <a:blip r:embed="rId3"/>
                <a:stretch>
                  <a:fillRect t="-2292"/>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Solutions for Overfitting: Regularization	</a:t>
            </a:r>
          </a:p>
        </p:txBody>
      </p:sp>
    </p:spTree>
    <p:extLst>
      <p:ext uri="{BB962C8B-B14F-4D97-AF65-F5344CB8AC3E}">
        <p14:creationId xmlns:p14="http://schemas.microsoft.com/office/powerpoint/2010/main" val="1131729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lvl="1"/>
            <a:r>
              <a:rPr lang="en-US" dirty="0"/>
              <a:t>The idea of this technique is to make the network use less weights during training</a:t>
            </a:r>
          </a:p>
          <a:p>
            <a:pPr lvl="1"/>
            <a:endParaRPr lang="en-US" b="0" dirty="0"/>
          </a:p>
          <a:p>
            <a:pPr lvl="1"/>
            <a:r>
              <a:rPr lang="en-US" b="0" dirty="0"/>
              <a:t>On each minibatch that we train, we randomly select a fraction  from the hidden neurons and make them “invisible” (0)</a:t>
            </a:r>
          </a:p>
          <a:p>
            <a:pPr marL="274320" lvl="1" indent="0">
              <a:buNone/>
            </a:pPr>
            <a:endParaRPr lang="en-US" dirty="0"/>
          </a:p>
          <a:p>
            <a:pPr marL="301752" lvl="1" indent="0">
              <a:buNone/>
            </a:pPr>
            <a:endParaRPr lang="en-US" dirty="0"/>
          </a:p>
        </p:txBody>
      </p:sp>
      <p:sp>
        <p:nvSpPr>
          <p:cNvPr id="2" name="Title 1"/>
          <p:cNvSpPr>
            <a:spLocks noGrp="1"/>
          </p:cNvSpPr>
          <p:nvPr>
            <p:ph type="title"/>
          </p:nvPr>
        </p:nvSpPr>
        <p:spPr/>
        <p:txBody>
          <a:bodyPr/>
          <a:lstStyle/>
          <a:p>
            <a:r>
              <a:rPr lang="en-US" dirty="0"/>
              <a:t>Solutions for Overfitting: Dropout	</a:t>
            </a:r>
          </a:p>
        </p:txBody>
      </p:sp>
      <p:sp>
        <p:nvSpPr>
          <p:cNvPr id="4" name="Oval 3"/>
          <p:cNvSpPr/>
          <p:nvPr/>
        </p:nvSpPr>
        <p:spPr>
          <a:xfrm>
            <a:off x="4603752" y="434816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603752" y="496931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603752" y="558641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789612" y="4038600"/>
            <a:ext cx="533400" cy="533400"/>
          </a:xfrm>
          <a:prstGeom prst="ellipse">
            <a:avLst/>
          </a:prstGeom>
          <a:noFill/>
          <a:ln w="28575">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789612" y="465974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789612" y="5276846"/>
            <a:ext cx="533400" cy="533400"/>
          </a:xfrm>
          <a:prstGeom prst="ellipse">
            <a:avLst/>
          </a:prstGeom>
          <a:noFill/>
          <a:ln w="28575">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789612" y="590277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844379" y="467272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844379" y="529387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stCxn id="4" idx="6"/>
            <a:endCxn id="7" idx="2"/>
          </p:cNvCxnSpPr>
          <p:nvPr/>
        </p:nvCxnSpPr>
        <p:spPr>
          <a:xfrm flipV="1">
            <a:off x="5137152" y="4305300"/>
            <a:ext cx="652460" cy="309567"/>
          </a:xfrm>
          <a:prstGeom prst="straightConnector1">
            <a:avLst/>
          </a:prstGeom>
          <a:ln w="254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6"/>
            <a:endCxn id="8" idx="2"/>
          </p:cNvCxnSpPr>
          <p:nvPr/>
        </p:nvCxnSpPr>
        <p:spPr>
          <a:xfrm>
            <a:off x="5137152" y="4614867"/>
            <a:ext cx="652460" cy="3115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6"/>
            <a:endCxn id="10" idx="2"/>
          </p:cNvCxnSpPr>
          <p:nvPr/>
        </p:nvCxnSpPr>
        <p:spPr>
          <a:xfrm>
            <a:off x="5137152" y="4614867"/>
            <a:ext cx="652460" cy="928679"/>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6"/>
            <a:endCxn id="11" idx="2"/>
          </p:cNvCxnSpPr>
          <p:nvPr/>
        </p:nvCxnSpPr>
        <p:spPr>
          <a:xfrm>
            <a:off x="5137152" y="4614867"/>
            <a:ext cx="652460" cy="155460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6"/>
            <a:endCxn id="8" idx="2"/>
          </p:cNvCxnSpPr>
          <p:nvPr/>
        </p:nvCxnSpPr>
        <p:spPr>
          <a:xfrm flipV="1">
            <a:off x="5137152" y="4926449"/>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6"/>
            <a:endCxn id="7" idx="2"/>
          </p:cNvCxnSpPr>
          <p:nvPr/>
        </p:nvCxnSpPr>
        <p:spPr>
          <a:xfrm flipV="1">
            <a:off x="5137152" y="4305300"/>
            <a:ext cx="652460" cy="930716"/>
          </a:xfrm>
          <a:prstGeom prst="straightConnector1">
            <a:avLst/>
          </a:prstGeom>
          <a:ln w="254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6"/>
            <a:endCxn id="10" idx="2"/>
          </p:cNvCxnSpPr>
          <p:nvPr/>
        </p:nvCxnSpPr>
        <p:spPr>
          <a:xfrm>
            <a:off x="5137152" y="5236016"/>
            <a:ext cx="652460" cy="307530"/>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5" idx="6"/>
            <a:endCxn id="11" idx="2"/>
          </p:cNvCxnSpPr>
          <p:nvPr/>
        </p:nvCxnSpPr>
        <p:spPr>
          <a:xfrm>
            <a:off x="5137152" y="5236016"/>
            <a:ext cx="652460" cy="93345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6"/>
            <a:endCxn id="7" idx="2"/>
          </p:cNvCxnSpPr>
          <p:nvPr/>
        </p:nvCxnSpPr>
        <p:spPr>
          <a:xfrm flipV="1">
            <a:off x="5137152" y="4305300"/>
            <a:ext cx="652460" cy="1547813"/>
          </a:xfrm>
          <a:prstGeom prst="straightConnector1">
            <a:avLst/>
          </a:prstGeom>
          <a:ln w="25400">
            <a:solidFill>
              <a:schemeClr val="tx1"/>
            </a:solidFill>
            <a:prstDash val="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 idx="6"/>
            <a:endCxn id="8" idx="2"/>
          </p:cNvCxnSpPr>
          <p:nvPr/>
        </p:nvCxnSpPr>
        <p:spPr>
          <a:xfrm flipV="1">
            <a:off x="5137152" y="4926449"/>
            <a:ext cx="652460" cy="92666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6" idx="6"/>
            <a:endCxn id="10" idx="2"/>
          </p:cNvCxnSpPr>
          <p:nvPr/>
        </p:nvCxnSpPr>
        <p:spPr>
          <a:xfrm flipV="1">
            <a:off x="5137152" y="5543546"/>
            <a:ext cx="652460" cy="309567"/>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6"/>
            <a:endCxn id="11" idx="2"/>
          </p:cNvCxnSpPr>
          <p:nvPr/>
        </p:nvCxnSpPr>
        <p:spPr>
          <a:xfrm>
            <a:off x="5137152" y="5853113"/>
            <a:ext cx="652460" cy="31635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16" idx="2"/>
          </p:cNvCxnSpPr>
          <p:nvPr/>
        </p:nvCxnSpPr>
        <p:spPr>
          <a:xfrm>
            <a:off x="6372891" y="4305300"/>
            <a:ext cx="471488" cy="634122"/>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17" idx="2"/>
          </p:cNvCxnSpPr>
          <p:nvPr/>
        </p:nvCxnSpPr>
        <p:spPr>
          <a:xfrm>
            <a:off x="6372891" y="4305300"/>
            <a:ext cx="471488" cy="1255271"/>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16" idx="2"/>
          </p:cNvCxnSpPr>
          <p:nvPr/>
        </p:nvCxnSpPr>
        <p:spPr>
          <a:xfrm>
            <a:off x="6372891" y="4926449"/>
            <a:ext cx="471488" cy="1297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7" idx="2"/>
          </p:cNvCxnSpPr>
          <p:nvPr/>
        </p:nvCxnSpPr>
        <p:spPr>
          <a:xfrm>
            <a:off x="6372891" y="4926449"/>
            <a:ext cx="471488" cy="63412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16" idx="2"/>
          </p:cNvCxnSpPr>
          <p:nvPr/>
        </p:nvCxnSpPr>
        <p:spPr>
          <a:xfrm flipV="1">
            <a:off x="6372891" y="4939422"/>
            <a:ext cx="471488" cy="604124"/>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17" idx="2"/>
          </p:cNvCxnSpPr>
          <p:nvPr/>
        </p:nvCxnSpPr>
        <p:spPr>
          <a:xfrm>
            <a:off x="6372891" y="5543546"/>
            <a:ext cx="471488" cy="17025"/>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6372891" y="5712971"/>
            <a:ext cx="623888" cy="45649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16" idx="2"/>
          </p:cNvCxnSpPr>
          <p:nvPr/>
        </p:nvCxnSpPr>
        <p:spPr>
          <a:xfrm flipV="1">
            <a:off x="6372891" y="4939422"/>
            <a:ext cx="471488" cy="123004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423053" y="4038600"/>
            <a:ext cx="894797" cy="313932"/>
          </a:xfrm>
          <a:prstGeom prst="rect">
            <a:avLst/>
          </a:prstGeom>
          <a:noFill/>
        </p:spPr>
        <p:txBody>
          <a:bodyPr wrap="none" rtlCol="0">
            <a:spAutoFit/>
          </a:bodyPr>
          <a:lstStyle/>
          <a:p>
            <a:pPr>
              <a:lnSpc>
                <a:spcPct val="90000"/>
              </a:lnSpc>
            </a:pPr>
            <a:r>
              <a:rPr lang="en-US" sz="1600" dirty="0"/>
              <a:t>Layer 1</a:t>
            </a:r>
            <a:endParaRPr lang="en-US" sz="2400" dirty="0"/>
          </a:p>
        </p:txBody>
      </p:sp>
      <p:sp>
        <p:nvSpPr>
          <p:cNvPr id="55" name="TextBox 54"/>
          <p:cNvSpPr txBox="1"/>
          <p:nvPr/>
        </p:nvSpPr>
        <p:spPr>
          <a:xfrm>
            <a:off x="5609187" y="3786211"/>
            <a:ext cx="894797" cy="313932"/>
          </a:xfrm>
          <a:prstGeom prst="rect">
            <a:avLst/>
          </a:prstGeom>
          <a:noFill/>
        </p:spPr>
        <p:txBody>
          <a:bodyPr wrap="none" rtlCol="0">
            <a:spAutoFit/>
          </a:bodyPr>
          <a:lstStyle/>
          <a:p>
            <a:pPr>
              <a:lnSpc>
                <a:spcPct val="90000"/>
              </a:lnSpc>
            </a:pPr>
            <a:r>
              <a:rPr lang="en-US" sz="1600" dirty="0"/>
              <a:t>Layer 2</a:t>
            </a:r>
            <a:endParaRPr lang="en-US" sz="2400" dirty="0"/>
          </a:p>
        </p:txBody>
      </p:sp>
      <p:sp>
        <p:nvSpPr>
          <p:cNvPr id="57" name="TextBox 56"/>
          <p:cNvSpPr txBox="1"/>
          <p:nvPr/>
        </p:nvSpPr>
        <p:spPr>
          <a:xfrm>
            <a:off x="6697293" y="4340207"/>
            <a:ext cx="894797" cy="313932"/>
          </a:xfrm>
          <a:prstGeom prst="rect">
            <a:avLst/>
          </a:prstGeom>
          <a:noFill/>
        </p:spPr>
        <p:txBody>
          <a:bodyPr wrap="none" rtlCol="0">
            <a:spAutoFit/>
          </a:bodyPr>
          <a:lstStyle/>
          <a:p>
            <a:pPr>
              <a:lnSpc>
                <a:spcPct val="90000"/>
              </a:lnSpc>
            </a:pPr>
            <a:r>
              <a:rPr lang="en-US" sz="1600" dirty="0"/>
              <a:t>Layer 4</a:t>
            </a:r>
            <a:endParaRPr lang="en-US" sz="2400" dirty="0"/>
          </a:p>
        </p:txBody>
      </p:sp>
    </p:spTree>
    <p:extLst>
      <p:ext uri="{BB962C8B-B14F-4D97-AF65-F5344CB8AC3E}">
        <p14:creationId xmlns:p14="http://schemas.microsoft.com/office/powerpoint/2010/main" val="120851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274320" lvl="1" indent="0">
              <a:buNone/>
            </a:pPr>
            <a:endParaRPr lang="en-US" dirty="0"/>
          </a:p>
          <a:p>
            <a:pPr lvl="1">
              <a:buFont typeface="Arial" panose="020B0604020202020204" pitchFamily="34" charset="0"/>
              <a:buChar char="•"/>
            </a:pPr>
            <a:r>
              <a:rPr lang="en-US" dirty="0"/>
              <a:t>We update the visible weights as before, using backpropagation</a:t>
            </a:r>
          </a:p>
          <a:p>
            <a:pPr lvl="1">
              <a:buFont typeface="Arial" panose="020B0604020202020204" pitchFamily="34" charset="0"/>
              <a:buChar char="•"/>
            </a:pPr>
            <a:r>
              <a:rPr lang="en-US" dirty="0"/>
              <a:t>We restore the invisible hidden neurons and their connection</a:t>
            </a:r>
          </a:p>
          <a:p>
            <a:pPr lvl="1">
              <a:buFont typeface="Arial" panose="020B0604020202020204" pitchFamily="34" charset="0"/>
              <a:buChar char="•"/>
            </a:pPr>
            <a:r>
              <a:rPr lang="en-US" dirty="0"/>
              <a:t>We then select another minibatch where we randomly select another fraction from the hidden neurons that we will make them invisible</a:t>
            </a:r>
          </a:p>
          <a:p>
            <a:pPr lvl="1"/>
            <a:endParaRPr lang="en-US" b="0" dirty="0"/>
          </a:p>
          <a:p>
            <a:pPr marL="274320" lvl="1" indent="0">
              <a:buNone/>
            </a:pPr>
            <a:r>
              <a:rPr lang="en-US" dirty="0"/>
              <a:t>After we have finished the training, we restore all the hidden neurons and adjust their activation to accommodate for the increase of variance in the input</a:t>
            </a:r>
          </a:p>
          <a:p>
            <a:pPr marL="274320" lvl="1" indent="0">
              <a:buNone/>
            </a:pPr>
            <a:endParaRPr lang="en-US" dirty="0"/>
          </a:p>
          <a:p>
            <a:pPr marL="301752" lvl="1" indent="0">
              <a:buNone/>
            </a:pPr>
            <a:endParaRPr lang="en-US" dirty="0"/>
          </a:p>
        </p:txBody>
      </p:sp>
      <p:sp>
        <p:nvSpPr>
          <p:cNvPr id="2" name="Title 1"/>
          <p:cNvSpPr>
            <a:spLocks noGrp="1"/>
          </p:cNvSpPr>
          <p:nvPr>
            <p:ph type="title"/>
          </p:nvPr>
        </p:nvSpPr>
        <p:spPr/>
        <p:txBody>
          <a:bodyPr/>
          <a:lstStyle/>
          <a:p>
            <a:r>
              <a:rPr lang="en-US" dirty="0"/>
              <a:t>Solutions for Overfitting: Dropout	</a:t>
            </a:r>
          </a:p>
        </p:txBody>
      </p:sp>
    </p:spTree>
    <p:extLst>
      <p:ext uri="{BB962C8B-B14F-4D97-AF65-F5344CB8AC3E}">
        <p14:creationId xmlns:p14="http://schemas.microsoft.com/office/powerpoint/2010/main" val="265866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3E545-25E4-6DEC-645C-F3F5404DDC30}"/>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4C10E07B-25FD-0E13-933F-CE1380515E43}"/>
              </a:ext>
            </a:extLst>
          </p:cNvPr>
          <p:cNvSpPr>
            <a:spLocks noGrp="1"/>
          </p:cNvSpPr>
          <p:nvPr>
            <p:ph idx="1"/>
          </p:nvPr>
        </p:nvSpPr>
        <p:spPr>
          <a:xfrm>
            <a:off x="1522414" y="1905000"/>
            <a:ext cx="9448798" cy="4419600"/>
          </a:xfrm>
        </p:spPr>
        <p:txBody>
          <a:bodyPr>
            <a:normAutofit/>
          </a:bodyPr>
          <a:lstStyle/>
          <a:p>
            <a:pPr marL="274320" lvl="1" indent="0">
              <a:buNone/>
            </a:pPr>
            <a:r>
              <a:rPr lang="en-US" dirty="0"/>
              <a:t>Making a neuron “invisible” actually means that their activation will be 0.</a:t>
            </a:r>
          </a:p>
          <a:p>
            <a:pPr marL="274320" lvl="1" indent="0">
              <a:buNone/>
            </a:pPr>
            <a:endParaRPr lang="en-US" dirty="0"/>
          </a:p>
          <a:p>
            <a:pPr marL="274320" lvl="1" indent="0">
              <a:buNone/>
            </a:pPr>
            <a:r>
              <a:rPr lang="en-US" dirty="0"/>
              <a:t>Doing so, it’s activation will not matter to the upper layer , since all weight that connect it to the upper layer will be multiplied by 0</a:t>
            </a:r>
          </a:p>
          <a:p>
            <a:pPr marL="274320" lvl="1" indent="0">
              <a:buNone/>
            </a:pPr>
            <a:endParaRPr lang="en-US" dirty="0"/>
          </a:p>
          <a:p>
            <a:pPr marL="274320" lvl="1" indent="0">
              <a:buNone/>
            </a:pPr>
            <a:r>
              <a:rPr lang="en-US" dirty="0"/>
              <a:t>The weights that go into the neuron will also not be updated, since the error at that neuron will be 0 (since it is multiplied by the activation)</a:t>
            </a:r>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301752" lvl="1" indent="0">
              <a:buNone/>
            </a:pPr>
            <a:endParaRPr lang="en-US" dirty="0"/>
          </a:p>
        </p:txBody>
      </p:sp>
      <p:sp>
        <p:nvSpPr>
          <p:cNvPr id="2" name="Title 1">
            <a:extLst>
              <a:ext uri="{FF2B5EF4-FFF2-40B4-BE49-F238E27FC236}">
                <a16:creationId xmlns:a16="http://schemas.microsoft.com/office/drawing/2014/main" id="{8808199B-683C-CD8B-69D3-D805C11367CE}"/>
              </a:ext>
            </a:extLst>
          </p:cNvPr>
          <p:cNvSpPr>
            <a:spLocks noGrp="1"/>
          </p:cNvSpPr>
          <p:nvPr>
            <p:ph type="title"/>
          </p:nvPr>
        </p:nvSpPr>
        <p:spPr/>
        <p:txBody>
          <a:bodyPr/>
          <a:lstStyle/>
          <a:p>
            <a:r>
              <a:rPr lang="en-US" dirty="0"/>
              <a:t>Solutions for Overfitting: Dropout	</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A0C266A-A1A2-8D64-8248-B326C196A5D0}"/>
                  </a:ext>
                </a:extLst>
              </p:cNvPr>
              <p:cNvSpPr txBox="1"/>
              <p:nvPr/>
            </p:nvSpPr>
            <p:spPr>
              <a:xfrm>
                <a:off x="2152196" y="4610505"/>
                <a:ext cx="3422246" cy="76450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i="1" smtClean="0">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𝛿</m:t>
                          </m:r>
                        </m:e>
                        <m:sub>
                          <m:r>
                            <a:rPr lang="en-US" i="1">
                              <a:solidFill>
                                <a:srgbClr val="FF0000"/>
                              </a:solidFill>
                              <a:latin typeface="Cambria Math" panose="02040503050406030204" pitchFamily="18" charset="0"/>
                            </a:rPr>
                            <m:t>𝑖</m:t>
                          </m:r>
                        </m:sub>
                        <m:sup>
                          <m:r>
                            <a:rPr lang="en-US" i="1">
                              <a:solidFill>
                                <a:srgbClr val="FF0000"/>
                              </a:solidFill>
                              <a:latin typeface="Cambria Math" panose="02040503050406030204" pitchFamily="18" charset="0"/>
                            </a:rPr>
                            <m:t>𝑙</m:t>
                          </m:r>
                        </m:sup>
                      </m:sSubSup>
                      <m:r>
                        <a:rPr lang="en-US" i="1">
                          <a:solidFill>
                            <a:schemeClr val="bg1"/>
                          </a:solidFill>
                          <a:latin typeface="Cambria Math" panose="02040503050406030204" pitchFamily="18" charset="0"/>
                        </a:rPr>
                        <m:t>=</m:t>
                      </m:r>
                      <m:r>
                        <a:rPr lang="en-US" b="0" i="1" smtClean="0">
                          <a:solidFill>
                            <a:srgbClr val="FF0000"/>
                          </a:solidFill>
                          <a:latin typeface="Cambria Math" panose="02040503050406030204" pitchFamily="18" charset="0"/>
                        </a:rPr>
                        <m:t>0∗</m:t>
                      </m:r>
                      <m:r>
                        <a:rPr lang="en-US" b="0" i="1" smtClean="0">
                          <a:solidFill>
                            <a:schemeClr val="bg1"/>
                          </a:solidFill>
                          <a:latin typeface="Cambria Math" panose="02040503050406030204" pitchFamily="18" charset="0"/>
                        </a:rPr>
                        <m:t>𝑎</m:t>
                      </m:r>
                      <m:r>
                        <a:rPr lang="en-US"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𝑧</m:t>
                          </m:r>
                        </m:e>
                        <m:sub>
                          <m:r>
                            <a:rPr lang="en-US" i="1">
                              <a:solidFill>
                                <a:schemeClr val="bg1"/>
                              </a:solidFill>
                              <a:latin typeface="Cambria Math" panose="02040503050406030204" pitchFamily="18" charset="0"/>
                            </a:rPr>
                            <m:t>𝑖</m:t>
                          </m:r>
                        </m:sub>
                        <m:sup>
                          <m:r>
                            <a:rPr lang="en-US" i="1">
                              <a:solidFill>
                                <a:schemeClr val="bg1"/>
                              </a:solidFill>
                              <a:latin typeface="Cambria Math" panose="02040503050406030204" pitchFamily="18" charset="0"/>
                            </a:rPr>
                            <m:t>𝑙</m:t>
                          </m:r>
                        </m:sup>
                      </m:sSubSup>
                      <m:r>
                        <a:rPr lang="en-US" i="1">
                          <a:solidFill>
                            <a:schemeClr val="bg1"/>
                          </a:solidFill>
                          <a:latin typeface="Cambria Math" panose="02040503050406030204" pitchFamily="18" charset="0"/>
                        </a:rPr>
                        <m:t>)</m:t>
                      </m:r>
                      <m:nary>
                        <m:naryPr>
                          <m:chr m:val="∑"/>
                          <m:supHide m:val="on"/>
                          <m:ctrlPr>
                            <a:rPr lang="en-US" i="1">
                              <a:solidFill>
                                <a:schemeClr val="bg1"/>
                              </a:solidFill>
                              <a:latin typeface="Cambria Math" panose="02040503050406030204" pitchFamily="18" charset="0"/>
                            </a:rPr>
                          </m:ctrlPr>
                        </m:naryPr>
                        <m:sub>
                          <m:r>
                            <a:rPr lang="en-US" i="1">
                              <a:solidFill>
                                <a:schemeClr val="bg1"/>
                              </a:solidFill>
                              <a:latin typeface="Cambria Math" panose="02040503050406030204" pitchFamily="18" charset="0"/>
                            </a:rPr>
                            <m:t>𝑘</m:t>
                          </m:r>
                        </m:sub>
                        <m:sup/>
                        <m:e>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𝛿</m:t>
                              </m:r>
                            </m:e>
                            <m:sub>
                              <m:r>
                                <a:rPr lang="en-US" i="1">
                                  <a:solidFill>
                                    <a:schemeClr val="bg1"/>
                                  </a:solidFill>
                                  <a:latin typeface="Cambria Math" panose="02040503050406030204" pitchFamily="18" charset="0"/>
                                </a:rPr>
                                <m:t>𝑖</m:t>
                              </m:r>
                            </m:sub>
                            <m:sup>
                              <m:r>
                                <a:rPr lang="en-US" i="1">
                                  <a:solidFill>
                                    <a:schemeClr val="bg1"/>
                                  </a:solidFill>
                                  <a:latin typeface="Cambria Math" panose="02040503050406030204" pitchFamily="18" charset="0"/>
                                </a:rPr>
                                <m:t>𝑙</m:t>
                              </m:r>
                              <m:r>
                                <a:rPr lang="en-US" i="1">
                                  <a:solidFill>
                                    <a:schemeClr val="bg1"/>
                                  </a:solidFill>
                                  <a:latin typeface="Cambria Math" panose="02040503050406030204" pitchFamily="18" charset="0"/>
                                </a:rPr>
                                <m:t>+1</m:t>
                              </m:r>
                            </m:sup>
                          </m:sSubSup>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𝑖𝑘</m:t>
                              </m:r>
                            </m:sub>
                            <m:sup>
                              <m:r>
                                <a:rPr lang="en-US" i="1">
                                  <a:solidFill>
                                    <a:schemeClr val="bg1"/>
                                  </a:solidFill>
                                  <a:latin typeface="Cambria Math" panose="02040503050406030204" pitchFamily="18" charset="0"/>
                                </a:rPr>
                                <m:t>𝑙</m:t>
                              </m:r>
                              <m:r>
                                <a:rPr lang="en-US" i="1">
                                  <a:solidFill>
                                    <a:schemeClr val="bg1"/>
                                  </a:solidFill>
                                  <a:latin typeface="Cambria Math" panose="02040503050406030204" pitchFamily="18" charset="0"/>
                                </a:rPr>
                                <m:t>+1</m:t>
                              </m:r>
                            </m:sup>
                          </m:sSubSup>
                        </m:e>
                      </m:nary>
                    </m:oMath>
                  </m:oMathPara>
                </a14:m>
                <a:endParaRPr lang="en-US" dirty="0">
                  <a:solidFill>
                    <a:schemeClr val="bg1"/>
                  </a:solidFill>
                </a:endParaRPr>
              </a:p>
            </p:txBody>
          </p:sp>
        </mc:Choice>
        <mc:Fallback>
          <p:sp>
            <p:nvSpPr>
              <p:cNvPr id="3" name="TextBox 2">
                <a:extLst>
                  <a:ext uri="{FF2B5EF4-FFF2-40B4-BE49-F238E27FC236}">
                    <a16:creationId xmlns:a16="http://schemas.microsoft.com/office/drawing/2014/main" id="{4A0C266A-A1A2-8D64-8248-B326C196A5D0}"/>
                  </a:ext>
                </a:extLst>
              </p:cNvPr>
              <p:cNvSpPr txBox="1">
                <a:spLocks noRot="1" noChangeAspect="1" noMove="1" noResize="1" noEditPoints="1" noAdjustHandles="1" noChangeArrowheads="1" noChangeShapeType="1" noTextEdit="1"/>
              </p:cNvSpPr>
              <p:nvPr/>
            </p:nvSpPr>
            <p:spPr>
              <a:xfrm>
                <a:off x="2152196" y="4610505"/>
                <a:ext cx="3422246" cy="764505"/>
              </a:xfrm>
              <a:prstGeom prst="rect">
                <a:avLst/>
              </a:prstGeom>
              <a:blipFill>
                <a:blip r:embed="rId2"/>
                <a:stretch>
                  <a:fillRect t="-119355" b="-1677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D10CFE-C216-1614-FB50-F910B3C3D087}"/>
                  </a:ext>
                </a:extLst>
              </p:cNvPr>
              <p:cNvSpPr txBox="1"/>
              <p:nvPr/>
            </p:nvSpPr>
            <p:spPr>
              <a:xfrm>
                <a:off x="1237796" y="5401000"/>
                <a:ext cx="3422246" cy="700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num>
                        <m:den>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den>
                      </m:f>
                      <m:r>
                        <a:rPr lang="en-US" i="1">
                          <a:solidFill>
                            <a:schemeClr val="bg1"/>
                          </a:solidFill>
                          <a:latin typeface="Cambria Math" panose="02040503050406030204" pitchFamily="18" charset="0"/>
                        </a:rPr>
                        <m:t>=</m:t>
                      </m:r>
                      <m:sSubSup>
                        <m:sSubSupPr>
                          <m:ctrlPr>
                            <a:rPr lang="en-US" b="0" i="1" smtClean="0">
                              <a:solidFill>
                                <a:srgbClr val="FF0000"/>
                              </a:solidFill>
                              <a:latin typeface="Cambria Math" panose="02040503050406030204" pitchFamily="18" charset="0"/>
                            </a:rPr>
                          </m:ctrlPr>
                        </m:sSubSupPr>
                        <m:e>
                          <m:r>
                            <a:rPr lang="en-US" b="0" i="1" smtClean="0">
                              <a:solidFill>
                                <a:srgbClr val="FF0000"/>
                              </a:solidFill>
                              <a:latin typeface="Cambria Math" panose="02040503050406030204" pitchFamily="18" charset="0"/>
                            </a:rPr>
                            <m:t>𝛿</m:t>
                          </m:r>
                        </m:e>
                        <m:sub>
                          <m:r>
                            <a:rPr lang="en-US" b="0" i="1" smtClean="0">
                              <a:solidFill>
                                <a:srgbClr val="FF0000"/>
                              </a:solidFill>
                              <a:latin typeface="Cambria Math" panose="02040503050406030204" pitchFamily="18" charset="0"/>
                            </a:rPr>
                            <m:t>𝑖</m:t>
                          </m:r>
                        </m:sub>
                        <m:sup>
                          <m:r>
                            <a:rPr lang="en-US" b="0" i="1" smtClean="0">
                              <a:solidFill>
                                <a:srgbClr val="FF0000"/>
                              </a:solidFill>
                              <a:latin typeface="Cambria Math" panose="02040503050406030204" pitchFamily="18" charset="0"/>
                            </a:rPr>
                            <m:t>𝑙</m:t>
                          </m:r>
                        </m:sup>
                      </m:sSubSup>
                      <m:r>
                        <a:rPr lang="en-US" b="0" i="1" smtClean="0">
                          <a:solidFill>
                            <a:srgbClr val="FF0000"/>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𝑦</m:t>
                          </m:r>
                        </m:e>
                        <m:sub>
                          <m:r>
                            <a:rPr lang="en-US" b="0" i="1" smtClean="0">
                              <a:solidFill>
                                <a:schemeClr val="bg1"/>
                              </a:solidFill>
                              <a:latin typeface="Cambria Math" panose="02040503050406030204" pitchFamily="18" charset="0"/>
                            </a:rPr>
                            <m:t>𝑘</m:t>
                          </m:r>
                        </m:sub>
                        <m:sup>
                          <m:r>
                            <a:rPr lang="en-US" b="0" i="1" smtClean="0">
                              <a:solidFill>
                                <a:schemeClr val="bg1"/>
                              </a:solidFill>
                              <a:latin typeface="Cambria Math" panose="02040503050406030204" pitchFamily="18" charset="0"/>
                            </a:rPr>
                            <m:t>𝑙</m:t>
                          </m:r>
                          <m:r>
                            <a:rPr lang="en-US" b="0" i="1" smtClean="0">
                              <a:solidFill>
                                <a:schemeClr val="bg1"/>
                              </a:solidFill>
                              <a:latin typeface="Cambria Math" panose="02040503050406030204" pitchFamily="18" charset="0"/>
                            </a:rPr>
                            <m:t>−1</m:t>
                          </m:r>
                        </m:sup>
                      </m:sSubSup>
                    </m:oMath>
                  </m:oMathPara>
                </a14:m>
                <a:endParaRPr lang="en-US" dirty="0"/>
              </a:p>
            </p:txBody>
          </p:sp>
        </mc:Choice>
        <mc:Fallback xmlns="">
          <p:sp>
            <p:nvSpPr>
              <p:cNvPr id="4" name="TextBox 3">
                <a:extLst>
                  <a:ext uri="{FF2B5EF4-FFF2-40B4-BE49-F238E27FC236}">
                    <a16:creationId xmlns:a16="http://schemas.microsoft.com/office/drawing/2014/main" id="{0BD10CFE-C216-1614-FB50-F910B3C3D087}"/>
                  </a:ext>
                </a:extLst>
              </p:cNvPr>
              <p:cNvSpPr txBox="1">
                <a:spLocks noRot="1" noChangeAspect="1" noMove="1" noResize="1" noEditPoints="1" noAdjustHandles="1" noChangeArrowheads="1" noChangeShapeType="1" noTextEdit="1"/>
              </p:cNvSpPr>
              <p:nvPr/>
            </p:nvSpPr>
            <p:spPr>
              <a:xfrm>
                <a:off x="1237796" y="5401000"/>
                <a:ext cx="3422246" cy="7000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3A1D98-E7F3-9F80-6A80-23B917B42869}"/>
                  </a:ext>
                </a:extLst>
              </p:cNvPr>
              <p:cNvSpPr txBox="1"/>
              <p:nvPr/>
            </p:nvSpPr>
            <p:spPr>
              <a:xfrm>
                <a:off x="2761796" y="5410200"/>
                <a:ext cx="6106332" cy="7000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i="1" smtClean="0">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𝑘𝑖</m:t>
                          </m:r>
                        </m:sub>
                        <m:sup>
                          <m:r>
                            <a:rPr lang="en-US" i="1">
                              <a:solidFill>
                                <a:srgbClr val="FF0000"/>
                              </a:solidFill>
                              <a:latin typeface="Cambria Math" panose="02040503050406030204" pitchFamily="18" charset="0"/>
                            </a:rPr>
                            <m:t>𝑙</m:t>
                          </m:r>
                        </m:sup>
                      </m:sSubSup>
                      <m:r>
                        <a:rPr lang="en-US" b="0" i="1" smtClean="0">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i="1">
                              <a:solidFill>
                                <a:schemeClr val="bg1"/>
                              </a:solidFill>
                              <a:latin typeface="Cambria Math" panose="02040503050406030204" pitchFamily="18" charset="0"/>
                            </a:rPr>
                            <m:t>𝑤</m:t>
                          </m:r>
                        </m:e>
                        <m:sub>
                          <m:r>
                            <a:rPr lang="en-US" i="1">
                              <a:solidFill>
                                <a:schemeClr val="bg1"/>
                              </a:solidFill>
                              <a:latin typeface="Cambria Math" panose="02040503050406030204" pitchFamily="18" charset="0"/>
                            </a:rPr>
                            <m:t>𝑘𝑖</m:t>
                          </m:r>
                        </m:sub>
                        <m:sup>
                          <m:r>
                            <a:rPr lang="en-US" i="1">
                              <a:solidFill>
                                <a:schemeClr val="bg1"/>
                              </a:solidFill>
                              <a:latin typeface="Cambria Math" panose="02040503050406030204" pitchFamily="18" charset="0"/>
                            </a:rPr>
                            <m:t>𝑙</m:t>
                          </m:r>
                        </m:sup>
                      </m:sSubSup>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𝜂</m:t>
                      </m:r>
                      <m:f>
                        <m:fPr>
                          <m:ctrlPr>
                            <a:rPr lang="en-US"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num>
                        <m:den>
                          <m:r>
                            <a:rPr lang="en-US" i="1">
                              <a:solidFill>
                                <a:schemeClr val="bg1"/>
                              </a:solidFill>
                              <a:latin typeface="Cambria Math" panose="02040503050406030204" pitchFamily="18" charset="0"/>
                            </a:rPr>
                            <m:t>𝜕</m:t>
                          </m:r>
                          <m:sSubSup>
                            <m:sSubSupPr>
                              <m:ctrlPr>
                                <a:rPr lang="en-US" i="1">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𝑤</m:t>
                              </m:r>
                            </m:e>
                            <m:sub>
                              <m:r>
                                <a:rPr lang="en-US" b="0" i="1" smtClean="0">
                                  <a:solidFill>
                                    <a:schemeClr val="bg1"/>
                                  </a:solidFill>
                                  <a:latin typeface="Cambria Math" panose="02040503050406030204" pitchFamily="18" charset="0"/>
                                </a:rPr>
                                <m:t>𝑘</m:t>
                              </m:r>
                              <m:r>
                                <a:rPr lang="en-US" i="1">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𝑙</m:t>
                              </m:r>
                            </m:sup>
                          </m:sSubSup>
                        </m:den>
                      </m:f>
                    </m:oMath>
                  </m:oMathPara>
                </a14:m>
                <a:endParaRPr lang="en-US" dirty="0"/>
              </a:p>
            </p:txBody>
          </p:sp>
        </mc:Choice>
        <mc:Fallback xmlns="">
          <p:sp>
            <p:nvSpPr>
              <p:cNvPr id="5" name="TextBox 4">
                <a:extLst>
                  <a:ext uri="{FF2B5EF4-FFF2-40B4-BE49-F238E27FC236}">
                    <a16:creationId xmlns:a16="http://schemas.microsoft.com/office/drawing/2014/main" id="{AB3A1D98-E7F3-9F80-6A80-23B917B42869}"/>
                  </a:ext>
                </a:extLst>
              </p:cNvPr>
              <p:cNvSpPr txBox="1">
                <a:spLocks noRot="1" noChangeAspect="1" noMove="1" noResize="1" noEditPoints="1" noAdjustHandles="1" noChangeArrowheads="1" noChangeShapeType="1" noTextEdit="1"/>
              </p:cNvSpPr>
              <p:nvPr/>
            </p:nvSpPr>
            <p:spPr>
              <a:xfrm>
                <a:off x="2761796" y="5410200"/>
                <a:ext cx="6106332" cy="700000"/>
              </a:xfrm>
              <a:prstGeom prst="rect">
                <a:avLst/>
              </a:prstGeom>
              <a:blipFill>
                <a:blip r:embed="rId4"/>
                <a:stretch>
                  <a:fillRect b="-1818"/>
                </a:stretch>
              </a:blipFill>
            </p:spPr>
            <p:txBody>
              <a:bodyPr/>
              <a:lstStyle/>
              <a:p>
                <a:r>
                  <a:rPr lang="en-US">
                    <a:noFill/>
                  </a:rPr>
                  <a:t> </a:t>
                </a:r>
              </a:p>
            </p:txBody>
          </p:sp>
        </mc:Fallback>
      </mc:AlternateContent>
    </p:spTree>
    <p:extLst>
      <p:ext uri="{BB962C8B-B14F-4D97-AF65-F5344CB8AC3E}">
        <p14:creationId xmlns:p14="http://schemas.microsoft.com/office/powerpoint/2010/main" val="424423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1DECB-655F-15FB-5C0B-1430BEDE7AD4}"/>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0FBC3FDE-1032-D961-5B25-4DD46B6AF29D}"/>
                  </a:ext>
                </a:extLst>
              </p:cNvPr>
              <p:cNvSpPr>
                <a:spLocks noGrp="1"/>
              </p:cNvSpPr>
              <p:nvPr>
                <p:ph idx="1"/>
              </p:nvPr>
            </p:nvSpPr>
            <p:spPr>
              <a:xfrm>
                <a:off x="1522412" y="1524000"/>
                <a:ext cx="9144000" cy="4419600"/>
              </a:xfrm>
            </p:spPr>
            <p:txBody>
              <a:bodyPr>
                <a:noAutofit/>
              </a:bodyPr>
              <a:lstStyle/>
              <a:p>
                <a:pPr marL="274320" lvl="1" indent="0">
                  <a:buNone/>
                </a:pPr>
                <a:endParaRPr lang="en-US" dirty="0"/>
              </a:p>
              <a:p>
                <a:pPr lvl="1">
                  <a:buFont typeface="Arial" panose="020B0604020202020204" pitchFamily="34" charset="0"/>
                  <a:buChar char="•"/>
                </a:pPr>
                <a:r>
                  <a:rPr lang="en-US" dirty="0"/>
                  <a:t>Implementation:</a:t>
                </a:r>
              </a:p>
              <a:p>
                <a:pPr lvl="1">
                  <a:buFont typeface="Arial" panose="020B0604020202020204" pitchFamily="34" charset="0"/>
                  <a:buChar char="•"/>
                </a:pPr>
                <a:endParaRPr lang="en-US" dirty="0"/>
              </a:p>
              <a:p>
                <a:pPr marL="274320" lvl="1" indent="0">
                  <a:buNone/>
                </a:pPr>
                <a:r>
                  <a:rPr lang="en-US" dirty="0"/>
                  <a:t>    Dropout is usually implemented such to not affect the model during testing:</a:t>
                </a:r>
              </a:p>
              <a:p>
                <a:pPr marL="274320" lvl="1" indent="0">
                  <a:buNone/>
                </a:pPr>
                <a:endParaRPr lang="en-US" dirty="0"/>
              </a:p>
              <a:p>
                <a:pPr marL="274320" lvl="1" indent="0">
                  <a:buNone/>
                </a:pPr>
                <a:r>
                  <a:rPr lang="en-US" dirty="0"/>
                  <a:t>During training:</a:t>
                </a:r>
              </a:p>
              <a:p>
                <a:pPr marL="274320" lvl="1" indent="0">
                  <a:buNone/>
                </a:pPr>
                <a:r>
                  <a:rPr lang="en-US" dirty="0"/>
                  <a:t>	1. Given the n activations from the previous layer, generate n numbers of 1 (Bernoulli distribution) with a probability of (1-p)</a:t>
                </a:r>
              </a:p>
              <a:p>
                <a:pPr marL="274320" lvl="1" indent="0">
                  <a:buNone/>
                </a:pPr>
                <a:endParaRPr lang="en-US" dirty="0"/>
              </a:p>
              <a:p>
                <a:pPr marL="274320" lvl="1" indent="0">
                  <a:buNone/>
                </a:pPr>
                <a:r>
                  <a:rPr lang="en-US" dirty="0"/>
                  <a:t>	2.  Multiply the activations with the generated vector (element-wise) and also multiply by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a14:m>
                <a:endParaRPr lang="en-US" dirty="0"/>
              </a:p>
              <a:p>
                <a:pPr lvl="1">
                  <a:buFont typeface="Arial" panose="020B0604020202020204" pitchFamily="34" charset="0"/>
                  <a:buChar char="•"/>
                </a:pPr>
                <a:endParaRPr lang="en-US" dirty="0"/>
              </a:p>
              <a:p>
                <a:pPr marL="274320" lvl="1" indent="0">
                  <a:buNone/>
                </a:pPr>
                <a:endParaRPr lang="en-US" b="0" dirty="0"/>
              </a:p>
              <a:p>
                <a:pPr marL="274320" lvl="1" indent="0">
                  <a:buNone/>
                </a:pPr>
                <a:endParaRPr lang="en-US" dirty="0"/>
              </a:p>
              <a:p>
                <a:pPr marL="301752" lvl="1" indent="0">
                  <a:buNone/>
                </a:pPr>
                <a:endParaRPr lang="en-US" dirty="0"/>
              </a:p>
            </p:txBody>
          </p:sp>
        </mc:Choice>
        <mc:Fallback xmlns="">
          <p:sp>
            <p:nvSpPr>
              <p:cNvPr id="9" name="Content Placeholder 8">
                <a:extLst>
                  <a:ext uri="{FF2B5EF4-FFF2-40B4-BE49-F238E27FC236}">
                    <a16:creationId xmlns:a16="http://schemas.microsoft.com/office/drawing/2014/main" id="{0FBC3FDE-1032-D961-5B25-4DD46B6AF29D}"/>
                  </a:ext>
                </a:extLst>
              </p:cNvPr>
              <p:cNvSpPr>
                <a:spLocks noGrp="1" noRot="1" noChangeAspect="1" noMove="1" noResize="1" noEditPoints="1" noAdjustHandles="1" noChangeArrowheads="1" noChangeShapeType="1" noTextEdit="1"/>
              </p:cNvSpPr>
              <p:nvPr>
                <p:ph idx="1"/>
              </p:nvPr>
            </p:nvSpPr>
            <p:spPr>
              <a:xfrm>
                <a:off x="1522412" y="1524000"/>
                <a:ext cx="9144000" cy="4419600"/>
              </a:xfrm>
              <a:blipFill>
                <a:blip r:embed="rId2"/>
                <a:stretch>
                  <a:fillRect r="-277"/>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7E795679-B6ED-9F0B-90FE-97A763039BF9}"/>
              </a:ext>
            </a:extLst>
          </p:cNvPr>
          <p:cNvSpPr>
            <a:spLocks noGrp="1"/>
          </p:cNvSpPr>
          <p:nvPr>
            <p:ph type="title"/>
          </p:nvPr>
        </p:nvSpPr>
        <p:spPr/>
        <p:txBody>
          <a:bodyPr/>
          <a:lstStyle/>
          <a:p>
            <a:r>
              <a:rPr lang="en-US" dirty="0"/>
              <a:t>Solutions for Overfitting: Dropout	</a:t>
            </a:r>
          </a:p>
        </p:txBody>
      </p:sp>
    </p:spTree>
    <p:extLst>
      <p:ext uri="{BB962C8B-B14F-4D97-AF65-F5344CB8AC3E}">
        <p14:creationId xmlns:p14="http://schemas.microsoft.com/office/powerpoint/2010/main" val="214383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56D00-1198-4EF0-BBCB-2FAB78471A44}"/>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9D8C5E8-9AF3-CF2B-9E70-F31A4DA9A9F0}"/>
              </a:ext>
            </a:extLst>
          </p:cNvPr>
          <p:cNvSpPr>
            <a:spLocks noGrp="1"/>
          </p:cNvSpPr>
          <p:nvPr>
            <p:ph idx="1"/>
          </p:nvPr>
        </p:nvSpPr>
        <p:spPr>
          <a:xfrm>
            <a:off x="-687388" y="-1219485"/>
            <a:ext cx="9144000" cy="4419600"/>
          </a:xfrm>
        </p:spPr>
        <p:txBody>
          <a:bodyPr>
            <a:noAutofit/>
          </a:bodyPr>
          <a:lstStyle/>
          <a:p>
            <a:pPr marL="274320" lvl="1" indent="0">
              <a:buNone/>
            </a:pPr>
            <a:endParaRPr lang="en-US" dirty="0"/>
          </a:p>
          <a:p>
            <a:pPr lvl="1">
              <a:buFont typeface="Arial" panose="020B0604020202020204" pitchFamily="34" charset="0"/>
              <a:buChar char="•"/>
            </a:pPr>
            <a:r>
              <a:rPr lang="en-US" dirty="0"/>
              <a:t>Implementation:</a:t>
            </a:r>
          </a:p>
          <a:p>
            <a:pPr lvl="1">
              <a:buFont typeface="Arial" panose="020B0604020202020204" pitchFamily="34" charset="0"/>
              <a:buChar char="•"/>
            </a:pPr>
            <a:endParaRPr lang="en-US" dirty="0"/>
          </a:p>
          <a:p>
            <a:pPr marL="274320" lvl="1" indent="0">
              <a:buNone/>
            </a:pPr>
            <a:endParaRPr lang="en-US" dirty="0"/>
          </a:p>
          <a:p>
            <a:pPr lvl="1">
              <a:buFont typeface="Arial" panose="020B0604020202020204" pitchFamily="34" charset="0"/>
              <a:buChar char="•"/>
            </a:pPr>
            <a:endParaRPr lang="en-US" dirty="0"/>
          </a:p>
          <a:p>
            <a:pPr lvl="1"/>
            <a:endParaRPr lang="en-US" b="0" dirty="0"/>
          </a:p>
          <a:p>
            <a:pPr marL="274320" lvl="1" indent="0">
              <a:buNone/>
            </a:pPr>
            <a:endParaRPr lang="en-US" dirty="0"/>
          </a:p>
          <a:p>
            <a:pPr marL="301752" lvl="1" indent="0">
              <a:buNone/>
            </a:pPr>
            <a:endParaRPr lang="en-US" dirty="0"/>
          </a:p>
        </p:txBody>
      </p:sp>
      <p:sp>
        <p:nvSpPr>
          <p:cNvPr id="2" name="Title 1">
            <a:extLst>
              <a:ext uri="{FF2B5EF4-FFF2-40B4-BE49-F238E27FC236}">
                <a16:creationId xmlns:a16="http://schemas.microsoft.com/office/drawing/2014/main" id="{2BCDA012-E231-A74C-761F-4DD77E895B16}"/>
              </a:ext>
            </a:extLst>
          </p:cNvPr>
          <p:cNvSpPr>
            <a:spLocks noGrp="1"/>
          </p:cNvSpPr>
          <p:nvPr>
            <p:ph type="title"/>
          </p:nvPr>
        </p:nvSpPr>
        <p:spPr/>
        <p:txBody>
          <a:bodyPr/>
          <a:lstStyle/>
          <a:p>
            <a:r>
              <a:rPr lang="en-US" dirty="0"/>
              <a:t>Solutions for Overfitting: Dropout	</a:t>
            </a:r>
          </a:p>
        </p:txBody>
      </p:sp>
      <p:sp>
        <p:nvSpPr>
          <p:cNvPr id="3" name="Oval 2">
            <a:extLst>
              <a:ext uri="{FF2B5EF4-FFF2-40B4-BE49-F238E27FC236}">
                <a16:creationId xmlns:a16="http://schemas.microsoft.com/office/drawing/2014/main" id="{C14CBF56-E717-12AE-2DB5-E03AA3F43EED}"/>
              </a:ext>
            </a:extLst>
          </p:cNvPr>
          <p:cNvSpPr/>
          <p:nvPr/>
        </p:nvSpPr>
        <p:spPr>
          <a:xfrm>
            <a:off x="3772395" y="383399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BD112EA-AC10-F78B-B929-D9C39BDA55DE}"/>
              </a:ext>
            </a:extLst>
          </p:cNvPr>
          <p:cNvSpPr/>
          <p:nvPr/>
        </p:nvSpPr>
        <p:spPr>
          <a:xfrm>
            <a:off x="3772395" y="445513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4136C08-67BC-68D3-8A8D-4FAA0B482BA7}"/>
              </a:ext>
            </a:extLst>
          </p:cNvPr>
          <p:cNvSpPr/>
          <p:nvPr/>
        </p:nvSpPr>
        <p:spPr>
          <a:xfrm>
            <a:off x="3772395" y="507223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8589DF7-3436-2B02-DCE1-A86C4021ADCE}"/>
              </a:ext>
            </a:extLst>
          </p:cNvPr>
          <p:cNvSpPr/>
          <p:nvPr/>
        </p:nvSpPr>
        <p:spPr>
          <a:xfrm>
            <a:off x="4958255" y="414557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066121E-B13B-436F-5298-404B93E1AA22}"/>
              </a:ext>
            </a:extLst>
          </p:cNvPr>
          <p:cNvSpPr/>
          <p:nvPr/>
        </p:nvSpPr>
        <p:spPr>
          <a:xfrm>
            <a:off x="4958255" y="538859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663CD30-06C0-EB77-632D-8FAF3EAFD938}"/>
              </a:ext>
            </a:extLst>
          </p:cNvPr>
          <p:cNvSpPr/>
          <p:nvPr/>
        </p:nvSpPr>
        <p:spPr>
          <a:xfrm>
            <a:off x="8521149" y="414557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C6A46F5-03B7-CF27-6E03-E4DDC9BEC736}"/>
              </a:ext>
            </a:extLst>
          </p:cNvPr>
          <p:cNvSpPr/>
          <p:nvPr/>
        </p:nvSpPr>
        <p:spPr>
          <a:xfrm>
            <a:off x="8521149" y="4766721"/>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52FBA0CF-35E9-441D-4E80-0A29C803FE5B}"/>
              </a:ext>
            </a:extLst>
          </p:cNvPr>
          <p:cNvCxnSpPr>
            <a:cxnSpLocks/>
            <a:stCxn id="3" idx="6"/>
          </p:cNvCxnSpPr>
          <p:nvPr/>
        </p:nvCxnSpPr>
        <p:spPr>
          <a:xfrm flipV="1">
            <a:off x="4305795" y="3791123"/>
            <a:ext cx="652460" cy="309567"/>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46A55BB-6238-E53D-69DA-8AF6400EECCF}"/>
              </a:ext>
            </a:extLst>
          </p:cNvPr>
          <p:cNvCxnSpPr>
            <a:cxnSpLocks/>
            <a:stCxn id="3" idx="6"/>
            <a:endCxn id="7" idx="2"/>
          </p:cNvCxnSpPr>
          <p:nvPr/>
        </p:nvCxnSpPr>
        <p:spPr>
          <a:xfrm>
            <a:off x="4305795" y="4100690"/>
            <a:ext cx="652460" cy="31158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72B924C-75DF-A566-CFD3-D836294438A1}"/>
              </a:ext>
            </a:extLst>
          </p:cNvPr>
          <p:cNvCxnSpPr>
            <a:cxnSpLocks/>
            <a:stCxn id="3" idx="6"/>
          </p:cNvCxnSpPr>
          <p:nvPr/>
        </p:nvCxnSpPr>
        <p:spPr>
          <a:xfrm>
            <a:off x="4305795" y="4100690"/>
            <a:ext cx="652460" cy="928679"/>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BC9195E-121F-9154-2D9F-3B8B6911EC9F}"/>
              </a:ext>
            </a:extLst>
          </p:cNvPr>
          <p:cNvCxnSpPr>
            <a:cxnSpLocks/>
            <a:stCxn id="3" idx="6"/>
            <a:endCxn id="10" idx="2"/>
          </p:cNvCxnSpPr>
          <p:nvPr/>
        </p:nvCxnSpPr>
        <p:spPr>
          <a:xfrm>
            <a:off x="4305795" y="4100690"/>
            <a:ext cx="652460" cy="155460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D4B3751-E61F-C944-2858-7FC440AE9079}"/>
              </a:ext>
            </a:extLst>
          </p:cNvPr>
          <p:cNvCxnSpPr>
            <a:cxnSpLocks/>
            <a:stCxn id="4" idx="6"/>
            <a:endCxn id="7" idx="2"/>
          </p:cNvCxnSpPr>
          <p:nvPr/>
        </p:nvCxnSpPr>
        <p:spPr>
          <a:xfrm flipV="1">
            <a:off x="4305795" y="4412272"/>
            <a:ext cx="652460" cy="30956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00A108C-7E48-0AF6-3C5D-0CCEF489612B}"/>
              </a:ext>
            </a:extLst>
          </p:cNvPr>
          <p:cNvCxnSpPr>
            <a:cxnSpLocks/>
            <a:stCxn id="4" idx="6"/>
          </p:cNvCxnSpPr>
          <p:nvPr/>
        </p:nvCxnSpPr>
        <p:spPr>
          <a:xfrm flipV="1">
            <a:off x="4305795" y="3791123"/>
            <a:ext cx="652460" cy="930716"/>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34871DF-556A-B93F-2FEE-9B4B94EDAB89}"/>
              </a:ext>
            </a:extLst>
          </p:cNvPr>
          <p:cNvCxnSpPr>
            <a:cxnSpLocks/>
            <a:stCxn id="4" idx="6"/>
          </p:cNvCxnSpPr>
          <p:nvPr/>
        </p:nvCxnSpPr>
        <p:spPr>
          <a:xfrm>
            <a:off x="4305795" y="4721839"/>
            <a:ext cx="652460" cy="307530"/>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4ED6879-2713-33C9-2850-630D9944E520}"/>
              </a:ext>
            </a:extLst>
          </p:cNvPr>
          <p:cNvCxnSpPr>
            <a:cxnSpLocks/>
            <a:stCxn id="4" idx="6"/>
            <a:endCxn id="10" idx="2"/>
          </p:cNvCxnSpPr>
          <p:nvPr/>
        </p:nvCxnSpPr>
        <p:spPr>
          <a:xfrm>
            <a:off x="4305795" y="4721839"/>
            <a:ext cx="652460" cy="93345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D32A4C5-DC2D-E38B-2735-0D28A9B2926C}"/>
              </a:ext>
            </a:extLst>
          </p:cNvPr>
          <p:cNvCxnSpPr>
            <a:cxnSpLocks/>
            <a:stCxn id="5" idx="6"/>
          </p:cNvCxnSpPr>
          <p:nvPr/>
        </p:nvCxnSpPr>
        <p:spPr>
          <a:xfrm flipV="1">
            <a:off x="4305795" y="3791123"/>
            <a:ext cx="652460" cy="1547813"/>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0725DF4-A122-2C83-FF56-7E006F1C8CB9}"/>
              </a:ext>
            </a:extLst>
          </p:cNvPr>
          <p:cNvCxnSpPr>
            <a:cxnSpLocks/>
            <a:stCxn id="5" idx="6"/>
            <a:endCxn id="7" idx="2"/>
          </p:cNvCxnSpPr>
          <p:nvPr/>
        </p:nvCxnSpPr>
        <p:spPr>
          <a:xfrm flipV="1">
            <a:off x="4305795" y="4412272"/>
            <a:ext cx="652460" cy="926664"/>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25A1267-477D-D830-E542-15AB430480C4}"/>
              </a:ext>
            </a:extLst>
          </p:cNvPr>
          <p:cNvCxnSpPr>
            <a:cxnSpLocks/>
            <a:stCxn id="5" idx="6"/>
          </p:cNvCxnSpPr>
          <p:nvPr/>
        </p:nvCxnSpPr>
        <p:spPr>
          <a:xfrm flipV="1">
            <a:off x="4305795" y="5029369"/>
            <a:ext cx="652460" cy="309567"/>
          </a:xfrm>
          <a:prstGeom prst="straightConnector1">
            <a:avLst/>
          </a:prstGeom>
          <a:ln w="25400">
            <a:solidFill>
              <a:schemeClr val="tx1"/>
            </a:solidFill>
            <a:prstDash val="solid"/>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DC7CE1-0BA7-4A1C-29D2-28467F442BDE}"/>
              </a:ext>
            </a:extLst>
          </p:cNvPr>
          <p:cNvCxnSpPr>
            <a:cxnSpLocks/>
            <a:stCxn id="5" idx="6"/>
            <a:endCxn id="10" idx="2"/>
          </p:cNvCxnSpPr>
          <p:nvPr/>
        </p:nvCxnSpPr>
        <p:spPr>
          <a:xfrm>
            <a:off x="4305795" y="5338936"/>
            <a:ext cx="652460" cy="316357"/>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1D06DAF-C863-3BF0-B681-49D64268EC30}"/>
              </a:ext>
            </a:extLst>
          </p:cNvPr>
          <p:cNvCxnSpPr>
            <a:endCxn id="11" idx="2"/>
          </p:cNvCxnSpPr>
          <p:nvPr/>
        </p:nvCxnSpPr>
        <p:spPr>
          <a:xfrm>
            <a:off x="8049661" y="3778150"/>
            <a:ext cx="471488" cy="634122"/>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D11FB41-AADB-71EE-ADBC-F1CD7E9060E9}"/>
              </a:ext>
            </a:extLst>
          </p:cNvPr>
          <p:cNvCxnSpPr>
            <a:endCxn id="12" idx="2"/>
          </p:cNvCxnSpPr>
          <p:nvPr/>
        </p:nvCxnSpPr>
        <p:spPr>
          <a:xfrm>
            <a:off x="8049661" y="3778150"/>
            <a:ext cx="471488" cy="1255271"/>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6541407-0504-E129-337C-6BBE70B27319}"/>
              </a:ext>
            </a:extLst>
          </p:cNvPr>
          <p:cNvCxnSpPr>
            <a:endCxn id="11" idx="2"/>
          </p:cNvCxnSpPr>
          <p:nvPr/>
        </p:nvCxnSpPr>
        <p:spPr>
          <a:xfrm>
            <a:off x="8049661" y="4399299"/>
            <a:ext cx="471488" cy="12973"/>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9634E7-3C7C-BC09-7AC6-B22C231CFDC7}"/>
              </a:ext>
            </a:extLst>
          </p:cNvPr>
          <p:cNvCxnSpPr>
            <a:endCxn id="12" idx="2"/>
          </p:cNvCxnSpPr>
          <p:nvPr/>
        </p:nvCxnSpPr>
        <p:spPr>
          <a:xfrm>
            <a:off x="8049661" y="4399299"/>
            <a:ext cx="471488" cy="63412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73794F2-15AD-B698-C0F0-1EA77DA43AC4}"/>
              </a:ext>
            </a:extLst>
          </p:cNvPr>
          <p:cNvCxnSpPr>
            <a:endCxn id="11" idx="2"/>
          </p:cNvCxnSpPr>
          <p:nvPr/>
        </p:nvCxnSpPr>
        <p:spPr>
          <a:xfrm flipV="1">
            <a:off x="8049661" y="4412272"/>
            <a:ext cx="471488" cy="604124"/>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908FF30-4D94-3B62-C86A-7DFF92E64EA5}"/>
              </a:ext>
            </a:extLst>
          </p:cNvPr>
          <p:cNvCxnSpPr>
            <a:endCxn id="12" idx="2"/>
          </p:cNvCxnSpPr>
          <p:nvPr/>
        </p:nvCxnSpPr>
        <p:spPr>
          <a:xfrm>
            <a:off x="8049661" y="5016396"/>
            <a:ext cx="471488" cy="17025"/>
          </a:xfrm>
          <a:prstGeom prst="straightConnector1">
            <a:avLst/>
          </a:prstGeom>
          <a:ln w="25400">
            <a:solidFill>
              <a:schemeClr val="tx1"/>
            </a:solidFill>
            <a:prstDash val="sysDash"/>
            <a:miter lim="8000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8D4E65-A60C-4EC5-1A5B-0959237B3454}"/>
              </a:ext>
            </a:extLst>
          </p:cNvPr>
          <p:cNvCxnSpPr>
            <a:cxnSpLocks/>
            <a:endCxn id="12" idx="2"/>
          </p:cNvCxnSpPr>
          <p:nvPr/>
        </p:nvCxnSpPr>
        <p:spPr>
          <a:xfrm flipV="1">
            <a:off x="8049661" y="5033421"/>
            <a:ext cx="471488" cy="608899"/>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352CB41-71E8-5AF7-4893-7F6C5D8DEC8F}"/>
              </a:ext>
            </a:extLst>
          </p:cNvPr>
          <p:cNvCxnSpPr>
            <a:endCxn id="11" idx="2"/>
          </p:cNvCxnSpPr>
          <p:nvPr/>
        </p:nvCxnSpPr>
        <p:spPr>
          <a:xfrm flipV="1">
            <a:off x="8049661" y="4412272"/>
            <a:ext cx="471488" cy="1230048"/>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29AFB0-DB22-5AAF-BAEB-FDFA17CDB956}"/>
              </a:ext>
            </a:extLst>
          </p:cNvPr>
          <p:cNvSpPr txBox="1"/>
          <p:nvPr/>
        </p:nvSpPr>
        <p:spPr>
          <a:xfrm>
            <a:off x="3591696" y="3524423"/>
            <a:ext cx="894797" cy="313932"/>
          </a:xfrm>
          <a:prstGeom prst="rect">
            <a:avLst/>
          </a:prstGeom>
          <a:noFill/>
        </p:spPr>
        <p:txBody>
          <a:bodyPr wrap="none" rtlCol="0">
            <a:spAutoFit/>
          </a:bodyPr>
          <a:lstStyle/>
          <a:p>
            <a:pPr>
              <a:lnSpc>
                <a:spcPct val="90000"/>
              </a:lnSpc>
            </a:pPr>
            <a:r>
              <a:rPr lang="en-US" sz="1600" dirty="0"/>
              <a:t>Layer 1</a:t>
            </a:r>
            <a:endParaRPr lang="en-US" sz="2400" dirty="0"/>
          </a:p>
        </p:txBody>
      </p:sp>
      <p:sp>
        <p:nvSpPr>
          <p:cNvPr id="34" name="TextBox 33">
            <a:extLst>
              <a:ext uri="{FF2B5EF4-FFF2-40B4-BE49-F238E27FC236}">
                <a16:creationId xmlns:a16="http://schemas.microsoft.com/office/drawing/2014/main" id="{B09AFDB1-1ACA-EAC1-79F8-A29F826BCF9A}"/>
              </a:ext>
            </a:extLst>
          </p:cNvPr>
          <p:cNvSpPr txBox="1"/>
          <p:nvPr/>
        </p:nvSpPr>
        <p:spPr>
          <a:xfrm>
            <a:off x="4777830" y="3272034"/>
            <a:ext cx="894797" cy="313932"/>
          </a:xfrm>
          <a:prstGeom prst="rect">
            <a:avLst/>
          </a:prstGeom>
          <a:noFill/>
        </p:spPr>
        <p:txBody>
          <a:bodyPr wrap="square" rtlCol="0">
            <a:spAutoFit/>
          </a:bodyPr>
          <a:lstStyle/>
          <a:p>
            <a:pPr>
              <a:lnSpc>
                <a:spcPct val="90000"/>
              </a:lnSpc>
            </a:pPr>
            <a:r>
              <a:rPr lang="en-US" sz="1600" dirty="0"/>
              <a:t>Layer 2</a:t>
            </a:r>
            <a:endParaRPr lang="en-US" sz="2400" dirty="0"/>
          </a:p>
        </p:txBody>
      </p:sp>
      <p:sp>
        <p:nvSpPr>
          <p:cNvPr id="61" name="Oval 60">
            <a:extLst>
              <a:ext uri="{FF2B5EF4-FFF2-40B4-BE49-F238E27FC236}">
                <a16:creationId xmlns:a16="http://schemas.microsoft.com/office/drawing/2014/main" id="{29271C10-346D-B4E7-3244-1F34A7C51D13}"/>
              </a:ext>
            </a:extLst>
          </p:cNvPr>
          <p:cNvSpPr/>
          <p:nvPr/>
        </p:nvSpPr>
        <p:spPr>
          <a:xfrm>
            <a:off x="7465795" y="3495018"/>
            <a:ext cx="533400" cy="533400"/>
          </a:xfrm>
          <a:prstGeom prst="ellipse">
            <a:avLst/>
          </a:prstGeom>
          <a:noFill/>
          <a:ln w="28575">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1CB66626-BB4E-FF21-27FB-BC1C1EC401C7}"/>
                  </a:ext>
                </a:extLst>
              </p:cNvPr>
              <p:cNvSpPr/>
              <p:nvPr/>
            </p:nvSpPr>
            <p:spPr>
              <a:xfrm>
                <a:off x="7465795" y="4116167"/>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100" b="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𝑎</m:t>
                          </m:r>
                        </m:e>
                        <m:sub>
                          <m:r>
                            <a:rPr lang="en-US" sz="1100" b="0" i="1" smtClean="0">
                              <a:solidFill>
                                <a:schemeClr val="tx1"/>
                              </a:solidFill>
                              <a:latin typeface="Cambria Math" panose="02040503050406030204" pitchFamily="18" charset="0"/>
                            </a:rPr>
                            <m:t>𝑖</m:t>
                          </m:r>
                        </m:sub>
                      </m:sSub>
                      <m:f>
                        <m:fPr>
                          <m:ctrlPr>
                            <a:rPr lang="en-US" sz="1100" b="0" i="1" smtClean="0">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1</m:t>
                          </m:r>
                        </m:num>
                        <m:den>
                          <m:r>
                            <a:rPr lang="en-US" sz="1100" b="0" i="1" smtClean="0">
                              <a:solidFill>
                                <a:schemeClr val="tx1"/>
                              </a:solidFill>
                              <a:latin typeface="Cambria Math" panose="02040503050406030204" pitchFamily="18" charset="0"/>
                            </a:rPr>
                            <m:t>1−</m:t>
                          </m:r>
                          <m:r>
                            <a:rPr lang="en-US" sz="1100" b="0" i="1" smtClean="0">
                              <a:solidFill>
                                <a:schemeClr val="tx1"/>
                              </a:solidFill>
                              <a:latin typeface="Cambria Math" panose="02040503050406030204" pitchFamily="18" charset="0"/>
                            </a:rPr>
                            <m:t>𝑝</m:t>
                          </m:r>
                        </m:den>
                      </m:f>
                    </m:oMath>
                  </m:oMathPara>
                </a14:m>
                <a:endParaRPr lang="en-US" sz="1100" dirty="0">
                  <a:solidFill>
                    <a:schemeClr val="tx1"/>
                  </a:solidFill>
                </a:endParaRPr>
              </a:p>
            </p:txBody>
          </p:sp>
        </mc:Choice>
        <mc:Fallback xmlns="">
          <p:sp>
            <p:nvSpPr>
              <p:cNvPr id="62" name="Oval 61">
                <a:extLst>
                  <a:ext uri="{FF2B5EF4-FFF2-40B4-BE49-F238E27FC236}">
                    <a16:creationId xmlns:a16="http://schemas.microsoft.com/office/drawing/2014/main" id="{1CB66626-BB4E-FF21-27FB-BC1C1EC401C7}"/>
                  </a:ext>
                </a:extLst>
              </p:cNvPr>
              <p:cNvSpPr>
                <a:spLocks noRot="1" noChangeAspect="1" noMove="1" noResize="1" noEditPoints="1" noAdjustHandles="1" noChangeArrowheads="1" noChangeShapeType="1" noTextEdit="1"/>
              </p:cNvSpPr>
              <p:nvPr/>
            </p:nvSpPr>
            <p:spPr>
              <a:xfrm>
                <a:off x="7465795" y="4116167"/>
                <a:ext cx="533400" cy="533400"/>
              </a:xfrm>
              <a:prstGeom prst="ellipse">
                <a:avLst/>
              </a:prstGeom>
              <a:blipFill>
                <a:blip r:embed="rId2"/>
                <a:stretch>
                  <a:fillRect l="-2273"/>
                </a:stretch>
              </a:blipFill>
              <a:ln>
                <a:miter lim="800000"/>
              </a:ln>
            </p:spPr>
            <p:txBody>
              <a:bodyPr/>
              <a:lstStyle/>
              <a:p>
                <a:r>
                  <a:rPr lang="en-US">
                    <a:noFill/>
                  </a:rPr>
                  <a:t> </a:t>
                </a:r>
              </a:p>
            </p:txBody>
          </p:sp>
        </mc:Fallback>
      </mc:AlternateContent>
      <p:sp>
        <p:nvSpPr>
          <p:cNvPr id="63" name="Oval 62">
            <a:extLst>
              <a:ext uri="{FF2B5EF4-FFF2-40B4-BE49-F238E27FC236}">
                <a16:creationId xmlns:a16="http://schemas.microsoft.com/office/drawing/2014/main" id="{A725B7AE-4761-8433-4AD4-025F62635B56}"/>
              </a:ext>
            </a:extLst>
          </p:cNvPr>
          <p:cNvSpPr/>
          <p:nvPr/>
        </p:nvSpPr>
        <p:spPr>
          <a:xfrm>
            <a:off x="7465795" y="4733264"/>
            <a:ext cx="533400" cy="533400"/>
          </a:xfrm>
          <a:prstGeom prst="ellipse">
            <a:avLst/>
          </a:prstGeom>
          <a:noFill/>
          <a:ln w="28575">
            <a:solidFill>
              <a:schemeClr val="tx1"/>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Oval 63">
                <a:extLst>
                  <a:ext uri="{FF2B5EF4-FFF2-40B4-BE49-F238E27FC236}">
                    <a16:creationId xmlns:a16="http://schemas.microsoft.com/office/drawing/2014/main" id="{87E9EE28-BB1D-3DFF-5B79-EB7776AA1BDF}"/>
                  </a:ext>
                </a:extLst>
              </p:cNvPr>
              <p:cNvSpPr/>
              <p:nvPr/>
            </p:nvSpPr>
            <p:spPr>
              <a:xfrm>
                <a:off x="7465795" y="5359188"/>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100" b="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𝑎</m:t>
                          </m:r>
                        </m:e>
                        <m:sub>
                          <m:r>
                            <a:rPr lang="en-US" sz="1100" b="0" i="1" smtClean="0">
                              <a:solidFill>
                                <a:schemeClr val="tx1"/>
                              </a:solidFill>
                              <a:latin typeface="Cambria Math" panose="02040503050406030204" pitchFamily="18" charset="0"/>
                            </a:rPr>
                            <m:t>𝑖</m:t>
                          </m:r>
                        </m:sub>
                      </m:sSub>
                      <m:f>
                        <m:fPr>
                          <m:ctrlPr>
                            <a:rPr lang="en-US" sz="1100" b="0" i="1" smtClean="0">
                              <a:solidFill>
                                <a:schemeClr val="tx1"/>
                              </a:solidFill>
                              <a:latin typeface="Cambria Math" panose="02040503050406030204" pitchFamily="18" charset="0"/>
                            </a:rPr>
                          </m:ctrlPr>
                        </m:fPr>
                        <m:num>
                          <m:r>
                            <a:rPr lang="en-US" sz="1100" b="0" i="1" smtClean="0">
                              <a:solidFill>
                                <a:schemeClr val="tx1"/>
                              </a:solidFill>
                              <a:latin typeface="Cambria Math" panose="02040503050406030204" pitchFamily="18" charset="0"/>
                            </a:rPr>
                            <m:t>1</m:t>
                          </m:r>
                        </m:num>
                        <m:den>
                          <m:r>
                            <a:rPr lang="en-US" sz="1100" b="0" i="1" smtClean="0">
                              <a:solidFill>
                                <a:schemeClr val="tx1"/>
                              </a:solidFill>
                              <a:latin typeface="Cambria Math" panose="02040503050406030204" pitchFamily="18" charset="0"/>
                            </a:rPr>
                            <m:t>1−</m:t>
                          </m:r>
                          <m:r>
                            <a:rPr lang="en-US" sz="1100" b="0" i="1" smtClean="0">
                              <a:solidFill>
                                <a:schemeClr val="tx1"/>
                              </a:solidFill>
                              <a:latin typeface="Cambria Math" panose="02040503050406030204" pitchFamily="18" charset="0"/>
                            </a:rPr>
                            <m:t>𝑝</m:t>
                          </m:r>
                        </m:den>
                      </m:f>
                    </m:oMath>
                  </m:oMathPara>
                </a14:m>
                <a:endParaRPr lang="en-US" sz="1100" dirty="0">
                  <a:solidFill>
                    <a:schemeClr val="tx1"/>
                  </a:solidFill>
                </a:endParaRPr>
              </a:p>
            </p:txBody>
          </p:sp>
        </mc:Choice>
        <mc:Fallback xmlns="">
          <p:sp>
            <p:nvSpPr>
              <p:cNvPr id="64" name="Oval 63">
                <a:extLst>
                  <a:ext uri="{FF2B5EF4-FFF2-40B4-BE49-F238E27FC236}">
                    <a16:creationId xmlns:a16="http://schemas.microsoft.com/office/drawing/2014/main" id="{87E9EE28-BB1D-3DFF-5B79-EB7776AA1BDF}"/>
                  </a:ext>
                </a:extLst>
              </p:cNvPr>
              <p:cNvSpPr>
                <a:spLocks noRot="1" noChangeAspect="1" noMove="1" noResize="1" noEditPoints="1" noAdjustHandles="1" noChangeArrowheads="1" noChangeShapeType="1" noTextEdit="1"/>
              </p:cNvSpPr>
              <p:nvPr/>
            </p:nvSpPr>
            <p:spPr>
              <a:xfrm>
                <a:off x="7465795" y="5359188"/>
                <a:ext cx="533400" cy="533400"/>
              </a:xfrm>
              <a:prstGeom prst="ellipse">
                <a:avLst/>
              </a:prstGeom>
              <a:blipFill>
                <a:blip r:embed="rId3"/>
                <a:stretch>
                  <a:fillRect l="-2273"/>
                </a:stretch>
              </a:blipFill>
              <a:ln>
                <a:miter lim="800000"/>
              </a:ln>
            </p:spPr>
            <p:txBody>
              <a:bodyPr/>
              <a:lstStyle/>
              <a:p>
                <a:r>
                  <a:rPr lang="en-US">
                    <a:noFill/>
                  </a:rPr>
                  <a:t> </a:t>
                </a:r>
              </a:p>
            </p:txBody>
          </p:sp>
        </mc:Fallback>
      </mc:AlternateContent>
      <p:sp>
        <p:nvSpPr>
          <p:cNvPr id="65" name="Oval 64">
            <a:extLst>
              <a:ext uri="{FF2B5EF4-FFF2-40B4-BE49-F238E27FC236}">
                <a16:creationId xmlns:a16="http://schemas.microsoft.com/office/drawing/2014/main" id="{1B829CF7-BBE8-CF04-6457-A6899998209A}"/>
              </a:ext>
            </a:extLst>
          </p:cNvPr>
          <p:cNvSpPr/>
          <p:nvPr/>
        </p:nvSpPr>
        <p:spPr>
          <a:xfrm>
            <a:off x="4958255" y="4762669"/>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BB20821-759C-251F-6B58-73D487F376DD}"/>
              </a:ext>
            </a:extLst>
          </p:cNvPr>
          <p:cNvSpPr/>
          <p:nvPr/>
        </p:nvSpPr>
        <p:spPr>
          <a:xfrm>
            <a:off x="4982892" y="3510743"/>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7" name="Table 66">
            <a:extLst>
              <a:ext uri="{FF2B5EF4-FFF2-40B4-BE49-F238E27FC236}">
                <a16:creationId xmlns:a16="http://schemas.microsoft.com/office/drawing/2014/main" id="{D0E16202-14DC-92D5-9552-F246F0333E7D}"/>
              </a:ext>
            </a:extLst>
          </p:cNvPr>
          <p:cNvGraphicFramePr>
            <a:graphicFrameLocks noGrp="1"/>
          </p:cNvGraphicFramePr>
          <p:nvPr>
            <p:extLst>
              <p:ext uri="{D42A27DB-BD31-4B8C-83A1-F6EECF244321}">
                <p14:modId xmlns:p14="http://schemas.microsoft.com/office/powerpoint/2010/main" val="1568641787"/>
              </p:ext>
            </p:extLst>
          </p:nvPr>
        </p:nvGraphicFramePr>
        <p:xfrm>
          <a:off x="5732852" y="3467305"/>
          <a:ext cx="324697" cy="2509068"/>
        </p:xfrm>
        <a:graphic>
          <a:graphicData uri="http://schemas.openxmlformats.org/drawingml/2006/table">
            <a:tbl>
              <a:tblPr firstRow="1" bandRow="1">
                <a:tableStyleId>{5940675A-B579-460E-94D1-54222C63F5DA}</a:tableStyleId>
              </a:tblPr>
              <a:tblGrid>
                <a:gridCol w="324697">
                  <a:extLst>
                    <a:ext uri="{9D8B030D-6E8A-4147-A177-3AD203B41FA5}">
                      <a16:colId xmlns:a16="http://schemas.microsoft.com/office/drawing/2014/main" val="752695029"/>
                    </a:ext>
                  </a:extLst>
                </a:gridCol>
              </a:tblGrid>
              <a:tr h="627267">
                <a:tc>
                  <a:txBody>
                    <a:bodyPr/>
                    <a:lstStyle/>
                    <a:p>
                      <a:pPr algn="ctr"/>
                      <a:r>
                        <a:rPr lang="en-US" dirty="0"/>
                        <a:t>0</a:t>
                      </a:r>
                    </a:p>
                  </a:txBody>
                  <a:tcPr anchor="ctr"/>
                </a:tc>
                <a:extLst>
                  <a:ext uri="{0D108BD9-81ED-4DB2-BD59-A6C34878D82A}">
                    <a16:rowId xmlns:a16="http://schemas.microsoft.com/office/drawing/2014/main" val="3743504595"/>
                  </a:ext>
                </a:extLst>
              </a:tr>
              <a:tr h="627267">
                <a:tc>
                  <a:txBody>
                    <a:bodyPr/>
                    <a:lstStyle/>
                    <a:p>
                      <a:pPr algn="ctr"/>
                      <a:r>
                        <a:rPr lang="en-US" dirty="0"/>
                        <a:t>1</a:t>
                      </a:r>
                    </a:p>
                  </a:txBody>
                  <a:tcPr anchor="ctr"/>
                </a:tc>
                <a:extLst>
                  <a:ext uri="{0D108BD9-81ED-4DB2-BD59-A6C34878D82A}">
                    <a16:rowId xmlns:a16="http://schemas.microsoft.com/office/drawing/2014/main" val="3112908559"/>
                  </a:ext>
                </a:extLst>
              </a:tr>
              <a:tr h="627267">
                <a:tc>
                  <a:txBody>
                    <a:bodyPr/>
                    <a:lstStyle/>
                    <a:p>
                      <a:pPr algn="ctr"/>
                      <a:r>
                        <a:rPr lang="en-US" dirty="0"/>
                        <a:t>0</a:t>
                      </a:r>
                    </a:p>
                  </a:txBody>
                  <a:tcPr anchor="ctr"/>
                </a:tc>
                <a:extLst>
                  <a:ext uri="{0D108BD9-81ED-4DB2-BD59-A6C34878D82A}">
                    <a16:rowId xmlns:a16="http://schemas.microsoft.com/office/drawing/2014/main" val="1838867314"/>
                  </a:ext>
                </a:extLst>
              </a:tr>
              <a:tr h="627267">
                <a:tc>
                  <a:txBody>
                    <a:bodyPr/>
                    <a:lstStyle/>
                    <a:p>
                      <a:pPr algn="ctr"/>
                      <a:r>
                        <a:rPr lang="en-US" dirty="0"/>
                        <a:t>1</a:t>
                      </a:r>
                    </a:p>
                  </a:txBody>
                  <a:tcPr anchor="ctr"/>
                </a:tc>
                <a:extLst>
                  <a:ext uri="{0D108BD9-81ED-4DB2-BD59-A6C34878D82A}">
                    <a16:rowId xmlns:a16="http://schemas.microsoft.com/office/drawing/2014/main" val="88634145"/>
                  </a:ext>
                </a:extLst>
              </a:tr>
            </a:tbl>
          </a:graphicData>
        </a:graphic>
      </p:graphicFrame>
      <p:sp>
        <p:nvSpPr>
          <p:cNvPr id="68" name="TextBox 67">
            <a:extLst>
              <a:ext uri="{FF2B5EF4-FFF2-40B4-BE49-F238E27FC236}">
                <a16:creationId xmlns:a16="http://schemas.microsoft.com/office/drawing/2014/main" id="{8BBD8EB2-3BC6-DB92-A1D0-12C4083BBF8B}"/>
              </a:ext>
            </a:extLst>
          </p:cNvPr>
          <p:cNvSpPr txBox="1"/>
          <p:nvPr/>
        </p:nvSpPr>
        <p:spPr>
          <a:xfrm>
            <a:off x="5408574" y="4516263"/>
            <a:ext cx="332142" cy="424732"/>
          </a:xfrm>
          <a:prstGeom prst="rect">
            <a:avLst/>
          </a:prstGeom>
          <a:noFill/>
        </p:spPr>
        <p:txBody>
          <a:bodyPr wrap="square" rtlCol="0">
            <a:spAutoFit/>
          </a:bodyPr>
          <a:lstStyle/>
          <a:p>
            <a:pPr>
              <a:lnSpc>
                <a:spcPct val="90000"/>
              </a:lnSpc>
            </a:pPr>
            <a:r>
              <a:rPr lang="en-US" sz="2400" dirty="0"/>
              <a:t>x</a:t>
            </a:r>
          </a:p>
        </p:txBody>
      </p:sp>
      <mc:AlternateContent xmlns:mc="http://schemas.openxmlformats.org/markup-compatibility/2006" xmlns:a14="http://schemas.microsoft.com/office/drawing/2010/main">
        <mc:Choice Requires="a14">
          <p:graphicFrame>
            <p:nvGraphicFramePr>
              <p:cNvPr id="72" name="Table 71">
                <a:extLst>
                  <a:ext uri="{FF2B5EF4-FFF2-40B4-BE49-F238E27FC236}">
                    <a16:creationId xmlns:a16="http://schemas.microsoft.com/office/drawing/2014/main" id="{EEEED313-9D04-88EA-7D12-0D94F7044E44}"/>
                  </a:ext>
                </a:extLst>
              </p:cNvPr>
              <p:cNvGraphicFramePr>
                <a:graphicFrameLocks noGrp="1"/>
              </p:cNvGraphicFramePr>
              <p:nvPr>
                <p:extLst>
                  <p:ext uri="{D42A27DB-BD31-4B8C-83A1-F6EECF244321}">
                    <p14:modId xmlns:p14="http://schemas.microsoft.com/office/powerpoint/2010/main" val="3947873056"/>
                  </p:ext>
                </p:extLst>
              </p:nvPr>
            </p:nvGraphicFramePr>
            <p:xfrm>
              <a:off x="6399212" y="3429000"/>
              <a:ext cx="679827" cy="2612136"/>
            </p:xfrm>
            <a:graphic>
              <a:graphicData uri="http://schemas.openxmlformats.org/drawingml/2006/table">
                <a:tbl>
                  <a:tblPr firstRow="1" bandRow="1">
                    <a:tableStyleId>{5940675A-B579-460E-94D1-54222C63F5DA}</a:tableStyleId>
                  </a:tblPr>
                  <a:tblGrid>
                    <a:gridCol w="679827">
                      <a:extLst>
                        <a:ext uri="{9D8B030D-6E8A-4147-A177-3AD203B41FA5}">
                          <a16:colId xmlns:a16="http://schemas.microsoft.com/office/drawing/2014/main" val="752695029"/>
                        </a:ext>
                      </a:extLst>
                    </a:gridCol>
                  </a:tblGrid>
                  <a:tr h="627267">
                    <a:tc>
                      <a:txBody>
                        <a:bodyPr/>
                        <a:lstStyle/>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a:txBody>
                      <a:tcPr anchor="ctr"/>
                    </a:tc>
                    <a:extLst>
                      <a:ext uri="{0D108BD9-81ED-4DB2-BD59-A6C34878D82A}">
                        <a16:rowId xmlns:a16="http://schemas.microsoft.com/office/drawing/2014/main" val="3743504595"/>
                      </a:ext>
                    </a:extLst>
                  </a:tr>
                  <a:tr h="627267">
                    <a:tc>
                      <a:txBody>
                        <a:bodyPr/>
                        <a:lstStyle/>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a:txBody>
                      <a:tcPr anchor="ctr"/>
                    </a:tc>
                    <a:extLst>
                      <a:ext uri="{0D108BD9-81ED-4DB2-BD59-A6C34878D82A}">
                        <a16:rowId xmlns:a16="http://schemas.microsoft.com/office/drawing/2014/main" val="3112908559"/>
                      </a:ext>
                    </a:extLst>
                  </a:tr>
                  <a:tr h="627267">
                    <a:tc>
                      <a:txBody>
                        <a:bodyPr/>
                        <a:lstStyle/>
                        <a:p>
                          <a:pPr algn="ct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a:txBody>
                      <a:tcPr anchor="ctr"/>
                    </a:tc>
                    <a:extLst>
                      <a:ext uri="{0D108BD9-81ED-4DB2-BD59-A6C34878D82A}">
                        <a16:rowId xmlns:a16="http://schemas.microsoft.com/office/drawing/2014/main" val="1838867314"/>
                      </a:ext>
                    </a:extLst>
                  </a:tr>
                  <a:tr h="62726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a:rPr lang="en-US" b="0" i="1" smtClean="0">
                                        <a:latin typeface="Cambria Math" panose="02040503050406030204" pitchFamily="18" charset="0"/>
                                      </a:rPr>
                                      <m:t>𝑝</m:t>
                                    </m:r>
                                  </m:den>
                                </m:f>
                              </m:oMath>
                            </m:oMathPara>
                          </a14:m>
                          <a:endParaRPr lang="en-US" dirty="0"/>
                        </a:p>
                      </a:txBody>
                      <a:tcPr anchor="ctr"/>
                    </a:tc>
                    <a:extLst>
                      <a:ext uri="{0D108BD9-81ED-4DB2-BD59-A6C34878D82A}">
                        <a16:rowId xmlns:a16="http://schemas.microsoft.com/office/drawing/2014/main" val="88634145"/>
                      </a:ext>
                    </a:extLst>
                  </a:tr>
                </a:tbl>
              </a:graphicData>
            </a:graphic>
          </p:graphicFrame>
        </mc:Choice>
        <mc:Fallback xmlns="">
          <p:graphicFrame>
            <p:nvGraphicFramePr>
              <p:cNvPr id="72" name="Table 71">
                <a:extLst>
                  <a:ext uri="{FF2B5EF4-FFF2-40B4-BE49-F238E27FC236}">
                    <a16:creationId xmlns:a16="http://schemas.microsoft.com/office/drawing/2014/main" id="{EEEED313-9D04-88EA-7D12-0D94F7044E44}"/>
                  </a:ext>
                </a:extLst>
              </p:cNvPr>
              <p:cNvGraphicFramePr>
                <a:graphicFrameLocks noGrp="1"/>
              </p:cNvGraphicFramePr>
              <p:nvPr>
                <p:extLst>
                  <p:ext uri="{D42A27DB-BD31-4B8C-83A1-F6EECF244321}">
                    <p14:modId xmlns:p14="http://schemas.microsoft.com/office/powerpoint/2010/main" val="3947873056"/>
                  </p:ext>
                </p:extLst>
              </p:nvPr>
            </p:nvGraphicFramePr>
            <p:xfrm>
              <a:off x="6399212" y="3429000"/>
              <a:ext cx="679827" cy="2612136"/>
            </p:xfrm>
            <a:graphic>
              <a:graphicData uri="http://schemas.openxmlformats.org/drawingml/2006/table">
                <a:tbl>
                  <a:tblPr firstRow="1" bandRow="1">
                    <a:tableStyleId>{5940675A-B579-460E-94D1-54222C63F5DA}</a:tableStyleId>
                  </a:tblPr>
                  <a:tblGrid>
                    <a:gridCol w="679827">
                      <a:extLst>
                        <a:ext uri="{9D8B030D-6E8A-4147-A177-3AD203B41FA5}">
                          <a16:colId xmlns:a16="http://schemas.microsoft.com/office/drawing/2014/main" val="752695029"/>
                        </a:ext>
                      </a:extLst>
                    </a:gridCol>
                  </a:tblGrid>
                  <a:tr h="653034">
                    <a:tc>
                      <a:txBody>
                        <a:bodyPr/>
                        <a:lstStyle/>
                        <a:p>
                          <a:endParaRPr lang="en-US"/>
                        </a:p>
                      </a:txBody>
                      <a:tcPr anchor="ctr">
                        <a:blipFill>
                          <a:blip r:embed="rId4"/>
                          <a:stretch>
                            <a:fillRect t="-1923" r="-1818" b="-301923"/>
                          </a:stretch>
                        </a:blipFill>
                      </a:tcPr>
                    </a:tc>
                    <a:extLst>
                      <a:ext uri="{0D108BD9-81ED-4DB2-BD59-A6C34878D82A}">
                        <a16:rowId xmlns:a16="http://schemas.microsoft.com/office/drawing/2014/main" val="3743504595"/>
                      </a:ext>
                    </a:extLst>
                  </a:tr>
                  <a:tr h="653034">
                    <a:tc>
                      <a:txBody>
                        <a:bodyPr/>
                        <a:lstStyle/>
                        <a:p>
                          <a:endParaRPr lang="en-US"/>
                        </a:p>
                      </a:txBody>
                      <a:tcPr anchor="ctr">
                        <a:blipFill>
                          <a:blip r:embed="rId4"/>
                          <a:stretch>
                            <a:fillRect t="-103922" r="-1818" b="-207843"/>
                          </a:stretch>
                        </a:blipFill>
                      </a:tcPr>
                    </a:tc>
                    <a:extLst>
                      <a:ext uri="{0D108BD9-81ED-4DB2-BD59-A6C34878D82A}">
                        <a16:rowId xmlns:a16="http://schemas.microsoft.com/office/drawing/2014/main" val="3112908559"/>
                      </a:ext>
                    </a:extLst>
                  </a:tr>
                  <a:tr h="653034">
                    <a:tc>
                      <a:txBody>
                        <a:bodyPr/>
                        <a:lstStyle/>
                        <a:p>
                          <a:endParaRPr lang="en-US"/>
                        </a:p>
                      </a:txBody>
                      <a:tcPr anchor="ctr">
                        <a:blipFill>
                          <a:blip r:embed="rId4"/>
                          <a:stretch>
                            <a:fillRect t="-200000" r="-1818" b="-103846"/>
                          </a:stretch>
                        </a:blipFill>
                      </a:tcPr>
                    </a:tc>
                    <a:extLst>
                      <a:ext uri="{0D108BD9-81ED-4DB2-BD59-A6C34878D82A}">
                        <a16:rowId xmlns:a16="http://schemas.microsoft.com/office/drawing/2014/main" val="1838867314"/>
                      </a:ext>
                    </a:extLst>
                  </a:tr>
                  <a:tr h="653034">
                    <a:tc>
                      <a:txBody>
                        <a:bodyPr/>
                        <a:lstStyle/>
                        <a:p>
                          <a:endParaRPr lang="en-US"/>
                        </a:p>
                      </a:txBody>
                      <a:tcPr anchor="ctr">
                        <a:blipFill>
                          <a:blip r:embed="rId4"/>
                          <a:stretch>
                            <a:fillRect t="-305882" r="-1818" b="-5882"/>
                          </a:stretch>
                        </a:blipFill>
                      </a:tcPr>
                    </a:tc>
                    <a:extLst>
                      <a:ext uri="{0D108BD9-81ED-4DB2-BD59-A6C34878D82A}">
                        <a16:rowId xmlns:a16="http://schemas.microsoft.com/office/drawing/2014/main" val="88634145"/>
                      </a:ext>
                    </a:extLst>
                  </a:tr>
                </a:tbl>
              </a:graphicData>
            </a:graphic>
          </p:graphicFrame>
        </mc:Fallback>
      </mc:AlternateContent>
      <p:sp>
        <p:nvSpPr>
          <p:cNvPr id="73" name="TextBox 72">
            <a:extLst>
              <a:ext uri="{FF2B5EF4-FFF2-40B4-BE49-F238E27FC236}">
                <a16:creationId xmlns:a16="http://schemas.microsoft.com/office/drawing/2014/main" id="{F49C9A8C-447A-6033-6B2B-937067EF4747}"/>
              </a:ext>
            </a:extLst>
          </p:cNvPr>
          <p:cNvSpPr txBox="1"/>
          <p:nvPr/>
        </p:nvSpPr>
        <p:spPr>
          <a:xfrm>
            <a:off x="6074934" y="4547982"/>
            <a:ext cx="332142" cy="424732"/>
          </a:xfrm>
          <a:prstGeom prst="rect">
            <a:avLst/>
          </a:prstGeom>
          <a:noFill/>
        </p:spPr>
        <p:txBody>
          <a:bodyPr wrap="square" rtlCol="0">
            <a:spAutoFit/>
          </a:bodyPr>
          <a:lstStyle/>
          <a:p>
            <a:pPr>
              <a:lnSpc>
                <a:spcPct val="90000"/>
              </a:lnSpc>
            </a:pPr>
            <a:r>
              <a:rPr lang="en-US" sz="2400" dirty="0"/>
              <a:t>x</a:t>
            </a:r>
          </a:p>
        </p:txBody>
      </p:sp>
      <p:sp>
        <p:nvSpPr>
          <p:cNvPr id="90" name="TextBox 89">
            <a:extLst>
              <a:ext uri="{FF2B5EF4-FFF2-40B4-BE49-F238E27FC236}">
                <a16:creationId xmlns:a16="http://schemas.microsoft.com/office/drawing/2014/main" id="{89086C99-7FB8-BF02-73D0-13F8B544125A}"/>
              </a:ext>
            </a:extLst>
          </p:cNvPr>
          <p:cNvSpPr txBox="1"/>
          <p:nvPr/>
        </p:nvSpPr>
        <p:spPr>
          <a:xfrm>
            <a:off x="7066137" y="4516263"/>
            <a:ext cx="332142" cy="424732"/>
          </a:xfrm>
          <a:prstGeom prst="rect">
            <a:avLst/>
          </a:prstGeom>
          <a:noFill/>
        </p:spPr>
        <p:txBody>
          <a:bodyPr wrap="square" rtlCol="0">
            <a:spAutoFit/>
          </a:bodyPr>
          <a:lstStyle/>
          <a:p>
            <a:pPr>
              <a:lnSpc>
                <a:spcPct val="90000"/>
              </a:lnSpc>
            </a:pPr>
            <a:r>
              <a:rPr lang="en-US" sz="2400" dirty="0"/>
              <a:t>=</a:t>
            </a:r>
          </a:p>
        </p:txBody>
      </p:sp>
      <p:sp>
        <p:nvSpPr>
          <p:cNvPr id="93" name="TextBox 92">
            <a:extLst>
              <a:ext uri="{FF2B5EF4-FFF2-40B4-BE49-F238E27FC236}">
                <a16:creationId xmlns:a16="http://schemas.microsoft.com/office/drawing/2014/main" id="{FEF5AC38-B18A-2C46-D952-736346F75F95}"/>
              </a:ext>
            </a:extLst>
          </p:cNvPr>
          <p:cNvSpPr txBox="1"/>
          <p:nvPr/>
        </p:nvSpPr>
        <p:spPr>
          <a:xfrm>
            <a:off x="1407132" y="1834208"/>
            <a:ext cx="10249879" cy="1200329"/>
          </a:xfrm>
          <a:prstGeom prst="rect">
            <a:avLst/>
          </a:prstGeom>
          <a:noFill/>
        </p:spPr>
        <p:txBody>
          <a:bodyPr wrap="square">
            <a:spAutoFit/>
          </a:bodyPr>
          <a:lstStyle/>
          <a:p>
            <a:pPr marL="274320" lvl="1" indent="0">
              <a:buNone/>
            </a:pPr>
            <a:r>
              <a:rPr lang="en-US" dirty="0">
                <a:solidFill>
                  <a:schemeClr val="bg1"/>
                </a:solidFill>
              </a:rPr>
              <a:t>During testing:</a:t>
            </a:r>
          </a:p>
          <a:p>
            <a:pPr marL="274320" lvl="1" indent="0">
              <a:buNone/>
            </a:pPr>
            <a:endParaRPr lang="en-US" dirty="0">
              <a:solidFill>
                <a:schemeClr val="bg1"/>
              </a:solidFill>
            </a:endParaRPr>
          </a:p>
          <a:p>
            <a:pPr marL="274320" lvl="1" indent="0">
              <a:buNone/>
            </a:pPr>
            <a:r>
              <a:rPr lang="en-US" dirty="0">
                <a:solidFill>
                  <a:schemeClr val="bg1"/>
                </a:solidFill>
              </a:rPr>
              <a:t> No adjustments are necessary since the neurons were trained using a higher variance of activation values: </a:t>
            </a:r>
          </a:p>
        </p:txBody>
      </p:sp>
    </p:spTree>
    <p:extLst>
      <p:ext uri="{BB962C8B-B14F-4D97-AF65-F5344CB8AC3E}">
        <p14:creationId xmlns:p14="http://schemas.microsoft.com/office/powerpoint/2010/main" val="366293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274320" lvl="1" indent="0">
              <a:buNone/>
            </a:pPr>
            <a:r>
              <a:rPr lang="en-US" dirty="0"/>
              <a:t>Advantages:</a:t>
            </a:r>
          </a:p>
          <a:p>
            <a:pPr lvl="1">
              <a:buFont typeface="Arial" panose="020B0604020202020204" pitchFamily="34" charset="0"/>
              <a:buChar char="•"/>
            </a:pPr>
            <a:r>
              <a:rPr lang="en-US" dirty="0"/>
              <a:t>Makes the network robust to the loss of any individual neuron (Dying </a:t>
            </a:r>
            <a:r>
              <a:rPr lang="en-US" dirty="0" err="1"/>
              <a:t>Relu</a:t>
            </a:r>
            <a:r>
              <a:rPr lang="en-US" dirty="0"/>
              <a:t>)</a:t>
            </a:r>
          </a:p>
          <a:p>
            <a:pPr lvl="1">
              <a:buFont typeface="Arial" panose="020B0604020202020204" pitchFamily="34" charset="0"/>
              <a:buChar char="•"/>
            </a:pPr>
            <a:endParaRPr lang="en-US" dirty="0"/>
          </a:p>
          <a:p>
            <a:pPr lvl="1">
              <a:buFont typeface="Arial" panose="020B0604020202020204" pitchFamily="34" charset="0"/>
              <a:buChar char="•"/>
            </a:pPr>
            <a:r>
              <a:rPr lang="en-US" dirty="0"/>
              <a:t>Removes coadaptation of neurons, thus increases exploring of new features. </a:t>
            </a:r>
          </a:p>
          <a:p>
            <a:pPr lvl="1">
              <a:buFont typeface="Arial" panose="020B0604020202020204" pitchFamily="34" charset="0"/>
              <a:buChar char="•"/>
            </a:pPr>
            <a:endParaRPr lang="en-US" dirty="0"/>
          </a:p>
          <a:p>
            <a:pPr lvl="1">
              <a:buFont typeface="Arial" panose="020B0604020202020204" pitchFamily="34" charset="0"/>
              <a:buChar char="•"/>
            </a:pPr>
            <a:r>
              <a:rPr lang="en-US" dirty="0"/>
              <a:t>The resulted model is less likely to overfit since is the  average of multiple models</a:t>
            </a:r>
          </a:p>
          <a:p>
            <a:pPr lvl="2">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marL="274320" lvl="1" indent="0">
              <a:buNone/>
            </a:pPr>
            <a:endParaRPr lang="en-US" dirty="0"/>
          </a:p>
          <a:p>
            <a:pPr marL="274320" lvl="1" indent="0">
              <a:buNone/>
            </a:pPr>
            <a:endParaRPr lang="en-US" dirty="0"/>
          </a:p>
          <a:p>
            <a:pPr marL="274320" lvl="1" indent="0">
              <a:buNone/>
            </a:pPr>
            <a:endParaRPr lang="en-US" dirty="0"/>
          </a:p>
          <a:p>
            <a:pPr marL="274320" lvl="1" indent="0">
              <a:buNone/>
            </a:pPr>
            <a:endParaRPr lang="en-US" dirty="0"/>
          </a:p>
          <a:p>
            <a:pPr marL="301752" lvl="1" indent="0">
              <a:buNone/>
            </a:pPr>
            <a:endParaRPr lang="en-US" dirty="0"/>
          </a:p>
        </p:txBody>
      </p:sp>
      <p:sp>
        <p:nvSpPr>
          <p:cNvPr id="2" name="Title 1"/>
          <p:cNvSpPr>
            <a:spLocks noGrp="1"/>
          </p:cNvSpPr>
          <p:nvPr>
            <p:ph type="title"/>
          </p:nvPr>
        </p:nvSpPr>
        <p:spPr/>
        <p:txBody>
          <a:bodyPr/>
          <a:lstStyle/>
          <a:p>
            <a:r>
              <a:rPr lang="en-US" dirty="0"/>
              <a:t>Solutions for Overfitting: Dropout	</a:t>
            </a:r>
          </a:p>
        </p:txBody>
      </p:sp>
    </p:spTree>
    <p:extLst>
      <p:ext uri="{BB962C8B-B14F-4D97-AF65-F5344CB8AC3E}">
        <p14:creationId xmlns:p14="http://schemas.microsoft.com/office/powerpoint/2010/main" val="123964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10134598" cy="4419600"/>
          </a:xfrm>
        </p:spPr>
        <p:txBody>
          <a:bodyPr>
            <a:noAutofit/>
          </a:bodyPr>
          <a:lstStyle/>
          <a:p>
            <a:pPr marL="274320" lvl="1" indent="0">
              <a:buNone/>
            </a:pPr>
            <a:r>
              <a:rPr lang="en-US" dirty="0"/>
              <a:t>Advantages:</a:t>
            </a:r>
          </a:p>
          <a:p>
            <a:pPr marL="274320" lvl="1" indent="0">
              <a:buNone/>
            </a:pPr>
            <a:endParaRPr lang="en-US" dirty="0"/>
          </a:p>
          <a:p>
            <a:pPr lvl="1">
              <a:buFont typeface="Arial" panose="020B0604020202020204" pitchFamily="34" charset="0"/>
              <a:buChar char="•"/>
            </a:pPr>
            <a:r>
              <a:rPr lang="en-US" dirty="0"/>
              <a:t>Involves more neurons in learning. </a:t>
            </a:r>
          </a:p>
          <a:p>
            <a:pPr marL="548640" lvl="2" indent="0">
              <a:buNone/>
            </a:pPr>
            <a:r>
              <a:rPr lang="en-US" dirty="0"/>
              <a:t>Neurons that activate on features from the input, produce a higher activation and thus their weight will be increased. This might make the Network rely only a part of the neurons</a:t>
            </a:r>
          </a:p>
          <a:p>
            <a:pPr marL="274320" lvl="1" indent="0">
              <a:buNone/>
            </a:pPr>
            <a:endParaRPr lang="en-US" dirty="0"/>
          </a:p>
          <a:p>
            <a:pPr marL="274320" lvl="1" indent="0">
              <a:buNone/>
            </a:pPr>
            <a:r>
              <a:rPr lang="en-US" dirty="0"/>
              <a:t>    </a:t>
            </a:r>
          </a:p>
          <a:p>
            <a:pPr marL="301752" lvl="1" indent="0">
              <a:buNone/>
            </a:pPr>
            <a:endParaRPr lang="en-US" dirty="0"/>
          </a:p>
        </p:txBody>
      </p:sp>
      <p:sp>
        <p:nvSpPr>
          <p:cNvPr id="2" name="Title 1"/>
          <p:cNvSpPr>
            <a:spLocks noGrp="1"/>
          </p:cNvSpPr>
          <p:nvPr>
            <p:ph type="title"/>
          </p:nvPr>
        </p:nvSpPr>
        <p:spPr/>
        <p:txBody>
          <a:bodyPr/>
          <a:lstStyle/>
          <a:p>
            <a:r>
              <a:rPr lang="en-US" dirty="0"/>
              <a:t>Solutions for Overfitting: Dropout	</a:t>
            </a:r>
          </a:p>
        </p:txBody>
      </p:sp>
      <p:sp>
        <p:nvSpPr>
          <p:cNvPr id="4" name="Oval 3"/>
          <p:cNvSpPr/>
          <p:nvPr/>
        </p:nvSpPr>
        <p:spPr>
          <a:xfrm>
            <a:off x="10382290" y="4829562"/>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cxnSp>
        <p:nvCxnSpPr>
          <p:cNvPr id="5" name="Straight Arrow Connector 4"/>
          <p:cNvCxnSpPr>
            <a:stCxn id="7" idx="6"/>
            <a:endCxn id="4" idx="2"/>
          </p:cNvCxnSpPr>
          <p:nvPr/>
        </p:nvCxnSpPr>
        <p:spPr>
          <a:xfrm>
            <a:off x="9447212" y="4419600"/>
            <a:ext cx="935078" cy="676662"/>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8" idx="6"/>
            <a:endCxn id="4" idx="2"/>
          </p:cNvCxnSpPr>
          <p:nvPr/>
        </p:nvCxnSpPr>
        <p:spPr>
          <a:xfrm flipV="1">
            <a:off x="9447212" y="5096262"/>
            <a:ext cx="935078" cy="561584"/>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8913812" y="4152900"/>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8" name="Oval 7"/>
          <p:cNvSpPr/>
          <p:nvPr/>
        </p:nvSpPr>
        <p:spPr>
          <a:xfrm>
            <a:off x="8913812" y="5391146"/>
            <a:ext cx="533400" cy="533400"/>
          </a:xfrm>
          <a:prstGeom prst="ellipse">
            <a:avLst/>
          </a:prstGeom>
          <a:solidFill>
            <a:schemeClr val="bg1"/>
          </a:solidFill>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3FCFAF-F798-A8B5-DC46-76E4AFB1600B}"/>
                  </a:ext>
                </a:extLst>
              </p:cNvPr>
              <p:cNvSpPr txBox="1"/>
              <p:nvPr/>
            </p:nvSpPr>
            <p:spPr>
              <a:xfrm>
                <a:off x="1806534" y="3931801"/>
                <a:ext cx="6573877" cy="2585323"/>
              </a:xfrm>
              <a:prstGeom prst="rect">
                <a:avLst/>
              </a:prstGeom>
              <a:noFill/>
            </p:spPr>
            <p:txBody>
              <a:bodyPr wrap="square">
                <a:spAutoFit/>
              </a:bodyPr>
              <a:lstStyle/>
              <a:p>
                <a:pPr marL="274320" lvl="1" indent="0">
                  <a:buNone/>
                </a:pPr>
                <a:r>
                  <a:rPr lang="en-US" dirty="0">
                    <a:solidFill>
                      <a:schemeClr val="bg1"/>
                    </a:solidFill>
                  </a:rPr>
                  <a:t>Example:</a:t>
                </a:r>
              </a:p>
              <a:p>
                <a:pPr marL="1017270" lvl="2" indent="-285750">
                  <a:buFont typeface="Arial" panose="020B0604020202020204" pitchFamily="34" charset="0"/>
                  <a:buChar char="•"/>
                </a:pPr>
                <a:r>
                  <a:rPr lang="en-US" dirty="0">
                    <a:solidFill>
                      <a:schemeClr val="bg1"/>
                    </a:solidFill>
                  </a:rPr>
                  <a:t>If neuron 1 outputs a high activation value 80% of time</a:t>
                </a:r>
              </a:p>
              <a:p>
                <a:pPr marL="1017270" lvl="2" indent="-285750">
                  <a:buFont typeface="Arial" panose="020B0604020202020204" pitchFamily="34" charset="0"/>
                  <a:buChar char="•"/>
                </a:pPr>
                <a:r>
                  <a:rPr lang="en-US" dirty="0">
                    <a:solidFill>
                      <a:schemeClr val="bg1"/>
                    </a:solidFill>
                  </a:rPr>
                  <a:t>If neuron 2 outputs only random value</a:t>
                </a:r>
              </a:p>
              <a:p>
                <a:pPr marL="274320" lvl="1" indent="0">
                  <a:buNone/>
                </a:pPr>
                <a:r>
                  <a:rPr lang="en-US" dirty="0">
                    <a:solidFill>
                      <a:schemeClr val="bg1"/>
                    </a:solidFill>
                  </a:rPr>
                  <a:t>	</a:t>
                </a:r>
              </a:p>
              <a:p>
                <a:pPr marL="274320" lvl="1" indent="0">
                  <a:buNone/>
                </a:pPr>
                <a:r>
                  <a:rPr lang="en-US" dirty="0">
                    <a:solidFill>
                      <a:schemeClr val="bg1"/>
                    </a:solidFill>
                  </a:rPr>
                  <a:t>	  Then neuron 3 will most likely compute:</a:t>
                </a:r>
              </a:p>
              <a:p>
                <a:pPr marL="274320" lvl="1" indent="0">
                  <a:buNone/>
                </a:pPr>
                <a:r>
                  <a:rPr lang="en-US"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𝑎𝑐𝑡𝑖𝑣𝑎𝑡𝑖𝑜𝑛</m:t>
                    </m:r>
                    <m:r>
                      <a:rPr lang="en-US" b="0" i="1" smtClean="0">
                        <a:solidFill>
                          <a:schemeClr val="bg1"/>
                        </a:solidFill>
                        <a:latin typeface="Cambria Math" panose="02040503050406030204" pitchFamily="18" charset="0"/>
                      </a:rPr>
                      <m:t>1∗1+</m:t>
                    </m:r>
                    <m:r>
                      <a:rPr lang="en-US" b="0" i="1" smtClean="0">
                        <a:solidFill>
                          <a:schemeClr val="bg1"/>
                        </a:solidFill>
                        <a:latin typeface="Cambria Math" panose="02040503050406030204" pitchFamily="18" charset="0"/>
                      </a:rPr>
                      <m:t>𝑎𝑐𝑡𝑖𝑣𝑎𝑡𝑖𝑜𝑛</m:t>
                    </m:r>
                    <m:r>
                      <a:rPr lang="en-US" b="0" i="1" smtClean="0">
                        <a:solidFill>
                          <a:schemeClr val="bg1"/>
                        </a:solidFill>
                        <a:latin typeface="Cambria Math" panose="02040503050406030204" pitchFamily="18" charset="0"/>
                      </a:rPr>
                      <m:t>2 ∗0</m:t>
                    </m:r>
                  </m:oMath>
                </a14:m>
                <a:r>
                  <a:rPr lang="en-US" dirty="0">
                    <a:solidFill>
                      <a:schemeClr val="bg1"/>
                    </a:solidFill>
                  </a:rPr>
                  <a:t>	</a:t>
                </a:r>
              </a:p>
              <a:p>
                <a:pPr marL="274320" lvl="1" indent="0">
                  <a:buNone/>
                </a:pPr>
                <a:endParaRPr lang="en-US" dirty="0">
                  <a:solidFill>
                    <a:schemeClr val="bg1"/>
                  </a:solidFill>
                </a:endParaRPr>
              </a:p>
              <a:p>
                <a:pPr marL="274320" lvl="1" indent="0">
                  <a:buNone/>
                </a:pPr>
                <a:r>
                  <a:rPr lang="en-US" dirty="0">
                    <a:solidFill>
                      <a:schemeClr val="bg1"/>
                    </a:solidFill>
                  </a:rPr>
                  <a:t>	</a:t>
                </a:r>
              </a:p>
            </p:txBody>
          </p:sp>
        </mc:Choice>
        <mc:Fallback xmlns="">
          <p:sp>
            <p:nvSpPr>
              <p:cNvPr id="10" name="TextBox 9">
                <a:extLst>
                  <a:ext uri="{FF2B5EF4-FFF2-40B4-BE49-F238E27FC236}">
                    <a16:creationId xmlns:a16="http://schemas.microsoft.com/office/drawing/2014/main" id="{243FCFAF-F798-A8B5-DC46-76E4AFB1600B}"/>
                  </a:ext>
                </a:extLst>
              </p:cNvPr>
              <p:cNvSpPr txBox="1">
                <a:spLocks noRot="1" noChangeAspect="1" noMove="1" noResize="1" noEditPoints="1" noAdjustHandles="1" noChangeArrowheads="1" noChangeShapeType="1" noTextEdit="1"/>
              </p:cNvSpPr>
              <p:nvPr/>
            </p:nvSpPr>
            <p:spPr>
              <a:xfrm>
                <a:off x="1806534" y="3931801"/>
                <a:ext cx="6573877" cy="2585323"/>
              </a:xfrm>
              <a:prstGeom prst="rect">
                <a:avLst/>
              </a:prstGeom>
              <a:blipFill>
                <a:blip r:embed="rId2"/>
                <a:stretch>
                  <a:fillRect t="-976"/>
                </a:stretch>
              </a:blipFill>
            </p:spPr>
            <p:txBody>
              <a:bodyPr/>
              <a:lstStyle/>
              <a:p>
                <a:r>
                  <a:rPr lang="en-US">
                    <a:noFill/>
                  </a:rPr>
                  <a:t> </a:t>
                </a:r>
              </a:p>
            </p:txBody>
          </p:sp>
        </mc:Fallback>
      </mc:AlternateContent>
    </p:spTree>
    <p:extLst>
      <p:ext uri="{BB962C8B-B14F-4D97-AF65-F5344CB8AC3E}">
        <p14:creationId xmlns:p14="http://schemas.microsoft.com/office/powerpoint/2010/main" val="2449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endParaRPr lang="en-US"/>
          </a:p>
        </p:txBody>
      </p:sp>
      <p:sp>
        <p:nvSpPr>
          <p:cNvPr id="9" name="Content Placeholder 8"/>
          <p:cNvSpPr>
            <a:spLocks noGrp="1"/>
          </p:cNvSpPr>
          <p:nvPr>
            <p:ph sz="half" idx="1"/>
          </p:nvPr>
        </p:nvSpPr>
        <p:spPr/>
        <p:txBody>
          <a:bodyPr>
            <a:normAutofit/>
          </a:bodyPr>
          <a:lstStyle/>
          <a:p>
            <a:pPr lvl="1"/>
            <a:r>
              <a:rPr lang="en-US" dirty="0"/>
              <a:t>Improvement of the accuracy by using 20% dropout in the hidden layer when used on the entire dataset</a:t>
            </a:r>
          </a:p>
          <a:p>
            <a:pPr marL="301752" lvl="1" indent="0">
              <a:buNone/>
            </a:pPr>
            <a:endParaRPr lang="en-US" dirty="0"/>
          </a:p>
          <a:p>
            <a:pPr marL="274320" lvl="1" indent="0">
              <a:buNone/>
            </a:pPr>
            <a:endParaRPr lang="en-US" dirty="0"/>
          </a:p>
          <a:p>
            <a:pPr marL="301752" lvl="1" indent="0">
              <a:buNone/>
            </a:pPr>
            <a:endParaRPr lang="en-US" dirty="0"/>
          </a:p>
        </p:txBody>
      </p:sp>
      <p:sp>
        <p:nvSpPr>
          <p:cNvPr id="2" name="Title 1"/>
          <p:cNvSpPr>
            <a:spLocks noGrp="1"/>
          </p:cNvSpPr>
          <p:nvPr>
            <p:ph type="title"/>
          </p:nvPr>
        </p:nvSpPr>
        <p:spPr/>
        <p:txBody>
          <a:bodyPr/>
          <a:lstStyle/>
          <a:p>
            <a:r>
              <a:rPr lang="en-US" dirty="0"/>
              <a:t>Solutions for Overfitting: Dropout	</a:t>
            </a:r>
          </a:p>
        </p:txBody>
      </p:sp>
      <p:pic>
        <p:nvPicPr>
          <p:cNvPr id="10" name="Picture 9"/>
          <p:cNvPicPr>
            <a:picLocks noChangeAspect="1"/>
          </p:cNvPicPr>
          <p:nvPr/>
        </p:nvPicPr>
        <p:blipFill>
          <a:blip r:embed="rId2"/>
          <a:stretch>
            <a:fillRect/>
          </a:stretch>
        </p:blipFill>
        <p:spPr>
          <a:xfrm>
            <a:off x="5813426" y="1878563"/>
            <a:ext cx="5286375" cy="4152900"/>
          </a:xfrm>
          <a:prstGeom prst="rect">
            <a:avLst/>
          </a:prstGeom>
        </p:spPr>
      </p:pic>
    </p:spTree>
    <p:extLst>
      <p:ext uri="{BB962C8B-B14F-4D97-AF65-F5344CB8AC3E}">
        <p14:creationId xmlns:p14="http://schemas.microsoft.com/office/powerpoint/2010/main" val="139228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endParaRPr lang="en-US"/>
          </a:p>
        </p:txBody>
      </p:sp>
      <p:sp>
        <p:nvSpPr>
          <p:cNvPr id="4" name="Title 3"/>
          <p:cNvSpPr>
            <a:spLocks noGrp="1"/>
          </p:cNvSpPr>
          <p:nvPr>
            <p:ph type="title"/>
          </p:nvPr>
        </p:nvSpPr>
        <p:spPr/>
        <p:txBody>
          <a:bodyPr/>
          <a:lstStyle/>
          <a:p>
            <a:r>
              <a:rPr lang="en-US" dirty="0"/>
              <a:t>Weight Initialization</a:t>
            </a:r>
          </a:p>
        </p:txBody>
      </p:sp>
    </p:spTree>
    <p:extLst>
      <p:ext uri="{BB962C8B-B14F-4D97-AF65-F5344CB8AC3E}">
        <p14:creationId xmlns:p14="http://schemas.microsoft.com/office/powerpoint/2010/main" val="395328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endParaRPr lang="en-US"/>
          </a:p>
        </p:txBody>
      </p:sp>
      <p:sp>
        <p:nvSpPr>
          <p:cNvPr id="9" name="Content Placeholder 8"/>
          <p:cNvSpPr>
            <a:spLocks noGrp="1"/>
          </p:cNvSpPr>
          <p:nvPr>
            <p:ph sz="half" idx="1"/>
          </p:nvPr>
        </p:nvSpPr>
        <p:spPr/>
        <p:txBody>
          <a:bodyPr>
            <a:normAutofit/>
          </a:bodyPr>
          <a:lstStyle/>
          <a:p>
            <a:pPr lvl="1"/>
            <a:r>
              <a:rPr lang="en-US" dirty="0"/>
              <a:t>Improvement of the accuracy by using </a:t>
            </a:r>
          </a:p>
          <a:p>
            <a:pPr lvl="1"/>
            <a:r>
              <a:rPr lang="en-US" dirty="0"/>
              <a:t>50% dropout in the hidden layer,</a:t>
            </a:r>
          </a:p>
          <a:p>
            <a:pPr lvl="1"/>
            <a:r>
              <a:rPr lang="en-US" dirty="0"/>
              <a:t>On a dataset of just 1000 elements</a:t>
            </a:r>
          </a:p>
          <a:p>
            <a:pPr marL="301752" lvl="1" indent="0">
              <a:buNone/>
            </a:pPr>
            <a:endParaRPr lang="en-US" dirty="0"/>
          </a:p>
          <a:p>
            <a:pPr marL="274320" lvl="1" indent="0">
              <a:buNone/>
            </a:pPr>
            <a:endParaRPr lang="en-US" dirty="0"/>
          </a:p>
          <a:p>
            <a:pPr marL="301752" lvl="1" indent="0">
              <a:buNone/>
            </a:pPr>
            <a:endParaRPr lang="en-US" dirty="0"/>
          </a:p>
        </p:txBody>
      </p:sp>
      <p:sp>
        <p:nvSpPr>
          <p:cNvPr id="2" name="Title 1"/>
          <p:cNvSpPr>
            <a:spLocks noGrp="1"/>
          </p:cNvSpPr>
          <p:nvPr>
            <p:ph type="title"/>
          </p:nvPr>
        </p:nvSpPr>
        <p:spPr/>
        <p:txBody>
          <a:bodyPr/>
          <a:lstStyle/>
          <a:p>
            <a:r>
              <a:rPr lang="en-US" dirty="0"/>
              <a:t>Solutions for Overfitting: Dropout	</a:t>
            </a:r>
          </a:p>
        </p:txBody>
      </p:sp>
      <p:pic>
        <p:nvPicPr>
          <p:cNvPr id="5" name="Picture 4"/>
          <p:cNvPicPr>
            <a:picLocks noChangeAspect="1"/>
          </p:cNvPicPr>
          <p:nvPr/>
        </p:nvPicPr>
        <p:blipFill>
          <a:blip r:embed="rId2"/>
          <a:stretch>
            <a:fillRect/>
          </a:stretch>
        </p:blipFill>
        <p:spPr>
          <a:xfrm>
            <a:off x="5952865" y="1905000"/>
            <a:ext cx="5467350" cy="4171950"/>
          </a:xfrm>
          <a:prstGeom prst="rect">
            <a:avLst/>
          </a:prstGeom>
        </p:spPr>
      </p:pic>
    </p:spTree>
    <p:extLst>
      <p:ext uri="{BB962C8B-B14F-4D97-AF65-F5344CB8AC3E}">
        <p14:creationId xmlns:p14="http://schemas.microsoft.com/office/powerpoint/2010/main" val="259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1522414" y="1905000"/>
                <a:ext cx="9144000" cy="4419600"/>
              </a:xfrm>
            </p:spPr>
            <p:txBody>
              <a:bodyPr>
                <a:normAutofit/>
              </a:bodyPr>
              <a:lstStyle/>
              <a:p>
                <a:pPr marL="274320" lvl="1" indent="0">
                  <a:buNone/>
                </a:pPr>
                <a:r>
                  <a:rPr lang="en-US" dirty="0"/>
                  <a:t>Maxnorm tries to limit large weights, but on each individual neuron.</a:t>
                </a:r>
              </a:p>
              <a:p>
                <a:pPr marL="274320" lvl="1" indent="0">
                  <a:buNone/>
                </a:pPr>
                <a:endParaRPr lang="en-US" dirty="0"/>
              </a:p>
              <a:p>
                <a:pPr marL="274320" lvl="1" indent="0">
                  <a:buNone/>
                </a:pPr>
                <a:r>
                  <a:rPr lang="en-US" dirty="0"/>
                  <a:t>1. The weight updates are performed as usual</a:t>
                </a:r>
              </a:p>
              <a:p>
                <a:pPr marL="274320" lvl="1" indent="0">
                  <a:buNone/>
                </a:pPr>
                <a:r>
                  <a:rPr lang="en-US" dirty="0"/>
                  <a:t>2. If </a:t>
                </a:r>
                <a14:m>
                  <m:oMath xmlns:m="http://schemas.openxmlformats.org/officeDocument/2006/math">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w</m:t>
                                </m:r>
                              </m:e>
                            </m:d>
                          </m:e>
                        </m:d>
                      </m:e>
                      <m:sub>
                        <m:r>
                          <a:rPr lang="en-US" b="0" i="0" smtClean="0">
                            <a:latin typeface="Cambria Math" panose="02040503050406030204" pitchFamily="18" charset="0"/>
                          </a:rPr>
                          <m:t>2</m:t>
                        </m:r>
                      </m:sub>
                    </m:sSub>
                    <m:r>
                      <a:rPr lang="en-US" b="0" i="0" smtClean="0">
                        <a:latin typeface="Cambria Math" panose="02040503050406030204" pitchFamily="18" charset="0"/>
                      </a:rPr>
                      <m:t>=</m:t>
                    </m:r>
                    <m:rad>
                      <m:radPr>
                        <m:degHide m:val="on"/>
                        <m:ctrlPr>
                          <a:rPr lang="en-US" b="0" i="1" smtClean="0">
                            <a:latin typeface="Cambria Math" panose="02040503050406030204" pitchFamily="18" charset="0"/>
                          </a:rPr>
                        </m:ctrlPr>
                      </m:radPr>
                      <m:deg/>
                      <m:e>
                        <m:nary>
                          <m:naryPr>
                            <m:chr m:val="∑"/>
                            <m:supHide m:val="on"/>
                            <m:ctrlPr>
                              <a:rPr lang="en-US" i="1">
                                <a:latin typeface="Cambria Math" panose="02040503050406030204" pitchFamily="18" charset="0"/>
                              </a:rPr>
                            </m:ctrlPr>
                          </m:naryPr>
                          <m:sub>
                            <m:r>
                              <a:rPr lang="en-US" i="1">
                                <a:latin typeface="Cambria Math" panose="02040503050406030204" pitchFamily="18" charset="0"/>
                              </a:rPr>
                              <m:t>𝑖</m:t>
                            </m:r>
                          </m:sub>
                          <m:sup/>
                          <m:e>
                            <m:sSubSup>
                              <m:sSubSupPr>
                                <m:ctrlPr>
                                  <a:rPr lang="en-US" i="1">
                                    <a:latin typeface="Cambria Math" panose="02040503050406030204" pitchFamily="18" charset="0"/>
                                  </a:rPr>
                                </m:ctrlPr>
                              </m:sSubSupPr>
                              <m:e>
                                <m:r>
                                  <a:rPr lang="en-US" b="0" i="1" smtClean="0">
                                    <a:latin typeface="Cambria Math" panose="02040503050406030204" pitchFamily="18" charset="0"/>
                                  </a:rPr>
                                  <m:t>𝑤</m:t>
                                </m:r>
                              </m:e>
                              <m:sub>
                                <m:r>
                                  <a:rPr lang="en-US" i="1">
                                    <a:latin typeface="Cambria Math" panose="02040503050406030204" pitchFamily="18" charset="0"/>
                                  </a:rPr>
                                  <m:t>𝑖</m:t>
                                </m:r>
                              </m:sub>
                              <m:sup>
                                <m:r>
                                  <a:rPr lang="en-US" i="1">
                                    <a:latin typeface="Cambria Math" panose="02040503050406030204" pitchFamily="18" charset="0"/>
                                  </a:rPr>
                                  <m:t>2</m:t>
                                </m:r>
                              </m:sup>
                            </m:sSubSup>
                          </m:e>
                        </m:nary>
                      </m:e>
                    </m:rad>
                  </m:oMath>
                </a14:m>
                <a:r>
                  <a:rPr lang="en-US" b="0" dirty="0"/>
                  <a:t> &gt; c, then </a:t>
                </a:r>
              </a:p>
              <a:p>
                <a:pPr marL="274320" lvl="1" indent="0">
                  <a:buNone/>
                </a:pPr>
                <a:r>
                  <a:rPr lang="en-US" dirty="0"/>
                  <a:t>	3. </a:t>
                </a:r>
                <a:r>
                  <a:rPr lang="en-US" b="0" dirty="0"/>
                  <a:t>adjust the weights:</a:t>
                </a:r>
              </a:p>
              <a:p>
                <a:pPr marL="274320" lvl="1" indent="0">
                  <a:buNone/>
                </a:pPr>
                <a:r>
                  <a:rPr lang="en-US" dirty="0"/>
                  <a: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𝑐</m:t>
                        </m:r>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𝑤</m:t>
                                    </m:r>
                                  </m:e>
                                </m:d>
                              </m:e>
                            </m:d>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𝜖</m:t>
                        </m:r>
                      </m:den>
                    </m:f>
                    <m:r>
                      <a:rPr lang="en-US" b="0" i="1" smtClean="0">
                        <a:latin typeface="Cambria Math" panose="02040503050406030204" pitchFamily="18" charset="0"/>
                      </a:rPr>
                      <m:t>, </m:t>
                    </m:r>
                  </m:oMath>
                </a14:m>
                <a:endParaRPr lang="en-US" b="0" i="1" dirty="0">
                  <a:latin typeface="Cambria Math" panose="02040503050406030204" pitchFamily="18" charset="0"/>
                </a:endParaRPr>
              </a:p>
              <a:p>
                <a:pPr marL="274320" lvl="1" indent="0">
                  <a:buNone/>
                </a:pPr>
                <a:r>
                  <a:rPr lang="en-US" b="0" dirty="0"/>
                  <a:t>	    </a:t>
                </a:r>
                <a14:m>
                  <m:oMath xmlns:m="http://schemas.openxmlformats.org/officeDocument/2006/math">
                    <m:r>
                      <a:rPr lang="en-US" b="0" i="1" smtClean="0">
                        <a:latin typeface="Cambria Math" panose="02040503050406030204" pitchFamily="18" charset="0"/>
                      </a:rPr>
                      <m:t>𝑤h𝑒𝑟𝑒</m:t>
                    </m:r>
                    <m:r>
                      <a:rPr lang="en-US" b="0" i="1" smtClean="0">
                        <a:latin typeface="Cambria Math" panose="02040503050406030204" pitchFamily="18" charset="0"/>
                      </a:rPr>
                      <m:t> </m:t>
                    </m:r>
                    <m:r>
                      <a:rPr lang="en-US" b="0" i="1" smtClean="0">
                        <a:latin typeface="Cambria Math" panose="02040503050406030204" pitchFamily="18" charset="0"/>
                      </a:rPr>
                      <m:t>𝜖</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r>
                      <a:rPr lang="en-US" b="0" i="1" smtClean="0">
                        <a:latin typeface="Cambria Math" panose="02040503050406030204" pitchFamily="18" charset="0"/>
                      </a:rPr>
                      <m:t> (</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𝑠𝑚𝑎𝑙𝑙</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𝑎𝑣𝑜𝑖𝑑</m:t>
                    </m:r>
                    <m:r>
                      <a:rPr lang="en-US" b="0" i="1" smtClean="0">
                        <a:latin typeface="Cambria Math" panose="02040503050406030204" pitchFamily="18" charset="0"/>
                      </a:rPr>
                      <m:t> </m:t>
                    </m:r>
                    <m:r>
                      <a:rPr lang="en-US" b="0" i="1" smtClean="0">
                        <a:latin typeface="Cambria Math" panose="02040503050406030204" pitchFamily="18" charset="0"/>
                      </a:rPr>
                      <m:t>𝑑𝑖𝑣𝑖𝑠𝑖𝑜𝑛</m:t>
                    </m:r>
                    <m:r>
                      <a:rPr lang="en-US" b="0" i="1" smtClean="0">
                        <a:latin typeface="Cambria Math" panose="02040503050406030204" pitchFamily="18" charset="0"/>
                      </a:rPr>
                      <m:t> </m:t>
                    </m:r>
                    <m:r>
                      <a:rPr lang="en-US" b="0" i="1" smtClean="0">
                        <a:latin typeface="Cambria Math" panose="02040503050406030204" pitchFamily="18" charset="0"/>
                      </a:rPr>
                      <m:t>𝑏𝑦</m:t>
                    </m:r>
                    <m:r>
                      <a:rPr lang="en-US" b="0" i="1" smtClean="0">
                        <a:latin typeface="Cambria Math" panose="02040503050406030204" pitchFamily="18" charset="0"/>
                      </a:rPr>
                      <m:t> </m:t>
                    </m:r>
                    <m:r>
                      <a:rPr lang="en-US" b="0" i="1" smtClean="0">
                        <a:latin typeface="Cambria Math" panose="02040503050406030204" pitchFamily="18" charset="0"/>
                      </a:rPr>
                      <m:t>𝑧𝑒𝑟𝑜</m:t>
                    </m:r>
                    <m:r>
                      <a:rPr lang="en-US" b="0" i="1" smtClean="0">
                        <a:latin typeface="Cambria Math" panose="02040503050406030204" pitchFamily="18" charset="0"/>
                      </a:rPr>
                      <m:t>)</m:t>
                    </m:r>
                  </m:oMath>
                </a14:m>
                <a:endParaRPr lang="en-US" dirty="0"/>
              </a:p>
              <a:p>
                <a:pPr marL="274320" lvl="1" indent="0">
                  <a:buNone/>
                </a:pPr>
                <a:endParaRPr lang="en-US" dirty="0"/>
              </a:p>
              <a:p>
                <a:pPr marL="274320" lvl="1" indent="0">
                  <a:buNone/>
                </a:pPr>
                <a:r>
                  <a:rPr lang="en-US" dirty="0" err="1"/>
                  <a:t>Maxnorm</a:t>
                </a:r>
                <a:r>
                  <a:rPr lang="en-US" dirty="0"/>
                  <a:t> allows the usage of a bigger learning rate (since the weights will not explode)</a:t>
                </a:r>
              </a:p>
              <a:p>
                <a:pPr marL="301752" lvl="1" indent="0">
                  <a:buNone/>
                </a:pPr>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1522414" y="1905000"/>
                <a:ext cx="9144000" cy="4419600"/>
              </a:xfrm>
              <a:blipFill rotWithShape="0">
                <a:blip r:embed="rId3"/>
                <a:stretch>
                  <a:fillRect t="-1517" r="-1067"/>
                </a:stretch>
              </a:blipFill>
            </p:spPr>
            <p:txBody>
              <a:bodyPr/>
              <a:lstStyle/>
              <a:p>
                <a:r>
                  <a:rPr lang="ro-RO">
                    <a:noFill/>
                  </a:rPr>
                  <a:t> </a:t>
                </a:r>
              </a:p>
            </p:txBody>
          </p:sp>
        </mc:Fallback>
      </mc:AlternateContent>
      <p:sp>
        <p:nvSpPr>
          <p:cNvPr id="2" name="Title 1"/>
          <p:cNvSpPr>
            <a:spLocks noGrp="1"/>
          </p:cNvSpPr>
          <p:nvPr>
            <p:ph type="title"/>
          </p:nvPr>
        </p:nvSpPr>
        <p:spPr/>
        <p:txBody>
          <a:bodyPr/>
          <a:lstStyle/>
          <a:p>
            <a:r>
              <a:rPr lang="en-US" dirty="0"/>
              <a:t>Solutions for Overfitting: </a:t>
            </a:r>
            <a:r>
              <a:rPr lang="en-US" dirty="0" err="1"/>
              <a:t>Maxnorm</a:t>
            </a:r>
            <a:r>
              <a:rPr lang="en-US" dirty="0"/>
              <a:t>	</a:t>
            </a:r>
          </a:p>
        </p:txBody>
      </p:sp>
    </p:spTree>
    <p:extLst>
      <p:ext uri="{BB962C8B-B14F-4D97-AF65-F5344CB8AC3E}">
        <p14:creationId xmlns:p14="http://schemas.microsoft.com/office/powerpoint/2010/main" val="218257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endParaRPr lang="en-US"/>
          </a:p>
        </p:txBody>
      </p:sp>
      <p:sp>
        <p:nvSpPr>
          <p:cNvPr id="9" name="Content Placeholder 8"/>
          <p:cNvSpPr>
            <a:spLocks noGrp="1"/>
          </p:cNvSpPr>
          <p:nvPr>
            <p:ph sz="half" idx="1"/>
          </p:nvPr>
        </p:nvSpPr>
        <p:spPr/>
        <p:txBody>
          <a:bodyPr>
            <a:normAutofit/>
          </a:bodyPr>
          <a:lstStyle/>
          <a:p>
            <a:pPr lvl="1"/>
            <a:r>
              <a:rPr lang="en-US" dirty="0"/>
              <a:t>Improvement of the accuracy, on a dataset of just 1000 elements, by using :</a:t>
            </a:r>
          </a:p>
          <a:p>
            <a:pPr marL="301752" lvl="1" indent="0">
              <a:buNone/>
            </a:pPr>
            <a:endParaRPr lang="en-US" dirty="0"/>
          </a:p>
          <a:p>
            <a:pPr lvl="1">
              <a:buFont typeface="Arial" panose="020B0604020202020204" pitchFamily="34" charset="0"/>
              <a:buChar char="•"/>
            </a:pPr>
            <a:r>
              <a:rPr lang="en-US" dirty="0"/>
              <a:t>50% dropout in the hidden layer</a:t>
            </a:r>
          </a:p>
          <a:p>
            <a:pPr lvl="1">
              <a:buFont typeface="Arial" panose="020B0604020202020204" pitchFamily="34" charset="0"/>
              <a:buChar char="•"/>
            </a:pPr>
            <a:r>
              <a:rPr lang="en-US" dirty="0" err="1"/>
              <a:t>Maxnorm</a:t>
            </a:r>
            <a:r>
              <a:rPr lang="en-US" dirty="0"/>
              <a:t> of 5 for hidden layer + 50% dropout</a:t>
            </a:r>
          </a:p>
          <a:p>
            <a:pPr marL="301752" lvl="1" indent="0">
              <a:buNone/>
            </a:pPr>
            <a:endParaRPr lang="en-US" dirty="0"/>
          </a:p>
          <a:p>
            <a:pPr marL="274320" lvl="1" indent="0">
              <a:buNone/>
            </a:pPr>
            <a:endParaRPr lang="en-US" dirty="0"/>
          </a:p>
          <a:p>
            <a:pPr marL="301752" lvl="1" indent="0">
              <a:buNone/>
            </a:pPr>
            <a:endParaRPr lang="en-US" dirty="0"/>
          </a:p>
        </p:txBody>
      </p:sp>
      <p:sp>
        <p:nvSpPr>
          <p:cNvPr id="2" name="Title 1"/>
          <p:cNvSpPr>
            <a:spLocks noGrp="1"/>
          </p:cNvSpPr>
          <p:nvPr>
            <p:ph type="title"/>
          </p:nvPr>
        </p:nvSpPr>
        <p:spPr/>
        <p:txBody>
          <a:bodyPr/>
          <a:lstStyle/>
          <a:p>
            <a:r>
              <a:rPr lang="en-US" dirty="0"/>
              <a:t>Solutions for Overfitting: </a:t>
            </a:r>
            <a:r>
              <a:rPr lang="en-US" dirty="0" err="1"/>
              <a:t>Maxnorm</a:t>
            </a:r>
            <a:r>
              <a:rPr lang="en-US" dirty="0"/>
              <a:t>	</a:t>
            </a:r>
          </a:p>
        </p:txBody>
      </p:sp>
      <p:pic>
        <p:nvPicPr>
          <p:cNvPr id="3" name="Picture 2"/>
          <p:cNvPicPr>
            <a:picLocks noChangeAspect="1"/>
          </p:cNvPicPr>
          <p:nvPr/>
        </p:nvPicPr>
        <p:blipFill>
          <a:blip r:embed="rId2"/>
          <a:stretch>
            <a:fillRect/>
          </a:stretch>
        </p:blipFill>
        <p:spPr>
          <a:xfrm>
            <a:off x="5942012" y="1905000"/>
            <a:ext cx="5438775" cy="4305300"/>
          </a:xfrm>
          <a:prstGeom prst="rect">
            <a:avLst/>
          </a:prstGeom>
        </p:spPr>
      </p:pic>
    </p:spTree>
    <p:extLst>
      <p:ext uri="{BB962C8B-B14F-4D97-AF65-F5344CB8AC3E}">
        <p14:creationId xmlns:p14="http://schemas.microsoft.com/office/powerpoint/2010/main" val="333231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301752" lvl="1" indent="0">
              <a:buNone/>
            </a:pPr>
            <a:r>
              <a:rPr lang="en-US" dirty="0"/>
              <a:t>As we’ve seen earlier, when using a bigger dataset, our network didn’t overfit that bad</a:t>
            </a:r>
          </a:p>
          <a:p>
            <a:pPr marL="301752" lvl="1" indent="0">
              <a:buNone/>
            </a:pPr>
            <a:endParaRPr lang="en-US" dirty="0"/>
          </a:p>
          <a:p>
            <a:pPr marL="301752" lvl="1" indent="0">
              <a:buNone/>
            </a:pPr>
            <a:r>
              <a:rPr lang="en-US" dirty="0"/>
              <a:t>So, another idea is to increase the data. </a:t>
            </a:r>
          </a:p>
          <a:p>
            <a:pPr marL="301752" lvl="1" indent="0">
              <a:buNone/>
            </a:pPr>
            <a:r>
              <a:rPr lang="en-US" dirty="0"/>
              <a:t>Since, sometimes it is difficult to find training data, a solution is to add small noise to our existing data set using different functions, like slightly rotating the image or flipping it horizontally</a:t>
            </a:r>
          </a:p>
          <a:p>
            <a:pPr marL="301752" lvl="1" indent="0">
              <a:buNone/>
            </a:pPr>
            <a:endParaRPr lang="en-US" dirty="0"/>
          </a:p>
          <a:p>
            <a:pPr marL="301752" lvl="1" indent="0">
              <a:buNone/>
            </a:pPr>
            <a:r>
              <a:rPr lang="en-US" dirty="0"/>
              <a:t>This is called data augmentation</a:t>
            </a:r>
          </a:p>
          <a:p>
            <a:pPr marL="301752" lvl="1" indent="0">
              <a:buNone/>
            </a:pPr>
            <a:endParaRPr lang="en-US" dirty="0"/>
          </a:p>
        </p:txBody>
      </p:sp>
      <p:sp>
        <p:nvSpPr>
          <p:cNvPr id="2" name="Title 1"/>
          <p:cNvSpPr>
            <a:spLocks noGrp="1"/>
          </p:cNvSpPr>
          <p:nvPr>
            <p:ph type="title"/>
          </p:nvPr>
        </p:nvSpPr>
        <p:spPr/>
        <p:txBody>
          <a:bodyPr/>
          <a:lstStyle/>
          <a:p>
            <a:r>
              <a:rPr lang="en-US" dirty="0"/>
              <a:t>Solutions for Overfitting: Increase Dataset</a:t>
            </a:r>
          </a:p>
        </p:txBody>
      </p:sp>
    </p:spTree>
    <p:extLst>
      <p:ext uri="{BB962C8B-B14F-4D97-AF65-F5344CB8AC3E}">
        <p14:creationId xmlns:p14="http://schemas.microsoft.com/office/powerpoint/2010/main" val="210402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E12EF-0153-414E-89C3-22D06E7B445C}"/>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C733228-4D8A-812C-66FF-397377803D76}"/>
              </a:ext>
            </a:extLst>
          </p:cNvPr>
          <p:cNvSpPr>
            <a:spLocks noGrp="1"/>
          </p:cNvSpPr>
          <p:nvPr>
            <p:ph idx="1"/>
          </p:nvPr>
        </p:nvSpPr>
        <p:spPr>
          <a:xfrm>
            <a:off x="1522414" y="1905000"/>
            <a:ext cx="9144000" cy="4419600"/>
          </a:xfrm>
        </p:spPr>
        <p:txBody>
          <a:bodyPr>
            <a:normAutofit/>
          </a:bodyPr>
          <a:lstStyle/>
          <a:p>
            <a:pPr marL="301752" lvl="1" indent="0">
              <a:buNone/>
            </a:pPr>
            <a:r>
              <a:rPr lang="en-US" dirty="0"/>
              <a:t>Data augmentation should be tailored to the dataset and problem it tries to solve.</a:t>
            </a:r>
          </a:p>
          <a:p>
            <a:pPr marL="301752" lvl="1" indent="0">
              <a:buNone/>
            </a:pPr>
            <a:endParaRPr lang="en-US" dirty="0"/>
          </a:p>
          <a:p>
            <a:pPr marL="301752" lvl="1" indent="0">
              <a:buNone/>
            </a:pPr>
            <a:r>
              <a:rPr lang="en-US" dirty="0"/>
              <a:t>Ex: Data augmentation in image processing:</a:t>
            </a:r>
          </a:p>
          <a:p>
            <a:pPr marL="301752" lvl="1" indent="0">
              <a:buNone/>
            </a:pPr>
            <a:endParaRPr lang="en-US" dirty="0"/>
          </a:p>
          <a:p>
            <a:pPr marL="301752" lvl="1" indent="0">
              <a:buNone/>
            </a:pPr>
            <a:r>
              <a:rPr lang="en-US" dirty="0"/>
              <a:t>Valid operations could be:</a:t>
            </a:r>
          </a:p>
          <a:p>
            <a:pPr marL="644652" lvl="1" indent="-342900">
              <a:buFont typeface="Arial" panose="020B0604020202020204" pitchFamily="34" charset="0"/>
              <a:buChar char="•"/>
            </a:pPr>
            <a:r>
              <a:rPr lang="en-US" dirty="0"/>
              <a:t>Rotation</a:t>
            </a:r>
          </a:p>
          <a:p>
            <a:pPr marL="644652" lvl="1" indent="-342900">
              <a:buFont typeface="Arial" panose="020B0604020202020204" pitchFamily="34" charset="0"/>
              <a:buChar char="•"/>
            </a:pPr>
            <a:r>
              <a:rPr lang="en-US" dirty="0"/>
              <a:t>Scaling</a:t>
            </a:r>
          </a:p>
          <a:p>
            <a:pPr marL="644652" lvl="1" indent="-342900">
              <a:buFont typeface="Arial" panose="020B0604020202020204" pitchFamily="34" charset="0"/>
              <a:buChar char="•"/>
            </a:pPr>
            <a:r>
              <a:rPr lang="en-US" dirty="0"/>
              <a:t>Flipping</a:t>
            </a:r>
          </a:p>
          <a:p>
            <a:pPr marL="644652" lvl="1" indent="-342900">
              <a:buFont typeface="Arial" panose="020B0604020202020204" pitchFamily="34" charset="0"/>
              <a:buChar char="•"/>
            </a:pPr>
            <a:r>
              <a:rPr lang="en-US" dirty="0"/>
              <a:t>Zooming</a:t>
            </a:r>
          </a:p>
          <a:p>
            <a:pPr marL="644652" lvl="1" indent="-342900">
              <a:buFont typeface="Arial" panose="020B0604020202020204" pitchFamily="34" charset="0"/>
              <a:buChar char="•"/>
            </a:pPr>
            <a:r>
              <a:rPr lang="en-US" dirty="0"/>
              <a:t>Skewing	</a:t>
            </a:r>
          </a:p>
          <a:p>
            <a:pPr marL="644652" lvl="1" indent="-342900">
              <a:buFont typeface="Arial" panose="020B0604020202020204" pitchFamily="34" charset="0"/>
              <a:buChar char="•"/>
            </a:pPr>
            <a:r>
              <a:rPr lang="en-US" dirty="0"/>
              <a:t>Applying a patch over a part of an image </a:t>
            </a:r>
          </a:p>
          <a:p>
            <a:pPr marL="301752" lvl="1" indent="0">
              <a:buNone/>
            </a:pPr>
            <a:endParaRPr lang="en-US" dirty="0"/>
          </a:p>
        </p:txBody>
      </p:sp>
      <p:sp>
        <p:nvSpPr>
          <p:cNvPr id="2" name="Title 1">
            <a:extLst>
              <a:ext uri="{FF2B5EF4-FFF2-40B4-BE49-F238E27FC236}">
                <a16:creationId xmlns:a16="http://schemas.microsoft.com/office/drawing/2014/main" id="{DF30D5DE-1976-4761-D60B-9F0E5634B988}"/>
              </a:ext>
            </a:extLst>
          </p:cNvPr>
          <p:cNvSpPr>
            <a:spLocks noGrp="1"/>
          </p:cNvSpPr>
          <p:nvPr>
            <p:ph type="title"/>
          </p:nvPr>
        </p:nvSpPr>
        <p:spPr/>
        <p:txBody>
          <a:bodyPr/>
          <a:lstStyle/>
          <a:p>
            <a:r>
              <a:rPr lang="en-US" dirty="0"/>
              <a:t>Solutions for Overfitting: Increase Dataset</a:t>
            </a:r>
          </a:p>
        </p:txBody>
      </p:sp>
    </p:spTree>
    <p:extLst>
      <p:ext uri="{BB962C8B-B14F-4D97-AF65-F5344CB8AC3E}">
        <p14:creationId xmlns:p14="http://schemas.microsoft.com/office/powerpoint/2010/main" val="80126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C750E-76E0-AC2E-C0DF-DAD1370CB396}"/>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7FD10EA0-4ABB-4034-9832-03198DCD5C7C}"/>
              </a:ext>
            </a:extLst>
          </p:cNvPr>
          <p:cNvSpPr>
            <a:spLocks noGrp="1"/>
          </p:cNvSpPr>
          <p:nvPr>
            <p:ph idx="1"/>
          </p:nvPr>
        </p:nvSpPr>
        <p:spPr>
          <a:xfrm>
            <a:off x="1522414" y="1905000"/>
            <a:ext cx="9144000" cy="4419600"/>
          </a:xfrm>
        </p:spPr>
        <p:txBody>
          <a:bodyPr>
            <a:normAutofit/>
          </a:bodyPr>
          <a:lstStyle/>
          <a:p>
            <a:pPr marL="301752" lvl="1" indent="0">
              <a:buNone/>
            </a:pPr>
            <a:r>
              <a:rPr lang="en-US" dirty="0"/>
              <a:t>Data augmentation should be tailored to the dataset and problem it tries to solve.</a:t>
            </a:r>
          </a:p>
          <a:p>
            <a:pPr marL="301752" lvl="1" indent="0">
              <a:buNone/>
            </a:pPr>
            <a:endParaRPr lang="en-US" dirty="0"/>
          </a:p>
          <a:p>
            <a:pPr marL="301752" lvl="1" indent="0">
              <a:buNone/>
            </a:pPr>
            <a:r>
              <a:rPr lang="en-US" dirty="0"/>
              <a:t>Ex: Data augmentation in image processing:</a:t>
            </a:r>
          </a:p>
          <a:p>
            <a:pPr marL="301752" lvl="1" indent="0">
              <a:buNone/>
            </a:pPr>
            <a:endParaRPr lang="en-US" dirty="0"/>
          </a:p>
          <a:p>
            <a:pPr marL="301752" lvl="1" indent="0">
              <a:buNone/>
            </a:pPr>
            <a:r>
              <a:rPr lang="en-US" dirty="0"/>
              <a:t>An invalid operation, depending on the problem might me:</a:t>
            </a:r>
          </a:p>
          <a:p>
            <a:pPr marL="644652" lvl="1" indent="-342900">
              <a:buFont typeface="Arial" panose="020B0604020202020204" pitchFamily="34" charset="0"/>
              <a:buChar char="•"/>
            </a:pPr>
            <a:r>
              <a:rPr lang="en-US" dirty="0"/>
              <a:t>Flipping a photograph vertically</a:t>
            </a:r>
          </a:p>
          <a:p>
            <a:pPr marL="644652" lvl="1" indent="-342900">
              <a:buFont typeface="Arial" panose="020B0604020202020204" pitchFamily="34" charset="0"/>
              <a:buChar char="•"/>
            </a:pPr>
            <a:r>
              <a:rPr lang="en-US" dirty="0"/>
              <a:t>Applying operations to the image without modifying the metadata:</a:t>
            </a:r>
          </a:p>
          <a:p>
            <a:pPr marL="873252" lvl="2" indent="-342900">
              <a:buFont typeface="Arial" panose="020B0604020202020204" pitchFamily="34" charset="0"/>
              <a:buChar char="•"/>
            </a:pPr>
            <a:r>
              <a:rPr lang="en-US" dirty="0"/>
              <a:t>Example coordinates for an object In object detection problem</a:t>
            </a:r>
          </a:p>
          <a:p>
            <a:pPr marL="301752" lvl="1" indent="0">
              <a:buNone/>
            </a:pPr>
            <a:endParaRPr lang="en-US" dirty="0"/>
          </a:p>
        </p:txBody>
      </p:sp>
      <p:sp>
        <p:nvSpPr>
          <p:cNvPr id="2" name="Title 1">
            <a:extLst>
              <a:ext uri="{FF2B5EF4-FFF2-40B4-BE49-F238E27FC236}">
                <a16:creationId xmlns:a16="http://schemas.microsoft.com/office/drawing/2014/main" id="{F93A3868-72A8-0FA1-1CD0-B4A0514C75B6}"/>
              </a:ext>
            </a:extLst>
          </p:cNvPr>
          <p:cNvSpPr>
            <a:spLocks noGrp="1"/>
          </p:cNvSpPr>
          <p:nvPr>
            <p:ph type="title"/>
          </p:nvPr>
        </p:nvSpPr>
        <p:spPr/>
        <p:txBody>
          <a:bodyPr/>
          <a:lstStyle/>
          <a:p>
            <a:r>
              <a:rPr lang="en-US" dirty="0"/>
              <a:t>Solutions for Overfitting: Increase Dataset</a:t>
            </a:r>
          </a:p>
        </p:txBody>
      </p:sp>
    </p:spTree>
    <p:extLst>
      <p:ext uri="{BB962C8B-B14F-4D97-AF65-F5344CB8AC3E}">
        <p14:creationId xmlns:p14="http://schemas.microsoft.com/office/powerpoint/2010/main" val="414656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301752" lvl="1" indent="0">
              <a:buNone/>
            </a:pPr>
            <a:r>
              <a:rPr lang="en-US" dirty="0"/>
              <a:t>In “</a:t>
            </a:r>
            <a:r>
              <a:rPr lang="en-US" u="sng" dirty="0"/>
              <a:t>Best Practices for Convolutional Neural Networks Applied to Visual Document Analysis</a:t>
            </a:r>
            <a:r>
              <a:rPr lang="en-US" dirty="0"/>
              <a:t>, by Patrice Simard, Dave Steinkraus, and John Platt (2003) the authors were using a neural network with 800 hidden neurons to classify MNIST digits.</a:t>
            </a:r>
          </a:p>
          <a:p>
            <a:pPr marL="301752" lvl="1" indent="0">
              <a:buNone/>
            </a:pPr>
            <a:endParaRPr lang="en-US" dirty="0"/>
          </a:p>
          <a:p>
            <a:pPr marL="301752" lvl="1" indent="0">
              <a:buNone/>
            </a:pPr>
            <a:r>
              <a:rPr lang="en-US" dirty="0"/>
              <a:t>They achieved an increase of accuracy from 98.4% to 98.9% by:</a:t>
            </a:r>
          </a:p>
          <a:p>
            <a:pPr marL="644652" lvl="1" indent="-342900"/>
            <a:r>
              <a:rPr lang="en-US" dirty="0"/>
              <a:t>Rotations</a:t>
            </a:r>
          </a:p>
          <a:p>
            <a:pPr marL="644652" lvl="1" indent="-342900"/>
            <a:r>
              <a:rPr lang="en-US" dirty="0"/>
              <a:t>Translating</a:t>
            </a:r>
          </a:p>
          <a:p>
            <a:pPr marL="644652" lvl="1" indent="-342900"/>
            <a:r>
              <a:rPr lang="en-US" dirty="0"/>
              <a:t>Skewing the image</a:t>
            </a:r>
          </a:p>
          <a:p>
            <a:pPr marL="301752" lvl="1" indent="0">
              <a:buNone/>
            </a:pPr>
            <a:r>
              <a:rPr lang="en-US" dirty="0"/>
              <a:t>By using “elastic distortions” (that should emulate random oscillations found in human muscles) they increased the accuracy to 99.3%</a:t>
            </a:r>
          </a:p>
          <a:p>
            <a:pPr marL="301752" lvl="1" indent="0">
              <a:buNone/>
            </a:pPr>
            <a:endParaRPr lang="en-US" dirty="0"/>
          </a:p>
        </p:txBody>
      </p:sp>
      <p:sp>
        <p:nvSpPr>
          <p:cNvPr id="2" name="Title 1"/>
          <p:cNvSpPr>
            <a:spLocks noGrp="1"/>
          </p:cNvSpPr>
          <p:nvPr>
            <p:ph type="title"/>
          </p:nvPr>
        </p:nvSpPr>
        <p:spPr/>
        <p:txBody>
          <a:bodyPr/>
          <a:lstStyle/>
          <a:p>
            <a:r>
              <a:rPr lang="en-US" dirty="0"/>
              <a:t>Solutions for Overfitting: Increase Dataset</a:t>
            </a:r>
          </a:p>
        </p:txBody>
      </p:sp>
    </p:spTree>
    <p:extLst>
      <p:ext uri="{BB962C8B-B14F-4D97-AF65-F5344CB8AC3E}">
        <p14:creationId xmlns:p14="http://schemas.microsoft.com/office/powerpoint/2010/main" val="163962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a:t>Questions &amp; Discussion</a:t>
            </a:r>
            <a:endParaRPr lang="en-US" dirty="0"/>
          </a:p>
        </p:txBody>
      </p:sp>
    </p:spTree>
    <p:extLst>
      <p:ext uri="{BB962C8B-B14F-4D97-AF65-F5344CB8AC3E}">
        <p14:creationId xmlns:p14="http://schemas.microsoft.com/office/powerpoint/2010/main" val="375281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ro-RO" dirty="0"/>
              <a:t>Framework created by </a:t>
            </a:r>
            <a:r>
              <a:rPr lang="en-US" dirty="0"/>
              <a:t>Andrej </a:t>
            </a:r>
            <a:r>
              <a:rPr lang="en-US" dirty="0" err="1"/>
              <a:t>Karpathy</a:t>
            </a:r>
            <a:endParaRPr lang="ro-RO" dirty="0"/>
          </a:p>
          <a:p>
            <a:r>
              <a:rPr lang="ro-RO" dirty="0"/>
              <a:t>http://cs.stanford.edu/</a:t>
            </a:r>
          </a:p>
        </p:txBody>
      </p:sp>
      <p:sp>
        <p:nvSpPr>
          <p:cNvPr id="3" name="Title 2"/>
          <p:cNvSpPr>
            <a:spLocks noGrp="1"/>
          </p:cNvSpPr>
          <p:nvPr>
            <p:ph type="title"/>
          </p:nvPr>
        </p:nvSpPr>
        <p:spPr/>
        <p:txBody>
          <a:bodyPr/>
          <a:lstStyle/>
          <a:p>
            <a:r>
              <a:rPr lang="ro-RO" dirty="0"/>
              <a:t>Demo </a:t>
            </a:r>
          </a:p>
        </p:txBody>
      </p:sp>
    </p:spTree>
    <p:extLst>
      <p:ext uri="{BB962C8B-B14F-4D97-AF65-F5344CB8AC3E}">
        <p14:creationId xmlns:p14="http://schemas.microsoft.com/office/powerpoint/2010/main" val="254476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301752" lvl="1" indent="0">
              <a:buNone/>
            </a:pPr>
            <a:r>
              <a:rPr lang="en-US" dirty="0">
                <a:hlinkClick r:id="rId2"/>
              </a:rPr>
              <a:t>http://neuralnetworksanddeeplearning.com/</a:t>
            </a:r>
            <a:endParaRPr lang="en-US" dirty="0"/>
          </a:p>
          <a:p>
            <a:pPr marL="301752" lvl="1" indent="0">
              <a:buNone/>
            </a:pPr>
            <a:r>
              <a:rPr lang="en-US" dirty="0">
                <a:hlinkClick r:id="rId3"/>
              </a:rPr>
              <a:t>http://www.kdnuggets.com/2015/04/preventing-overfitting-neural-networks.html</a:t>
            </a:r>
            <a:endParaRPr lang="en-US" dirty="0"/>
          </a:p>
          <a:p>
            <a:pPr marL="301752" lvl="1" indent="0">
              <a:buNone/>
            </a:pPr>
            <a:r>
              <a:rPr lang="en-US" dirty="0" err="1"/>
              <a:t>Nitish</a:t>
            </a:r>
            <a:r>
              <a:rPr lang="en-US" dirty="0"/>
              <a:t> Srivastava , Geoffrey Hinton, Alex </a:t>
            </a:r>
            <a:r>
              <a:rPr lang="en-US" dirty="0" err="1"/>
              <a:t>Krizhevsky</a:t>
            </a:r>
            <a:r>
              <a:rPr lang="en-US" dirty="0"/>
              <a:t>, Ilya </a:t>
            </a:r>
            <a:r>
              <a:rPr lang="en-US" dirty="0" err="1"/>
              <a:t>Sutskever</a:t>
            </a:r>
            <a:r>
              <a:rPr lang="en-US" dirty="0"/>
              <a:t>, </a:t>
            </a:r>
            <a:r>
              <a:rPr lang="en-US" dirty="0" err="1"/>
              <a:t>Ruslan</a:t>
            </a:r>
            <a:r>
              <a:rPr lang="en-US" dirty="0"/>
              <a:t> </a:t>
            </a:r>
            <a:r>
              <a:rPr lang="en-US" dirty="0" err="1"/>
              <a:t>Salakhutdinov</a:t>
            </a:r>
            <a:r>
              <a:rPr lang="en-US" dirty="0"/>
              <a:t>, Dropout: “A Simple Way to Prevent Neural Networks from Overfitting”, Journal of Machine Learning Research 15, (</a:t>
            </a:r>
            <a:r>
              <a:rPr lang="en-US" dirty="0">
                <a:hlinkClick r:id="rId4"/>
              </a:rPr>
              <a:t>https://www.cs.toronto.edu/~hinton/absps/JMLRdropout.pdf</a:t>
            </a:r>
            <a:r>
              <a:rPr lang="en-US" dirty="0"/>
              <a:t>)</a:t>
            </a:r>
          </a:p>
          <a:p>
            <a:pPr marL="301752" lvl="1" indent="0">
              <a:buNone/>
            </a:pPr>
            <a:r>
              <a:rPr lang="en-US" dirty="0"/>
              <a:t>http://blog.fliptop.com/blog/2015/03/02/bias-variance-and-overfitting-machine-learning-overview/</a:t>
            </a:r>
          </a:p>
          <a:p>
            <a:pPr marL="301752" lvl="1" indent="0">
              <a:buNone/>
            </a:pPr>
            <a:endParaRPr lang="en-US" dirty="0"/>
          </a:p>
        </p:txBody>
      </p:sp>
      <p:sp>
        <p:nvSpPr>
          <p:cNvPr id="2" name="Title 1"/>
          <p:cNvSpPr>
            <a:spLocks noGrp="1"/>
          </p:cNvSpPr>
          <p:nvPr>
            <p:ph type="title"/>
          </p:nvPr>
        </p:nvSpPr>
        <p:spPr/>
        <p:txBody>
          <a:bodyPr/>
          <a:lstStyle/>
          <a:p>
            <a:r>
              <a:rPr lang="en-US" dirty="0"/>
              <a:t>Bibliography</a:t>
            </a:r>
          </a:p>
        </p:txBody>
      </p:sp>
    </p:spTree>
    <p:extLst>
      <p:ext uri="{BB962C8B-B14F-4D97-AF65-F5344CB8AC3E}">
        <p14:creationId xmlns:p14="http://schemas.microsoft.com/office/powerpoint/2010/main" val="197037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2">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udent presentation" id="{61936DD2-5F1E-4CE5-AB4B-725D35FC9179}" vid="{60FEA300-D151-4B21-9955-901AC34D046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Student scientific report presentation</Template>
  <TotalTime>0</TotalTime>
  <Words>7765</Words>
  <Application>Microsoft Macintosh PowerPoint</Application>
  <PresentationFormat>Custom</PresentationFormat>
  <Paragraphs>1280</Paragraphs>
  <Slides>99</Slides>
  <Notes>40</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-webkit-standard</vt:lpstr>
      <vt:lpstr>Arial</vt:lpstr>
      <vt:lpstr>Calibri</vt:lpstr>
      <vt:lpstr>Cambria Math</vt:lpstr>
      <vt:lpstr>Century Gothic</vt:lpstr>
      <vt:lpstr>Noto Sans Symbols</vt:lpstr>
      <vt:lpstr>Wingdings</vt:lpstr>
      <vt:lpstr>Wingdings 3</vt:lpstr>
      <vt:lpstr>Student presentation</vt:lpstr>
      <vt:lpstr>Neural Networks</vt:lpstr>
      <vt:lpstr>Overview</vt:lpstr>
      <vt:lpstr>Basic Neural Network Elements</vt:lpstr>
      <vt:lpstr>Activation Functions</vt:lpstr>
      <vt:lpstr>Activation Functions</vt:lpstr>
      <vt:lpstr>Activation Functions</vt:lpstr>
      <vt:lpstr>Activation Functions</vt:lpstr>
      <vt:lpstr>Activation Functions</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Weight Initialization</vt:lpstr>
      <vt:lpstr>Vanishing Gradient</vt:lpstr>
      <vt:lpstr>Vanishing Gradient</vt:lpstr>
      <vt:lpstr>Vanishing Gradient</vt:lpstr>
      <vt:lpstr>Tanh activation</vt:lpstr>
      <vt:lpstr>Vanishing Gradient</vt:lpstr>
      <vt:lpstr>Relu Activation</vt:lpstr>
      <vt:lpstr>ReLU</vt:lpstr>
      <vt:lpstr>ReLU</vt:lpstr>
      <vt:lpstr>ReLU</vt:lpstr>
      <vt:lpstr>ReLU</vt:lpstr>
      <vt:lpstr>ReLU</vt:lpstr>
      <vt:lpstr>ReLU</vt:lpstr>
      <vt:lpstr>ReLU</vt:lpstr>
      <vt:lpstr>ReLU</vt:lpstr>
      <vt:lpstr>ReLU</vt:lpstr>
      <vt:lpstr>ReLU</vt:lpstr>
      <vt:lpstr>ReLU</vt:lpstr>
      <vt:lpstr>Overfitting</vt:lpstr>
      <vt:lpstr>Overfitting</vt:lpstr>
      <vt:lpstr>Overfitting</vt:lpstr>
      <vt:lpstr>Overfitting</vt:lpstr>
      <vt:lpstr>Overfitting</vt:lpstr>
      <vt:lpstr>Overfitting</vt:lpstr>
      <vt:lpstr>Overfitting</vt:lpstr>
      <vt:lpstr>Overfitting</vt:lpstr>
      <vt:lpstr>Overfitting</vt:lpstr>
      <vt:lpstr>Overfitting</vt:lpstr>
      <vt:lpstr>Solutions for Overfitting </vt:lpstr>
      <vt:lpstr>Solutions for Overfitting </vt:lpstr>
      <vt:lpstr>Solutions for Overfitting: Regularization </vt:lpstr>
      <vt:lpstr>Solutions for Overfitting: Regularization </vt:lpstr>
      <vt:lpstr>Solutions for Overfitting: Regularization </vt:lpstr>
      <vt:lpstr>Solutions for Overfitting: Regularization </vt:lpstr>
      <vt:lpstr>Solutions for Overfitting: Regularization </vt:lpstr>
      <vt:lpstr>Solutions for Overfitting: Regularization </vt:lpstr>
      <vt:lpstr>Solutions for Overfitting: Regularization </vt:lpstr>
      <vt:lpstr>Solutions for Overfitting: Regularization</vt:lpstr>
      <vt:lpstr>Solutions for Overfitting: Regularization </vt:lpstr>
      <vt:lpstr>Solutions for Overfitting: Regularization </vt:lpstr>
      <vt:lpstr>Solutions for Overfitting: Regularization </vt:lpstr>
      <vt:lpstr>Solutions for Overfitting: Regularization </vt:lpstr>
      <vt:lpstr>Solutions for Overfitting: Regularization </vt:lpstr>
      <vt:lpstr>Solutions for Overfitting: Regularization </vt:lpstr>
      <vt:lpstr>Solutions for Overfitting: Regularization </vt:lpstr>
      <vt:lpstr>Solutions for Overfitting: Dropout </vt:lpstr>
      <vt:lpstr>Solutions for Overfitting: Dropout </vt:lpstr>
      <vt:lpstr>Solutions for Overfitting: Dropout </vt:lpstr>
      <vt:lpstr>Solutions for Overfitting: Dropout </vt:lpstr>
      <vt:lpstr>Solutions for Overfitting: Dropout </vt:lpstr>
      <vt:lpstr>Solutions for Overfitting: Dropout </vt:lpstr>
      <vt:lpstr>Solutions for Overfitting: Dropout </vt:lpstr>
      <vt:lpstr>Solutions for Overfitting: Dropout </vt:lpstr>
      <vt:lpstr>Solutions for Overfitting: Dropout </vt:lpstr>
      <vt:lpstr>Solutions for Overfitting: Maxnorm </vt:lpstr>
      <vt:lpstr>Solutions for Overfitting: Maxnorm </vt:lpstr>
      <vt:lpstr>Solutions for Overfitting: Increase Dataset</vt:lpstr>
      <vt:lpstr>Solutions for Overfitting: Increase Dataset</vt:lpstr>
      <vt:lpstr>Solutions for Overfitting: Increase Dataset</vt:lpstr>
      <vt:lpstr>Solutions for Overfitting: Increase Dataset</vt:lpstr>
      <vt:lpstr>Questions &amp; Discussion</vt:lpstr>
      <vt:lpstr>Demo </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2016-08-04T14:15:50Z</dcterms:created>
  <dcterms:modified xsi:type="dcterms:W3CDTF">2025-11-03T08:24:22Z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y fmtid="{D5CDD505-2E9C-101B-9397-08002B2CF9AE}" pid="3" name="MSIP_Label_9d9c527f-5235-45cb-bea5-98c00c666442_Enabled">
    <vt:lpwstr>true</vt:lpwstr>
  </property>
  <property fmtid="{D5CDD505-2E9C-101B-9397-08002B2CF9AE}" pid="4" name="MSIP_Label_9d9c527f-5235-45cb-bea5-98c00c666442_SetDate">
    <vt:lpwstr>2024-11-03T12:38:49Z</vt:lpwstr>
  </property>
  <property fmtid="{D5CDD505-2E9C-101B-9397-08002B2CF9AE}" pid="5" name="MSIP_Label_9d9c527f-5235-45cb-bea5-98c00c666442_Method">
    <vt:lpwstr>Standard</vt:lpwstr>
  </property>
  <property fmtid="{D5CDD505-2E9C-101B-9397-08002B2CF9AE}" pid="6" name="MSIP_Label_9d9c527f-5235-45cb-bea5-98c00c666442_Name">
    <vt:lpwstr>INTERNAL</vt:lpwstr>
  </property>
  <property fmtid="{D5CDD505-2E9C-101B-9397-08002B2CF9AE}" pid="7" name="MSIP_Label_9d9c527f-5235-45cb-bea5-98c00c666442_SiteId">
    <vt:lpwstr>487baf29-f1da-469a-9221-243f830c36f3</vt:lpwstr>
  </property>
  <property fmtid="{D5CDD505-2E9C-101B-9397-08002B2CF9AE}" pid="8" name="MSIP_Label_9d9c527f-5235-45cb-bea5-98c00c666442_ActionId">
    <vt:lpwstr>a4aaca66-2905-4c4d-be4c-16f66e98e425</vt:lpwstr>
  </property>
  <property fmtid="{D5CDD505-2E9C-101B-9397-08002B2CF9AE}" pid="9" name="MSIP_Label_9d9c527f-5235-45cb-bea5-98c00c666442_ContentBits">
    <vt:lpwstr>1</vt:lpwstr>
  </property>
  <property fmtid="{D5CDD505-2E9C-101B-9397-08002B2CF9AE}" pid="10" name="ClassificationContentMarkingHeaderLocations">
    <vt:lpwstr>Student presentation:8</vt:lpwstr>
  </property>
  <property fmtid="{D5CDD505-2E9C-101B-9397-08002B2CF9AE}" pid="11" name="ClassificationContentMarkingHeaderText">
    <vt:lpwstr>Internal Use Only</vt:lpwstr>
  </property>
</Properties>
</file>